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3" r:id="rId19"/>
    <p:sldId id="274" r:id="rId20"/>
    <p:sldId id="275"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3" r:id="rId35"/>
    <p:sldId id="332" r:id="rId36"/>
    <p:sldId id="334" r:id="rId37"/>
    <p:sldId id="335" r:id="rId38"/>
    <p:sldId id="337" r:id="rId39"/>
    <p:sldId id="336" r:id="rId40"/>
    <p:sldId id="338" r:id="rId41"/>
    <p:sldId id="339" r:id="rId42"/>
    <p:sldId id="340"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276" r:id="rId61"/>
    <p:sldId id="359" r:id="rId62"/>
    <p:sldId id="360" r:id="rId63"/>
    <p:sldId id="362" r:id="rId64"/>
    <p:sldId id="361" r:id="rId65"/>
    <p:sldId id="358" r:id="rId66"/>
    <p:sldId id="277" r:id="rId67"/>
    <p:sldId id="278" r:id="rId68"/>
    <p:sldId id="279" r:id="rId69"/>
    <p:sldId id="280" r:id="rId70"/>
    <p:sldId id="281" r:id="rId71"/>
    <p:sldId id="282" r:id="rId72"/>
    <p:sldId id="283" r:id="rId73"/>
    <p:sldId id="292" r:id="rId74"/>
    <p:sldId id="284" r:id="rId75"/>
    <p:sldId id="285" r:id="rId76"/>
    <p:sldId id="286" r:id="rId77"/>
    <p:sldId id="287" r:id="rId78"/>
    <p:sldId id="288" r:id="rId79"/>
    <p:sldId id="289" r:id="rId80"/>
    <p:sldId id="291" r:id="rId81"/>
    <p:sldId id="294" r:id="rId82"/>
    <p:sldId id="293" r:id="rId83"/>
    <p:sldId id="295" r:id="rId84"/>
    <p:sldId id="296" r:id="rId85"/>
    <p:sldId id="297" r:id="rId86"/>
    <p:sldId id="298" r:id="rId87"/>
    <p:sldId id="299" r:id="rId88"/>
    <p:sldId id="300" r:id="rId89"/>
    <p:sldId id="301" r:id="rId90"/>
    <p:sldId id="302" r:id="rId91"/>
    <p:sldId id="303" r:id="rId92"/>
    <p:sldId id="304" r:id="rId93"/>
    <p:sldId id="305" r:id="rId94"/>
    <p:sldId id="306" r:id="rId95"/>
    <p:sldId id="307" r:id="rId96"/>
    <p:sldId id="308" r:id="rId97"/>
    <p:sldId id="309" r:id="rId98"/>
    <p:sldId id="310" r:id="rId99"/>
    <p:sldId id="311" r:id="rId100"/>
    <p:sldId id="312" r:id="rId101"/>
    <p:sldId id="313" r:id="rId102"/>
    <p:sldId id="315" r:id="rId103"/>
    <p:sldId id="314" r:id="rId104"/>
    <p:sldId id="316" r:id="rId105"/>
    <p:sldId id="317" r:id="rId106"/>
    <p:sldId id="318" r:id="rId107"/>
    <p:sldId id="364" r:id="rId108"/>
    <p:sldId id="365" r:id="rId109"/>
    <p:sldId id="366" r:id="rId110"/>
    <p:sldId id="367" r:id="rId111"/>
    <p:sldId id="368" r:id="rId112"/>
    <p:sldId id="369" r:id="rId113"/>
    <p:sldId id="370" r:id="rId114"/>
    <p:sldId id="371" r:id="rId115"/>
    <p:sldId id="363"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 id="404" r:id="rId149"/>
    <p:sldId id="405" r:id="rId150"/>
    <p:sldId id="406" r:id="rId151"/>
    <p:sldId id="407" r:id="rId152"/>
    <p:sldId id="408" r:id="rId153"/>
    <p:sldId id="409" r:id="rId154"/>
    <p:sldId id="410" r:id="rId155"/>
    <p:sldId id="411" r:id="rId156"/>
    <p:sldId id="422" r:id="rId157"/>
    <p:sldId id="423" r:id="rId158"/>
    <p:sldId id="412" r:id="rId159"/>
    <p:sldId id="413" r:id="rId160"/>
    <p:sldId id="414" r:id="rId161"/>
    <p:sldId id="415" r:id="rId162"/>
    <p:sldId id="416" r:id="rId163"/>
    <p:sldId id="417" r:id="rId164"/>
    <p:sldId id="418" r:id="rId165"/>
    <p:sldId id="419" r:id="rId166"/>
    <p:sldId id="420" r:id="rId167"/>
    <p:sldId id="421" r:id="rId168"/>
    <p:sldId id="424" r:id="rId169"/>
    <p:sldId id="425" r:id="rId170"/>
    <p:sldId id="426" r:id="rId171"/>
    <p:sldId id="427" r:id="rId172"/>
    <p:sldId id="428" r:id="rId173"/>
    <p:sldId id="429" r:id="rId174"/>
    <p:sldId id="430" r:id="rId175"/>
    <p:sldId id="437" r:id="rId176"/>
    <p:sldId id="431" r:id="rId177"/>
    <p:sldId id="432" r:id="rId178"/>
    <p:sldId id="433" r:id="rId179"/>
    <p:sldId id="434" r:id="rId180"/>
    <p:sldId id="435" r:id="rId181"/>
    <p:sldId id="436" r:id="rId182"/>
    <p:sldId id="438" r:id="rId183"/>
    <p:sldId id="446" r:id="rId184"/>
    <p:sldId id="439" r:id="rId185"/>
    <p:sldId id="440" r:id="rId186"/>
    <p:sldId id="441" r:id="rId187"/>
    <p:sldId id="442" r:id="rId188"/>
    <p:sldId id="443" r:id="rId189"/>
    <p:sldId id="444" r:id="rId190"/>
    <p:sldId id="445" r:id="rId191"/>
    <p:sldId id="447" r:id="rId192"/>
    <p:sldId id="448" r:id="rId193"/>
    <p:sldId id="449" r:id="rId194"/>
    <p:sldId id="450" r:id="rId195"/>
    <p:sldId id="451" r:id="rId196"/>
    <p:sldId id="452" r:id="rId197"/>
    <p:sldId id="453" r:id="rId198"/>
    <p:sldId id="454" r:id="rId199"/>
    <p:sldId id="457" r:id="rId200"/>
    <p:sldId id="458" r:id="rId201"/>
    <p:sldId id="459" r:id="rId202"/>
    <p:sldId id="460" r:id="rId203"/>
    <p:sldId id="455" r:id="rId204"/>
    <p:sldId id="456"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5" r:id="rId230"/>
    <p:sldId id="486" r:id="rId231"/>
    <p:sldId id="487" r:id="rId232"/>
    <p:sldId id="488" r:id="rId233"/>
    <p:sldId id="489" r:id="rId234"/>
    <p:sldId id="490" r:id="rId235"/>
    <p:sldId id="491" r:id="rId236"/>
    <p:sldId id="492" r:id="rId237"/>
    <p:sldId id="493" r:id="rId238"/>
    <p:sldId id="494" r:id="rId239"/>
    <p:sldId id="495" r:id="rId240"/>
    <p:sldId id="496" r:id="rId241"/>
    <p:sldId id="497" r:id="rId242"/>
    <p:sldId id="498" r:id="rId243"/>
    <p:sldId id="499" r:id="rId244"/>
    <p:sldId id="500" r:id="rId245"/>
    <p:sldId id="501" r:id="rId246"/>
    <p:sldId id="502" r:id="rId247"/>
    <p:sldId id="503" r:id="rId248"/>
    <p:sldId id="504" r:id="rId249"/>
    <p:sldId id="505" r:id="rId250"/>
    <p:sldId id="506" r:id="rId251"/>
    <p:sldId id="507" r:id="rId2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97"/>
    <p:restoredTop sz="94733"/>
  </p:normalViewPr>
  <p:slideViewPr>
    <p:cSldViewPr snapToGrid="0">
      <p:cViewPr varScale="1">
        <p:scale>
          <a:sx n="107" d="100"/>
          <a:sy n="107" d="100"/>
        </p:scale>
        <p:origin x="88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theme" Target="theme/theme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tableStyles" Target="tableStyle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0124C-3D33-4F50-097F-704EF67BAE0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F9A9E36C-B654-8E5A-E384-7A085B2B47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80C20BC-E254-F507-8882-E04E01167428}"/>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5" name="Footer Placeholder 4">
            <a:extLst>
              <a:ext uri="{FF2B5EF4-FFF2-40B4-BE49-F238E27FC236}">
                <a16:creationId xmlns:a16="http://schemas.microsoft.com/office/drawing/2014/main" id="{832949C7-E011-9EC7-515F-ABE89FEFC7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09EA0-B59C-3855-9EB8-C0B1025A7B7D}"/>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3054563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C3931-824C-7617-19AF-7ED696A80565}"/>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F56267E-AA7E-7F2D-6093-38862101CE6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6389934-AED9-C3A6-E612-AC996CCB3F2C}"/>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5" name="Footer Placeholder 4">
            <a:extLst>
              <a:ext uri="{FF2B5EF4-FFF2-40B4-BE49-F238E27FC236}">
                <a16:creationId xmlns:a16="http://schemas.microsoft.com/office/drawing/2014/main" id="{49389D92-C0D8-CABC-663A-4982319EA0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4BE98-D506-FFE0-6FD4-EF4418D7C8A5}"/>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3801093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00D3DA-7851-9C8B-9451-5CC02698962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2C30CA9-9C3F-D30D-BF55-F87D3718FFE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775E7D-F8EE-071B-67C9-3FB8C84B30CF}"/>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5" name="Footer Placeholder 4">
            <a:extLst>
              <a:ext uri="{FF2B5EF4-FFF2-40B4-BE49-F238E27FC236}">
                <a16:creationId xmlns:a16="http://schemas.microsoft.com/office/drawing/2014/main" id="{37A8996F-A4DE-E310-D011-D610726C44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C35AA4-41C6-9D45-BCAF-FA924E97C499}"/>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3267760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77B2B-1261-D60F-F7BE-C08AD3B79CA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A6980B0-2C87-595A-4641-C766B36482C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2B47601-AF3D-EABF-13B2-B221AB6F0D5C}"/>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5" name="Footer Placeholder 4">
            <a:extLst>
              <a:ext uri="{FF2B5EF4-FFF2-40B4-BE49-F238E27FC236}">
                <a16:creationId xmlns:a16="http://schemas.microsoft.com/office/drawing/2014/main" id="{EAF91884-02D0-3097-0482-031FC7943B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828137-B2AE-4C55-ABED-F8CE0C218B56}"/>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2904549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07D09-8295-CF2F-386B-290DAB630B1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556667B-ABE6-0EB6-3EF0-5425007B6A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3494850-7A31-BED2-A9F0-07874FF71DF9}"/>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5" name="Footer Placeholder 4">
            <a:extLst>
              <a:ext uri="{FF2B5EF4-FFF2-40B4-BE49-F238E27FC236}">
                <a16:creationId xmlns:a16="http://schemas.microsoft.com/office/drawing/2014/main" id="{9648F0F3-F0B4-4BE4-0ADD-30A745BE2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C11AB1-11B5-5667-0C1B-D598B5108DF5}"/>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1570598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87691-4F5C-C395-D973-AFD7EAC909B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A29BB78-A7A1-F5DA-A976-8D91F52E866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66C3FF5B-FEA2-BFE7-EA1F-A7B1D366AEA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BB6180E-E361-75A4-EC67-23FA7B909197}"/>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6" name="Footer Placeholder 5">
            <a:extLst>
              <a:ext uri="{FF2B5EF4-FFF2-40B4-BE49-F238E27FC236}">
                <a16:creationId xmlns:a16="http://schemas.microsoft.com/office/drawing/2014/main" id="{5EBDC2C3-2B78-D852-C99F-9E3558AF3B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84D7D5-1255-E6CD-3072-D62A525B7638}"/>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2166725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CEF5A-3A2D-F1A7-C584-E275FEB0273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FA1AC23-F5CE-E008-088F-A23C665927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340F0A8-8123-FF9A-5ECB-248BF96CE31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E493A13-882B-B907-243A-E71DE5C3AF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2592A8E-66D5-4A5B-510D-220E90A1C77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ED6A29A-8983-9CBB-217C-7B926757601D}"/>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8" name="Footer Placeholder 7">
            <a:extLst>
              <a:ext uri="{FF2B5EF4-FFF2-40B4-BE49-F238E27FC236}">
                <a16:creationId xmlns:a16="http://schemas.microsoft.com/office/drawing/2014/main" id="{83DFD774-6584-0B73-EDF2-EC71F7F66B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767C51-B9FA-CB52-DDA5-6A8952DB3712}"/>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53637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583A5-0204-0F18-FCF3-8447C01818A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BFA462C-495E-BB7A-0070-E84C35B2C4FF}"/>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4" name="Footer Placeholder 3">
            <a:extLst>
              <a:ext uri="{FF2B5EF4-FFF2-40B4-BE49-F238E27FC236}">
                <a16:creationId xmlns:a16="http://schemas.microsoft.com/office/drawing/2014/main" id="{CF0A7AEE-2DC6-A6F8-7C96-0D4DAC56147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F0F110-9A8E-A906-233E-F3F603061077}"/>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3780328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B7224C-8847-E748-B3B1-973D58B8FE7F}"/>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3" name="Footer Placeholder 2">
            <a:extLst>
              <a:ext uri="{FF2B5EF4-FFF2-40B4-BE49-F238E27FC236}">
                <a16:creationId xmlns:a16="http://schemas.microsoft.com/office/drawing/2014/main" id="{76E85CDE-9F58-8A88-CE88-1F3BC130E1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857BD6-721B-B96A-99FE-9E955D64FFBE}"/>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4271677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2C692-0574-9B43-3504-76308D1EEEC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1924CF7-E5C8-DB8F-1D3F-10876AF791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4FAEC0D-12FC-4938-1669-B98D4655DC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4B26794-EAF8-132C-893C-6C985A353E89}"/>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6" name="Footer Placeholder 5">
            <a:extLst>
              <a:ext uri="{FF2B5EF4-FFF2-40B4-BE49-F238E27FC236}">
                <a16:creationId xmlns:a16="http://schemas.microsoft.com/office/drawing/2014/main" id="{89398D98-F81E-51B3-5156-35BDEB9E5D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6F7E28-E2A7-896B-419D-21C187FC0C05}"/>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1167166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0430-11BA-59FA-1ADD-21D0FC59D71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C457AE9-DDCD-B4A5-6A1B-78323DEC88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13FF1F-1DCE-7249-31C9-6F1896C63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D0DA0E3-77EC-2694-772A-454E1AAFD35A}"/>
              </a:ext>
            </a:extLst>
          </p:cNvPr>
          <p:cNvSpPr>
            <a:spLocks noGrp="1"/>
          </p:cNvSpPr>
          <p:nvPr>
            <p:ph type="dt" sz="half" idx="10"/>
          </p:nvPr>
        </p:nvSpPr>
        <p:spPr/>
        <p:txBody>
          <a:bodyPr/>
          <a:lstStyle/>
          <a:p>
            <a:fld id="{893FE13F-1208-B740-8F12-C68C6A030469}" type="datetimeFigureOut">
              <a:rPr lang="en-US" smtClean="0"/>
              <a:t>7/22/24</a:t>
            </a:fld>
            <a:endParaRPr lang="en-US"/>
          </a:p>
        </p:txBody>
      </p:sp>
      <p:sp>
        <p:nvSpPr>
          <p:cNvPr id="6" name="Footer Placeholder 5">
            <a:extLst>
              <a:ext uri="{FF2B5EF4-FFF2-40B4-BE49-F238E27FC236}">
                <a16:creationId xmlns:a16="http://schemas.microsoft.com/office/drawing/2014/main" id="{A144A6F6-B2E4-2675-100E-3968AB54A1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DF517A-B597-0DE6-0558-49AB4A600078}"/>
              </a:ext>
            </a:extLst>
          </p:cNvPr>
          <p:cNvSpPr>
            <a:spLocks noGrp="1"/>
          </p:cNvSpPr>
          <p:nvPr>
            <p:ph type="sldNum" sz="quarter" idx="12"/>
          </p:nvPr>
        </p:nvSpPr>
        <p:spPr/>
        <p:txBody>
          <a:bodyPr/>
          <a:lstStyle/>
          <a:p>
            <a:fld id="{BB04C99A-748D-664F-A577-5758F467009E}" type="slidenum">
              <a:rPr lang="en-US" smtClean="0"/>
              <a:t>‹#›</a:t>
            </a:fld>
            <a:endParaRPr lang="en-US"/>
          </a:p>
        </p:txBody>
      </p:sp>
    </p:spTree>
    <p:extLst>
      <p:ext uri="{BB962C8B-B14F-4D97-AF65-F5344CB8AC3E}">
        <p14:creationId xmlns:p14="http://schemas.microsoft.com/office/powerpoint/2010/main" val="2459696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914FD5-9639-5760-75B8-19CF8F63266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5E2470C-F88A-6A82-8DCE-02F6F709D5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1C971D8-8E3D-9F65-DEBE-B52CFF98D8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3FE13F-1208-B740-8F12-C68C6A030469}" type="datetimeFigureOut">
              <a:rPr lang="en-US" smtClean="0"/>
              <a:t>7/22/24</a:t>
            </a:fld>
            <a:endParaRPr lang="en-US"/>
          </a:p>
        </p:txBody>
      </p:sp>
      <p:sp>
        <p:nvSpPr>
          <p:cNvPr id="5" name="Footer Placeholder 4">
            <a:extLst>
              <a:ext uri="{FF2B5EF4-FFF2-40B4-BE49-F238E27FC236}">
                <a16:creationId xmlns:a16="http://schemas.microsoft.com/office/drawing/2014/main" id="{8B44F8E1-CCE5-DDB0-C944-177F61DC0D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DE337F8-7F26-7F10-D721-CF0EAAAA30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04C99A-748D-664F-A577-5758F467009E}" type="slidenum">
              <a:rPr lang="en-US" smtClean="0"/>
              <a:t>‹#›</a:t>
            </a:fld>
            <a:endParaRPr lang="en-US"/>
          </a:p>
        </p:txBody>
      </p:sp>
    </p:spTree>
    <p:extLst>
      <p:ext uri="{BB962C8B-B14F-4D97-AF65-F5344CB8AC3E}">
        <p14:creationId xmlns:p14="http://schemas.microsoft.com/office/powerpoint/2010/main" val="13884401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docs.oracle.com/en/java/javase/17/docs/api/java.base/java/io/OutputStream.html" TargetMode="External"/><Relationship Id="rId2" Type="http://schemas.openxmlformats.org/officeDocument/2006/relationships/hyperlink" Target="https://docs.oracle.com/en/java/javase/17/docs/api/java.base/java/io/InputStream.html" TargetMode="External"/><Relationship Id="rId1" Type="http://schemas.openxmlformats.org/officeDocument/2006/relationships/slideLayout" Target="../slideLayouts/slideLayout2.xml"/><Relationship Id="rId5" Type="http://schemas.openxmlformats.org/officeDocument/2006/relationships/hyperlink" Target="https://docs.oracle.com/en/java/javase/17/docs/api/java.base/java/io/Writer.html" TargetMode="External"/><Relationship Id="rId4" Type="http://schemas.openxmlformats.org/officeDocument/2006/relationships/hyperlink" Target="https://docs.oracle.com/en/java/javase/17/docs/api/java.base/java/io/Reader.html" TargetMode="External"/></Relationships>
</file>

<file path=ppt/slides/_rels/slide154.xml.rels><?xml version="1.0" encoding="UTF-8" standalone="yes"?>
<Relationships xmlns="http://schemas.openxmlformats.org/package/2006/relationships"><Relationship Id="rId3" Type="http://schemas.openxmlformats.org/officeDocument/2006/relationships/hyperlink" Target="https://docs.oracle.com/en/java/javase/17/docs/api/java.base/java/io/OutputStream.html" TargetMode="External"/><Relationship Id="rId2" Type="http://schemas.openxmlformats.org/officeDocument/2006/relationships/hyperlink" Target="https://docs.oracle.com/en/java/javase/17/docs/api/java.base/java/io/InputStream.html" TargetMode="Externa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hyperlink" Target="https://docs.oracle.com/en/java/javase/17/docs/api/java.base/java/io/Writer.html" TargetMode="External"/><Relationship Id="rId2" Type="http://schemas.openxmlformats.org/officeDocument/2006/relationships/hyperlink" Target="https://docs.oracle.com/en/java/javase/17/docs/api/java.base/java/io/Reader.html"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hyperlink" Target="https://docs.oracle.com/javase/1.5.0/docs/api/java/lang/management/ThreadMXBean.html" TargetMode="Externa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docs.oracle.com/javase/8/docs/api/"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medium.com/@javatechie/the-evolution-of-switch-statement-from-java-7-to-java-17-4b5eee8d29b7"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1624F-85D4-06E7-3E8C-61C7282F1BCD}"/>
              </a:ext>
            </a:extLst>
          </p:cNvPr>
          <p:cNvSpPr>
            <a:spLocks noGrp="1"/>
          </p:cNvSpPr>
          <p:nvPr>
            <p:ph type="ctrTitle"/>
          </p:nvPr>
        </p:nvSpPr>
        <p:spPr/>
        <p:txBody>
          <a:bodyPr/>
          <a:lstStyle/>
          <a:p>
            <a:r>
              <a:rPr lang="en-US" dirty="0"/>
              <a:t>Core Concepts</a:t>
            </a:r>
          </a:p>
        </p:txBody>
      </p:sp>
      <p:sp>
        <p:nvSpPr>
          <p:cNvPr id="3" name="Subtitle 2">
            <a:extLst>
              <a:ext uri="{FF2B5EF4-FFF2-40B4-BE49-F238E27FC236}">
                <a16:creationId xmlns:a16="http://schemas.microsoft.com/office/drawing/2014/main" id="{125DBB2A-3D08-9854-BD6A-B18A93C29B2A}"/>
              </a:ext>
            </a:extLst>
          </p:cNvPr>
          <p:cNvSpPr>
            <a:spLocks noGrp="1"/>
          </p:cNvSpPr>
          <p:nvPr>
            <p:ph type="subTitle" idx="1"/>
          </p:nvPr>
        </p:nvSpPr>
        <p:spPr/>
        <p:txBody>
          <a:bodyPr>
            <a:normAutofit lnSpcReduction="10000"/>
          </a:bodyPr>
          <a:lstStyle/>
          <a:p>
            <a:r>
              <a:rPr lang="en-US" dirty="0"/>
              <a:t>Java(Coffee Bean Name) by James Gosling</a:t>
            </a:r>
          </a:p>
          <a:p>
            <a:r>
              <a:rPr lang="en-US" dirty="0"/>
              <a:t>Initial Version Name(OAK- Tree name)</a:t>
            </a:r>
          </a:p>
          <a:p>
            <a:r>
              <a:rPr lang="en-US" dirty="0"/>
              <a:t>Implemented by Sun Micro-Systems</a:t>
            </a:r>
          </a:p>
          <a:p>
            <a:r>
              <a:rPr lang="en-US" dirty="0"/>
              <a:t>Currently Owned by Oracle</a:t>
            </a:r>
          </a:p>
        </p:txBody>
      </p:sp>
    </p:spTree>
    <p:extLst>
      <p:ext uri="{BB962C8B-B14F-4D97-AF65-F5344CB8AC3E}">
        <p14:creationId xmlns:p14="http://schemas.microsoft.com/office/powerpoint/2010/main" val="2573198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7. </a:t>
            </a:r>
            <a:r>
              <a:rPr lang="en-IN" sz="4400" dirty="0">
                <a:effectLst/>
                <a:latin typeface="TTE1948BD8t00"/>
              </a:rPr>
              <a:t>Networked</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effectLst/>
                <a:latin typeface="TTE1948BD8t00"/>
              </a:rPr>
              <a:t>In real world we have two types of networks. </a:t>
            </a:r>
          </a:p>
          <a:p>
            <a:pPr lvl="1"/>
            <a:r>
              <a:rPr lang="en-IN" sz="1400" dirty="0">
                <a:latin typeface="TTE19499A0t00"/>
              </a:rPr>
              <a:t>U</a:t>
            </a:r>
            <a:r>
              <a:rPr lang="en-IN" sz="1400" dirty="0">
                <a:effectLst/>
                <a:latin typeface="TTE19499A0t00"/>
              </a:rPr>
              <a:t>n-trusted networks(LAN - J2SE)</a:t>
            </a:r>
          </a:p>
          <a:p>
            <a:pPr lvl="1"/>
            <a:r>
              <a:rPr lang="en-IN" sz="1400" dirty="0">
                <a:latin typeface="TTE19499A0t00"/>
              </a:rPr>
              <a:t>T</a:t>
            </a:r>
            <a:r>
              <a:rPr lang="en-IN" sz="1400" dirty="0">
                <a:effectLst/>
                <a:latin typeface="TTE19499A0t00"/>
              </a:rPr>
              <a:t>rusted networks(WAN- J2EE)</a:t>
            </a:r>
            <a:r>
              <a:rPr lang="en-IN" sz="1400" dirty="0">
                <a:effectLst/>
                <a:latin typeface="TTE1948BD8t00"/>
              </a:rPr>
              <a:t>.</a:t>
            </a:r>
            <a:endParaRPr lang="en-IN" sz="800" dirty="0"/>
          </a:p>
          <a:p>
            <a:pPr marL="0"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LAN – Java Application Runs in Single Server</a:t>
            </a:r>
          </a:p>
          <a:p>
            <a:pPr lvl="2"/>
            <a:r>
              <a:rPr lang="en-US" b="1" dirty="0">
                <a:solidFill>
                  <a:schemeClr val="accent6"/>
                </a:solidFill>
              </a:rPr>
              <a:t>Used by Small Organizations</a:t>
            </a:r>
          </a:p>
          <a:p>
            <a:pPr lvl="1"/>
            <a:r>
              <a:rPr lang="en-US" b="1" dirty="0">
                <a:solidFill>
                  <a:schemeClr val="accent6"/>
                </a:solidFill>
              </a:rPr>
              <a:t>WAN – Java Application Runs in Multiple Servers</a:t>
            </a:r>
          </a:p>
          <a:p>
            <a:pPr lvl="2"/>
            <a:r>
              <a:rPr lang="en-US" b="1" dirty="0">
                <a:solidFill>
                  <a:schemeClr val="accent6"/>
                </a:solidFill>
              </a:rPr>
              <a:t>Used by Large Scale Organizations</a:t>
            </a:r>
          </a:p>
        </p:txBody>
      </p:sp>
    </p:spTree>
    <p:extLst>
      <p:ext uri="{BB962C8B-B14F-4D97-AF65-F5344CB8AC3E}">
        <p14:creationId xmlns:p14="http://schemas.microsoft.com/office/powerpoint/2010/main" val="13446537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Continue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85000" lnSpcReduction="20000"/>
          </a:bodyPr>
          <a:lstStyle/>
          <a:p>
            <a:r>
              <a:rPr lang="en-IN" dirty="0">
                <a:solidFill>
                  <a:srgbClr val="000000"/>
                </a:solidFill>
                <a:latin typeface="Helvetica" pitchFamily="2" charset="0"/>
              </a:rPr>
              <a:t>S</a:t>
            </a:r>
            <a:r>
              <a:rPr lang="en-IN" dirty="0">
                <a:solidFill>
                  <a:srgbClr val="000000"/>
                </a:solidFill>
                <a:effectLst/>
                <a:latin typeface="Helvetica" pitchFamily="2" charset="0"/>
              </a:rPr>
              <a:t>kip the current iteration, continue the rest of the iterations normally</a:t>
            </a:r>
          </a:p>
          <a:p>
            <a:pPr marL="0" indent="0">
              <a:buNone/>
            </a:pPr>
            <a:endParaRPr lang="en-IN" dirty="0">
              <a:solidFill>
                <a:srgbClr val="000000"/>
              </a:solidFill>
              <a:effectLst/>
              <a:latin typeface="Helvetica" pitchFamily="2" charset="0"/>
            </a:endParaRPr>
          </a:p>
          <a:p>
            <a:r>
              <a:rPr lang="en-IN" dirty="0">
                <a:solidFill>
                  <a:srgbClr val="000000"/>
                </a:solidFill>
                <a:latin typeface="Helvetica" pitchFamily="2" charset="0"/>
              </a:rPr>
              <a:t>Example:</a:t>
            </a:r>
          </a:p>
          <a:p>
            <a:endParaRPr lang="en-IN" dirty="0">
              <a:solidFill>
                <a:srgbClr val="000000"/>
              </a:solidFill>
              <a:latin typeface="Helvetica" pitchFamily="2" charset="0"/>
            </a:endParaRPr>
          </a:p>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for (int </a:t>
            </a:r>
            <a:r>
              <a:rPr lang="en-IN" dirty="0" err="1">
                <a:solidFill>
                  <a:srgbClr val="000000"/>
                </a:solidFill>
                <a:effectLst/>
                <a:latin typeface="Helvetica" pitchFamily="2" charset="0"/>
              </a:rPr>
              <a:t>i</a:t>
            </a:r>
            <a:r>
              <a:rPr lang="en-IN" dirty="0">
                <a:solidFill>
                  <a:srgbClr val="000000"/>
                </a:solidFill>
                <a:effectLst/>
                <a:latin typeface="Helvetica" pitchFamily="2" charset="0"/>
              </a:rPr>
              <a:t>=0;i&lt;10;i++){</a:t>
            </a:r>
          </a:p>
          <a:p>
            <a:pPr marL="0" indent="0">
              <a:buNone/>
            </a:pPr>
            <a:r>
              <a:rPr lang="en-IN" dirty="0">
                <a:solidFill>
                  <a:srgbClr val="000000"/>
                </a:solidFill>
                <a:effectLst/>
                <a:latin typeface="Helvetica" pitchFamily="2" charset="0"/>
              </a:rPr>
              <a:t>if (</a:t>
            </a:r>
            <a:r>
              <a:rPr lang="en-IN" dirty="0" err="1">
                <a:solidFill>
                  <a:srgbClr val="000000"/>
                </a:solidFill>
                <a:effectLst/>
                <a:latin typeface="Helvetica" pitchFamily="2" charset="0"/>
              </a:rPr>
              <a:t>i</a:t>
            </a:r>
            <a:r>
              <a:rPr lang="en-IN" dirty="0">
                <a:solidFill>
                  <a:srgbClr val="000000"/>
                </a:solidFill>
                <a:effectLst/>
                <a:latin typeface="Helvetica" pitchFamily="2" charset="0"/>
              </a:rPr>
              <a:t>==5){</a:t>
            </a:r>
          </a:p>
          <a:p>
            <a:pPr marL="0" indent="0">
              <a:buNone/>
            </a:pPr>
            <a:r>
              <a:rPr lang="en-IN" dirty="0">
                <a:solidFill>
                  <a:srgbClr val="000000"/>
                </a:solidFill>
                <a:effectLst/>
                <a:latin typeface="Helvetica" pitchFamily="2" charset="0"/>
              </a:rPr>
              <a:t>continue; }</a:t>
            </a:r>
          </a:p>
          <a:p>
            <a:pPr marL="0" indent="0">
              <a:buNone/>
            </a:pPr>
            <a:r>
              <a:rPr lang="en-IN" dirty="0">
                <a:solidFill>
                  <a:srgbClr val="000000"/>
                </a:solidFill>
                <a:effectLst/>
                <a:latin typeface="Helvetica" pitchFamily="2" charset="0"/>
              </a:rPr>
              <a:t>System.out.println(</a:t>
            </a:r>
            <a:r>
              <a:rPr lang="en-IN" dirty="0" err="1">
                <a:solidFill>
                  <a:srgbClr val="000000"/>
                </a:solidFill>
                <a:effectLst/>
                <a:latin typeface="Helvetica" pitchFamily="2" charset="0"/>
              </a:rPr>
              <a:t>i</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33864363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return</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pPr marL="0" indent="0">
              <a:buNone/>
            </a:pPr>
            <a:r>
              <a:rPr lang="en-IN" sz="2400" b="0" i="0" u="none" strike="noStrike" dirty="0">
                <a:solidFill>
                  <a:srgbClr val="000000"/>
                </a:solidFill>
                <a:effectLst/>
                <a:latin typeface="Helvetica" pitchFamily="2" charset="0"/>
                <a:cs typeface="Arial" panose="020B0604020202020204" pitchFamily="34" charset="0"/>
              </a:rPr>
              <a:t>The return statement is mainly used in methods in order to terminate a method in between and return back to the caller method. It is an optional statement. </a:t>
            </a:r>
          </a:p>
          <a:p>
            <a:pPr marL="0" indent="0">
              <a:buNone/>
            </a:pPr>
            <a:r>
              <a:rPr lang="en-IN" sz="2400" b="0" i="0" u="none" strike="noStrike" dirty="0">
                <a:solidFill>
                  <a:srgbClr val="000000"/>
                </a:solidFill>
                <a:effectLst/>
                <a:latin typeface="Helvetica" pitchFamily="2" charset="0"/>
                <a:cs typeface="Arial" panose="020B0604020202020204" pitchFamily="34" charset="0"/>
              </a:rPr>
              <a:t>That is, even if a method doesn't include a return statement, control returns back to the caller method after execution of the method. Return statement may or may not return parameters to the caller method.</a:t>
            </a:r>
            <a:endParaRPr lang="en-IN" sz="2400" dirty="0">
              <a:solidFill>
                <a:srgbClr val="000000"/>
              </a:solidFill>
              <a:effectLst/>
              <a:latin typeface="Helvetica" pitchFamily="2" charset="0"/>
              <a:cs typeface="Arial" panose="020B0604020202020204" pitchFamily="34" charset="0"/>
            </a:endParaRPr>
          </a:p>
        </p:txBody>
      </p:sp>
    </p:spTree>
    <p:extLst>
      <p:ext uri="{BB962C8B-B14F-4D97-AF65-F5344CB8AC3E}">
        <p14:creationId xmlns:p14="http://schemas.microsoft.com/office/powerpoint/2010/main" val="143887541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return - Example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47500" lnSpcReduction="20000"/>
          </a:bodyPr>
          <a:lstStyle/>
          <a:p>
            <a:pPr marL="0" indent="0">
              <a:buNone/>
            </a:pPr>
            <a:r>
              <a:rPr lang="en-IN" sz="2400" dirty="0">
                <a:solidFill>
                  <a:srgbClr val="000000"/>
                </a:solidFill>
                <a:effectLst/>
                <a:latin typeface="Helvetica" pitchFamily="2" charset="0"/>
                <a:cs typeface="Arial" panose="020B0604020202020204" pitchFamily="34" charset="0"/>
              </a:rPr>
              <a:t>class Test</a:t>
            </a:r>
          </a:p>
          <a:p>
            <a:pPr marL="0" indent="0">
              <a:buNone/>
            </a:pP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public static void main(String[] </a:t>
            </a:r>
            <a:r>
              <a:rPr lang="en-IN" sz="2400" dirty="0" err="1">
                <a:solidFill>
                  <a:srgbClr val="000000"/>
                </a:solidFill>
                <a:effectLst/>
                <a:latin typeface="Helvetica" pitchFamily="2" charset="0"/>
                <a:cs typeface="Arial" panose="020B0604020202020204" pitchFamily="34" charset="0"/>
              </a:rPr>
              <a:t>args</a:t>
            </a: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Test t = new Test();</a:t>
            </a:r>
          </a:p>
          <a:p>
            <a:pPr marL="0" indent="0">
              <a:buNone/>
            </a:pPr>
            <a:r>
              <a:rPr lang="en-IN" sz="2400" dirty="0">
                <a:solidFill>
                  <a:srgbClr val="000000"/>
                </a:solidFill>
                <a:effectLst/>
                <a:latin typeface="Helvetica" pitchFamily="2" charset="0"/>
                <a:cs typeface="Arial" panose="020B0604020202020204" pitchFamily="34" charset="0"/>
              </a:rPr>
              <a:t>int sum = </a:t>
            </a:r>
            <a:r>
              <a:rPr lang="en-IN" sz="2400" dirty="0" err="1">
                <a:solidFill>
                  <a:srgbClr val="000000"/>
                </a:solidFill>
                <a:effectLst/>
                <a:latin typeface="Helvetica" pitchFamily="2" charset="0"/>
                <a:cs typeface="Arial" panose="020B0604020202020204" pitchFamily="34" charset="0"/>
              </a:rPr>
              <a:t>t.addition</a:t>
            </a:r>
            <a:r>
              <a:rPr lang="en-IN" sz="2400" dirty="0">
                <a:solidFill>
                  <a:srgbClr val="000000"/>
                </a:solidFill>
                <a:effectLst/>
                <a:latin typeface="Helvetica" pitchFamily="2" charset="0"/>
                <a:cs typeface="Arial" panose="020B0604020202020204" pitchFamily="34" charset="0"/>
              </a:rPr>
              <a:t>(10,20);  //addition() method return integer value</a:t>
            </a:r>
          </a:p>
          <a:p>
            <a:pPr marL="0" indent="0">
              <a:buNone/>
            </a:pPr>
            <a:r>
              <a:rPr lang="en-IN" sz="2400" dirty="0">
                <a:solidFill>
                  <a:srgbClr val="000000"/>
                </a:solidFill>
                <a:effectLst/>
                <a:latin typeface="Helvetica" pitchFamily="2" charset="0"/>
                <a:cs typeface="Arial" panose="020B0604020202020204" pitchFamily="34" charset="0"/>
              </a:rPr>
              <a:t>System.out.println("Sum = "+sum);</a:t>
            </a:r>
          </a:p>
          <a:p>
            <a:pPr marL="0" indent="0">
              <a:buNone/>
            </a:pPr>
            <a:r>
              <a:rPr lang="en-IN" sz="2400" dirty="0" err="1">
                <a:solidFill>
                  <a:srgbClr val="000000"/>
                </a:solidFill>
                <a:effectLst/>
                <a:latin typeface="Helvetica" pitchFamily="2" charset="0"/>
                <a:cs typeface="Arial" panose="020B0604020202020204" pitchFamily="34" charset="0"/>
              </a:rPr>
              <a:t>t.show</a:t>
            </a:r>
            <a:r>
              <a:rPr lang="en-IN" sz="2400" dirty="0">
                <a:solidFill>
                  <a:srgbClr val="000000"/>
                </a:solidFill>
                <a:effectLst/>
                <a:latin typeface="Helvetica" pitchFamily="2" charset="0"/>
                <a:cs typeface="Arial" panose="020B0604020202020204" pitchFamily="34" charset="0"/>
              </a:rPr>
              <a:t>("Siva");  //show() method does not return any value </a:t>
            </a:r>
          </a:p>
          <a:p>
            <a:pPr marL="0" indent="0">
              <a:buNone/>
            </a:pP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int addition(int </a:t>
            </a:r>
            <a:r>
              <a:rPr lang="en-IN" sz="2400" dirty="0" err="1">
                <a:solidFill>
                  <a:srgbClr val="000000"/>
                </a:solidFill>
                <a:effectLst/>
                <a:latin typeface="Helvetica" pitchFamily="2" charset="0"/>
                <a:cs typeface="Arial" panose="020B0604020202020204" pitchFamily="34" charset="0"/>
              </a:rPr>
              <a:t>a,int</a:t>
            </a:r>
            <a:r>
              <a:rPr lang="en-IN" sz="2400" dirty="0">
                <a:solidFill>
                  <a:srgbClr val="000000"/>
                </a:solidFill>
                <a:effectLst/>
                <a:latin typeface="Helvetica" pitchFamily="2" charset="0"/>
                <a:cs typeface="Arial" panose="020B0604020202020204" pitchFamily="34" charset="0"/>
              </a:rPr>
              <a:t> b)</a:t>
            </a:r>
          </a:p>
          <a:p>
            <a:pPr marL="0" indent="0">
              <a:buNone/>
            </a:pP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return </a:t>
            </a:r>
            <a:r>
              <a:rPr lang="en-IN" sz="2400" dirty="0" err="1">
                <a:solidFill>
                  <a:srgbClr val="000000"/>
                </a:solidFill>
                <a:effectLst/>
                <a:latin typeface="Helvetica" pitchFamily="2" charset="0"/>
                <a:cs typeface="Arial" panose="020B0604020202020204" pitchFamily="34" charset="0"/>
              </a:rPr>
              <a:t>a+b</a:t>
            </a: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void show(String name)</a:t>
            </a:r>
          </a:p>
          <a:p>
            <a:pPr marL="0" indent="0">
              <a:buNone/>
            </a:pP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System.out.println("Welcome "+name);</a:t>
            </a:r>
          </a:p>
          <a:p>
            <a:pPr marL="0" indent="0">
              <a:buNone/>
            </a:pPr>
            <a:r>
              <a:rPr lang="en-IN" sz="2400" dirty="0">
                <a:solidFill>
                  <a:srgbClr val="000000"/>
                </a:solidFill>
                <a:effectLst/>
                <a:latin typeface="Helvetica" pitchFamily="2" charset="0"/>
                <a:cs typeface="Arial" panose="020B0604020202020204" pitchFamily="34" charset="0"/>
              </a:rPr>
              <a:t>return; // not returning anything, it is optional</a:t>
            </a:r>
          </a:p>
          <a:p>
            <a:pPr marL="0" indent="0">
              <a:buNone/>
            </a:pPr>
            <a:r>
              <a:rPr lang="en-IN" sz="2400" dirty="0">
                <a:solidFill>
                  <a:srgbClr val="000000"/>
                </a:solidFill>
                <a:effectLst/>
                <a:latin typeface="Helvetica" pitchFamily="2" charset="0"/>
                <a:cs typeface="Arial" panose="020B0604020202020204" pitchFamily="34" charset="0"/>
              </a:rPr>
              <a:t>}</a:t>
            </a:r>
          </a:p>
          <a:p>
            <a:pPr marL="0" indent="0">
              <a:buNone/>
            </a:pPr>
            <a:r>
              <a:rPr lang="en-IN" sz="2400" dirty="0">
                <a:solidFill>
                  <a:srgbClr val="000000"/>
                </a:solidFill>
                <a:effectLst/>
                <a:latin typeface="Helvetica" pitchFamily="2" charset="0"/>
                <a:cs typeface="Arial" panose="020B0604020202020204" pitchFamily="34" charset="0"/>
              </a:rPr>
              <a:t>}</a:t>
            </a:r>
          </a:p>
        </p:txBody>
      </p:sp>
    </p:spTree>
    <p:extLst>
      <p:ext uri="{BB962C8B-B14F-4D97-AF65-F5344CB8AC3E}">
        <p14:creationId xmlns:p14="http://schemas.microsoft.com/office/powerpoint/2010/main" val="27246343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Labelled Statements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pPr marL="0" indent="0">
              <a:buNone/>
            </a:pPr>
            <a:r>
              <a:rPr lang="en-IN" b="0" i="0" u="none" strike="noStrike" dirty="0">
                <a:solidFill>
                  <a:srgbClr val="000000"/>
                </a:solidFill>
                <a:effectLst/>
                <a:latin typeface="Arial" panose="020B0604020202020204" pitchFamily="34" charset="0"/>
                <a:cs typeface="Arial" panose="020B0604020202020204" pitchFamily="34" charset="0"/>
              </a:rPr>
              <a:t>In the case of nested loops to break and continue a particular loop we should go for labelled break and continue statements. The Java labelled loops allows transferring to a particular line or statement.</a:t>
            </a:r>
            <a:endParaRPr lang="en-IN"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8597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Labelled Statements - Example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40000" lnSpcReduction="20000"/>
          </a:bodyPr>
          <a:lstStyle/>
          <a:p>
            <a:pPr marL="0" indent="0">
              <a:buNone/>
            </a:pPr>
            <a:r>
              <a:rPr lang="en-IN" dirty="0">
                <a:solidFill>
                  <a:srgbClr val="000000"/>
                </a:solidFill>
                <a:effectLst/>
                <a:latin typeface="Arial" panose="020B0604020202020204" pitchFamily="34" charset="0"/>
                <a:cs typeface="Arial" panose="020B0604020202020204" pitchFamily="34" charset="0"/>
              </a:rPr>
              <a:t>class Test</a:t>
            </a:r>
          </a:p>
          <a:p>
            <a:pPr marL="0" indent="0">
              <a:buNone/>
            </a:pP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public static void main(String[] </a:t>
            </a:r>
            <a:r>
              <a:rPr lang="en-IN" dirty="0" err="1">
                <a:solidFill>
                  <a:srgbClr val="000000"/>
                </a:solidFill>
                <a:effectLst/>
                <a:latin typeface="Arial" panose="020B0604020202020204" pitchFamily="34" charset="0"/>
                <a:cs typeface="Arial" panose="020B0604020202020204" pitchFamily="34" charset="0"/>
              </a:rPr>
              <a:t>args</a:t>
            </a: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out:</a:t>
            </a:r>
          </a:p>
          <a:p>
            <a:pPr marL="0" indent="0">
              <a:buNone/>
            </a:pPr>
            <a:r>
              <a:rPr lang="en-IN" dirty="0">
                <a:solidFill>
                  <a:srgbClr val="000000"/>
                </a:solidFill>
                <a:effectLst/>
                <a:latin typeface="Arial" panose="020B0604020202020204" pitchFamily="34" charset="0"/>
                <a:cs typeface="Arial" panose="020B0604020202020204" pitchFamily="34" charset="0"/>
              </a:rPr>
              <a:t>for(int </a:t>
            </a:r>
            <a:r>
              <a:rPr lang="en-IN" dirty="0" err="1">
                <a:solidFill>
                  <a:srgbClr val="000000"/>
                </a:solidFill>
                <a:effectLst/>
                <a:latin typeface="Arial" panose="020B0604020202020204" pitchFamily="34" charset="0"/>
                <a:cs typeface="Arial" panose="020B0604020202020204" pitchFamily="34" charset="0"/>
              </a:rPr>
              <a:t>i</a:t>
            </a:r>
            <a:r>
              <a:rPr lang="en-IN" dirty="0">
                <a:solidFill>
                  <a:srgbClr val="000000"/>
                </a:solidFill>
                <a:effectLst/>
                <a:latin typeface="Arial" panose="020B0604020202020204" pitchFamily="34" charset="0"/>
                <a:cs typeface="Arial" panose="020B0604020202020204" pitchFamily="34" charset="0"/>
              </a:rPr>
              <a:t>=1; </a:t>
            </a:r>
            <a:r>
              <a:rPr lang="en-IN" dirty="0" err="1">
                <a:solidFill>
                  <a:srgbClr val="000000"/>
                </a:solidFill>
                <a:effectLst/>
                <a:latin typeface="Arial" panose="020B0604020202020204" pitchFamily="34" charset="0"/>
                <a:cs typeface="Arial" panose="020B0604020202020204" pitchFamily="34" charset="0"/>
              </a:rPr>
              <a:t>i</a:t>
            </a:r>
            <a:r>
              <a:rPr lang="en-IN" dirty="0">
                <a:solidFill>
                  <a:srgbClr val="000000"/>
                </a:solidFill>
                <a:effectLst/>
                <a:latin typeface="Arial" panose="020B0604020202020204" pitchFamily="34" charset="0"/>
                <a:cs typeface="Arial" panose="020B0604020202020204" pitchFamily="34" charset="0"/>
              </a:rPr>
              <a:t>&lt;=100; </a:t>
            </a:r>
            <a:r>
              <a:rPr lang="en-IN" dirty="0" err="1">
                <a:solidFill>
                  <a:srgbClr val="000000"/>
                </a:solidFill>
                <a:effectLst/>
                <a:latin typeface="Arial" panose="020B0604020202020204" pitchFamily="34" charset="0"/>
                <a:cs typeface="Arial" panose="020B0604020202020204" pitchFamily="34" charset="0"/>
              </a:rPr>
              <a:t>i</a:t>
            </a: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  System.out.println("outer");</a:t>
            </a:r>
          </a:p>
          <a:p>
            <a:pPr marL="0" indent="0">
              <a:buNone/>
            </a:pPr>
            <a:r>
              <a:rPr lang="en-IN" dirty="0">
                <a:solidFill>
                  <a:srgbClr val="000000"/>
                </a:solidFill>
                <a:effectLst/>
                <a:latin typeface="Arial" panose="020B0604020202020204" pitchFamily="34" charset="0"/>
                <a:cs typeface="Arial" panose="020B0604020202020204" pitchFamily="34" charset="0"/>
              </a:rPr>
              <a:t>  for(int j=1; j&lt;=100; </a:t>
            </a:r>
            <a:r>
              <a:rPr lang="en-IN" dirty="0" err="1">
                <a:solidFill>
                  <a:srgbClr val="000000"/>
                </a:solidFill>
                <a:effectLst/>
                <a:latin typeface="Arial" panose="020B0604020202020204" pitchFamily="34" charset="0"/>
                <a:cs typeface="Arial" panose="020B0604020202020204" pitchFamily="34" charset="0"/>
              </a:rPr>
              <a:t>j++</a:t>
            </a: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  {</a:t>
            </a:r>
          </a:p>
          <a:p>
            <a:pPr marL="0" indent="0">
              <a:buNone/>
            </a:pPr>
            <a:r>
              <a:rPr lang="en-IN" dirty="0">
                <a:solidFill>
                  <a:srgbClr val="000000"/>
                </a:solidFill>
                <a:effectLst/>
                <a:latin typeface="Arial" panose="020B0604020202020204" pitchFamily="34" charset="0"/>
                <a:cs typeface="Arial" panose="020B0604020202020204" pitchFamily="34" charset="0"/>
              </a:rPr>
              <a:t>    System.out.println("nested");</a:t>
            </a:r>
          </a:p>
          <a:p>
            <a:pPr marL="0" indent="0">
              <a:buNone/>
            </a:pPr>
            <a:r>
              <a:rPr lang="en-IN" dirty="0">
                <a:solidFill>
                  <a:srgbClr val="000000"/>
                </a:solidFill>
                <a:effectLst/>
                <a:latin typeface="Arial" panose="020B0604020202020204" pitchFamily="34" charset="0"/>
                <a:cs typeface="Arial" panose="020B0604020202020204" pitchFamily="34" charset="0"/>
              </a:rPr>
              <a:t>    if(j==2)</a:t>
            </a:r>
          </a:p>
          <a:p>
            <a:pPr marL="0" indent="0">
              <a:buNone/>
            </a:pPr>
            <a:r>
              <a:rPr lang="en-IN" dirty="0">
                <a:solidFill>
                  <a:srgbClr val="000000"/>
                </a:solidFill>
                <a:effectLst/>
                <a:latin typeface="Arial" panose="020B0604020202020204" pitchFamily="34" charset="0"/>
                <a:cs typeface="Arial" panose="020B0604020202020204" pitchFamily="34" charset="0"/>
              </a:rPr>
              <a:t>    {</a:t>
            </a:r>
          </a:p>
          <a:p>
            <a:pPr marL="0" indent="0">
              <a:buNone/>
            </a:pPr>
            <a:r>
              <a:rPr lang="en-IN" dirty="0">
                <a:solidFill>
                  <a:srgbClr val="000000"/>
                </a:solidFill>
                <a:effectLst/>
                <a:latin typeface="Arial" panose="020B0604020202020204" pitchFamily="34" charset="0"/>
                <a:cs typeface="Arial" panose="020B0604020202020204" pitchFamily="34" charset="0"/>
              </a:rPr>
              <a:t>    // break; this will exit from inner for loop only</a:t>
            </a:r>
          </a:p>
          <a:p>
            <a:pPr marL="0" indent="0">
              <a:buNone/>
            </a:pPr>
            <a:r>
              <a:rPr lang="en-IN" dirty="0">
                <a:solidFill>
                  <a:srgbClr val="000000"/>
                </a:solidFill>
                <a:effectLst/>
                <a:latin typeface="Arial" panose="020B0604020202020204" pitchFamily="34" charset="0"/>
                <a:cs typeface="Arial" panose="020B0604020202020204" pitchFamily="34" charset="0"/>
              </a:rPr>
              <a:t>    break out; // this will exit from both for loops</a:t>
            </a:r>
          </a:p>
          <a:p>
            <a:pPr marL="0" indent="0">
              <a:buNone/>
            </a:pPr>
            <a:r>
              <a:rPr lang="en-IN" dirty="0">
                <a:solidFill>
                  <a:srgbClr val="000000"/>
                </a:solidFill>
                <a:effectLst/>
                <a:latin typeface="Arial" panose="020B0604020202020204" pitchFamily="34" charset="0"/>
                <a:cs typeface="Arial" panose="020B0604020202020204" pitchFamily="34" charset="0"/>
              </a:rPr>
              <a:t>    }</a:t>
            </a:r>
          </a:p>
          <a:p>
            <a:pPr marL="0" indent="0">
              <a:buNone/>
            </a:pPr>
            <a:r>
              <a:rPr lang="en-IN" dirty="0">
                <a:solidFill>
                  <a:srgbClr val="000000"/>
                </a:solidFill>
                <a:effectLst/>
                <a:latin typeface="Arial" panose="020B0604020202020204" pitchFamily="34" charset="0"/>
                <a:cs typeface="Arial" panose="020B0604020202020204" pitchFamily="34" charset="0"/>
              </a:rPr>
              <a:t>  }</a:t>
            </a:r>
          </a:p>
          <a:p>
            <a:pPr marL="0" indent="0">
              <a:buNone/>
            </a:pP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a:t>
            </a:r>
          </a:p>
          <a:p>
            <a:pPr marL="0" indent="0">
              <a:buNone/>
            </a:pPr>
            <a:r>
              <a:rPr lang="en-IN" dirty="0">
                <a:solidFill>
                  <a:srgbClr val="000000"/>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7860088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Practice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a:solidFill>
                  <a:srgbClr val="000000"/>
                </a:solidFill>
                <a:effectLst/>
                <a:latin typeface="Arial" panose="020B0604020202020204" pitchFamily="34" charset="0"/>
                <a:cs typeface="Arial" panose="020B0604020202020204" pitchFamily="34" charset="0"/>
              </a:rPr>
              <a:t>Print Even Numbers alone between 0-100</a:t>
            </a:r>
          </a:p>
          <a:p>
            <a:r>
              <a:rPr lang="en-IN" dirty="0">
                <a:solidFill>
                  <a:srgbClr val="000000"/>
                </a:solidFill>
                <a:latin typeface="Arial" panose="020B0604020202020204" pitchFamily="34" charset="0"/>
                <a:cs typeface="Arial" panose="020B0604020202020204" pitchFamily="34" charset="0"/>
              </a:rPr>
              <a:t>Print odd Numbers Between 0-100</a:t>
            </a:r>
          </a:p>
          <a:p>
            <a:r>
              <a:rPr lang="en-IN" dirty="0">
                <a:solidFill>
                  <a:srgbClr val="000000"/>
                </a:solidFill>
                <a:latin typeface="Arial" panose="020B0604020202020204" pitchFamily="34" charset="0"/>
                <a:cs typeface="Arial" panose="020B0604020202020204" pitchFamily="34" charset="0"/>
              </a:rPr>
              <a:t>Basic calculator Program – accept Input parameters</a:t>
            </a:r>
          </a:p>
          <a:p>
            <a:pPr lvl="1"/>
            <a:r>
              <a:rPr lang="en-IN" dirty="0">
                <a:solidFill>
                  <a:srgbClr val="000000"/>
                </a:solidFill>
                <a:latin typeface="Arial" panose="020B0604020202020204" pitchFamily="34" charset="0"/>
                <a:cs typeface="Arial" panose="020B0604020202020204" pitchFamily="34" charset="0"/>
              </a:rPr>
              <a:t>Using If-else</a:t>
            </a:r>
          </a:p>
          <a:p>
            <a:pPr lvl="1"/>
            <a:r>
              <a:rPr lang="en-IN" dirty="0">
                <a:solidFill>
                  <a:srgbClr val="000000"/>
                </a:solidFill>
                <a:latin typeface="Arial" panose="020B0604020202020204" pitchFamily="34" charset="0"/>
                <a:cs typeface="Arial" panose="020B0604020202020204" pitchFamily="34" charset="0"/>
              </a:rPr>
              <a:t>Using Switch Statement</a:t>
            </a:r>
          </a:p>
          <a:p>
            <a:endParaRPr lang="en-IN"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36075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Best Practices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lnSpcReduction="10000"/>
          </a:bodyPr>
          <a:lstStyle/>
          <a:p>
            <a:pPr algn="l"/>
            <a:r>
              <a:rPr lang="en-IN" sz="2000" b="0" i="0" u="none" strike="noStrike" dirty="0">
                <a:solidFill>
                  <a:srgbClr val="666666"/>
                </a:solidFill>
                <a:effectLst/>
                <a:latin typeface="Arial" panose="020B0604020202020204" pitchFamily="34" charset="0"/>
                <a:cs typeface="Arial" panose="020B0604020202020204" pitchFamily="34" charset="0"/>
              </a:rPr>
              <a:t>Jump statements can significantly simplify complex control flow structures in Java. However, they should be used judiciously, as excessive use can lead to code that is hard to read and maintain. Here are some best practices and practical applications</a:t>
            </a:r>
          </a:p>
          <a:p>
            <a:pPr algn="l"/>
            <a:endParaRPr lang="en-IN" sz="2000" b="0" i="0" u="none" strike="noStrike" dirty="0">
              <a:solidFill>
                <a:srgbClr val="666666"/>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sz="2000" b="0" i="0" u="none" strike="noStrike" dirty="0">
                <a:solidFill>
                  <a:srgbClr val="858585"/>
                </a:solidFill>
                <a:effectLst/>
                <a:latin typeface="Arial" panose="020B0604020202020204" pitchFamily="34" charset="0"/>
                <a:cs typeface="Arial" panose="020B0604020202020204" pitchFamily="34" charset="0"/>
              </a:rPr>
              <a:t>Break in Switch-Case: The ‘break’ statement is vital in ‘switch-case’ structures to prevent ‘fall-through’ from one case to another</a:t>
            </a:r>
          </a:p>
          <a:p>
            <a:pPr algn="l">
              <a:buFont typeface="Arial" panose="020B0604020202020204" pitchFamily="34" charset="0"/>
              <a:buChar char="•"/>
            </a:pPr>
            <a:endParaRPr lang="en-IN" sz="2000" b="0" i="0" u="none" strike="noStrike" dirty="0">
              <a:solidFill>
                <a:srgbClr val="858585"/>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sz="2000" b="0" i="0" u="none" strike="noStrike" dirty="0">
                <a:solidFill>
                  <a:srgbClr val="858585"/>
                </a:solidFill>
                <a:effectLst/>
                <a:latin typeface="Arial" panose="020B0604020202020204" pitchFamily="34" charset="0"/>
                <a:cs typeface="Arial" panose="020B0604020202020204" pitchFamily="34" charset="0"/>
              </a:rPr>
              <a:t>Control Complex Loops: In nested loops, judicious use of ‘break’ and ‘continue’ can control iterations more precisely and prevent unnecessary processing;</a:t>
            </a:r>
          </a:p>
          <a:p>
            <a:pPr algn="l">
              <a:buFont typeface="Arial" panose="020B0604020202020204" pitchFamily="34" charset="0"/>
              <a:buChar char="•"/>
            </a:pPr>
            <a:endParaRPr lang="en-IN" sz="2000" b="0" i="0" u="none" strike="noStrike" dirty="0">
              <a:solidFill>
                <a:srgbClr val="858585"/>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sz="2000" b="0" i="0" u="none" strike="noStrike" dirty="0">
                <a:solidFill>
                  <a:srgbClr val="858585"/>
                </a:solidFill>
                <a:effectLst/>
                <a:latin typeface="Arial" panose="020B0604020202020204" pitchFamily="34" charset="0"/>
                <a:cs typeface="Arial" panose="020B0604020202020204" pitchFamily="34" charset="0"/>
              </a:rPr>
              <a:t>Method Return Values: Using ‘return’ effectively in methods can simplify logic by allowing early exit from a method and reducing nested conditions</a:t>
            </a:r>
          </a:p>
          <a:p>
            <a:pPr algn="l">
              <a:buFont typeface="Arial" panose="020B0604020202020204" pitchFamily="34" charset="0"/>
              <a:buChar char="•"/>
            </a:pPr>
            <a:endParaRPr lang="en-IN" sz="2000" b="0" i="0" u="none" strike="noStrike" dirty="0">
              <a:solidFill>
                <a:srgbClr val="858585"/>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n-IN" sz="2000" b="0" i="0" u="none" strike="noStrike" dirty="0">
                <a:solidFill>
                  <a:srgbClr val="858585"/>
                </a:solidFill>
                <a:effectLst/>
                <a:latin typeface="Arial" panose="020B0604020202020204" pitchFamily="34" charset="0"/>
                <a:cs typeface="Arial" panose="020B0604020202020204" pitchFamily="34" charset="0"/>
              </a:rPr>
              <a:t>Debugging and Error Handling: Jump statements can be used for quick exits or skipping sections of code during debugging and handling errors.</a:t>
            </a:r>
          </a:p>
          <a:p>
            <a:endParaRPr lang="en-IN" sz="20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693272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Keywords for Modifiers:</a:t>
            </a:r>
          </a:p>
          <a:p>
            <a:pPr lvl="1"/>
            <a:r>
              <a:rPr lang="en-IN" sz="1600" dirty="0">
                <a:solidFill>
                  <a:srgbClr val="000000"/>
                </a:solidFill>
                <a:latin typeface="Arial" panose="020B0604020202020204" pitchFamily="34" charset="0"/>
                <a:cs typeface="Arial" panose="020B0604020202020204" pitchFamily="34" charset="0"/>
              </a:rPr>
              <a:t>public</a:t>
            </a:r>
          </a:p>
          <a:p>
            <a:pPr lvl="1"/>
            <a:r>
              <a:rPr lang="en-IN" sz="1600" dirty="0">
                <a:solidFill>
                  <a:srgbClr val="000000"/>
                </a:solidFill>
                <a:latin typeface="Arial" panose="020B0604020202020204" pitchFamily="34" charset="0"/>
                <a:cs typeface="Arial" panose="020B0604020202020204" pitchFamily="34" charset="0"/>
              </a:rPr>
              <a:t>private</a:t>
            </a:r>
          </a:p>
          <a:p>
            <a:pPr lvl="1"/>
            <a:r>
              <a:rPr lang="en-IN" sz="1600" dirty="0">
                <a:solidFill>
                  <a:srgbClr val="000000"/>
                </a:solidFill>
                <a:latin typeface="Arial" panose="020B0604020202020204" pitchFamily="34" charset="0"/>
                <a:cs typeface="Arial" panose="020B0604020202020204" pitchFamily="34" charset="0"/>
              </a:rPr>
              <a:t>protected</a:t>
            </a:r>
          </a:p>
          <a:p>
            <a:pPr lvl="1"/>
            <a:r>
              <a:rPr lang="en-IN" sz="1600" dirty="0">
                <a:solidFill>
                  <a:srgbClr val="000000"/>
                </a:solidFill>
                <a:latin typeface="Arial" panose="020B0604020202020204" pitchFamily="34" charset="0"/>
                <a:cs typeface="Arial" panose="020B0604020202020204" pitchFamily="34" charset="0"/>
              </a:rPr>
              <a:t>static</a:t>
            </a:r>
          </a:p>
          <a:p>
            <a:pPr lvl="1"/>
            <a:r>
              <a:rPr lang="en-IN" sz="1600" dirty="0">
                <a:solidFill>
                  <a:srgbClr val="000000"/>
                </a:solidFill>
                <a:latin typeface="Arial" panose="020B0604020202020204" pitchFamily="34" charset="0"/>
                <a:cs typeface="Arial" panose="020B0604020202020204" pitchFamily="34" charset="0"/>
              </a:rPr>
              <a:t>abstract</a:t>
            </a:r>
          </a:p>
          <a:p>
            <a:pPr lvl="1"/>
            <a:r>
              <a:rPr lang="en-IN" sz="1600" dirty="0">
                <a:solidFill>
                  <a:srgbClr val="000000"/>
                </a:solidFill>
                <a:latin typeface="Arial" panose="020B0604020202020204" pitchFamily="34" charset="0"/>
                <a:cs typeface="Arial" panose="020B0604020202020204" pitchFamily="34" charset="0"/>
              </a:rPr>
              <a:t>final</a:t>
            </a:r>
          </a:p>
          <a:p>
            <a:pPr lvl="1"/>
            <a:r>
              <a:rPr lang="en-IN" sz="1600" dirty="0">
                <a:solidFill>
                  <a:srgbClr val="000000"/>
                </a:solidFill>
                <a:latin typeface="Arial" panose="020B0604020202020204" pitchFamily="34" charset="0"/>
                <a:cs typeface="Arial" panose="020B0604020202020204" pitchFamily="34" charset="0"/>
              </a:rPr>
              <a:t>native</a:t>
            </a:r>
          </a:p>
          <a:p>
            <a:pPr lvl="1"/>
            <a:r>
              <a:rPr lang="en-IN" sz="1600" dirty="0">
                <a:solidFill>
                  <a:srgbClr val="000000"/>
                </a:solidFill>
                <a:latin typeface="Arial" panose="020B0604020202020204" pitchFamily="34" charset="0"/>
                <a:cs typeface="Arial" panose="020B0604020202020204" pitchFamily="34" charset="0"/>
              </a:rPr>
              <a:t>volatile</a:t>
            </a:r>
          </a:p>
          <a:p>
            <a:pPr lvl="1"/>
            <a:r>
              <a:rPr lang="en-IN" sz="1600" dirty="0">
                <a:solidFill>
                  <a:srgbClr val="000000"/>
                </a:solidFill>
                <a:latin typeface="Arial" panose="020B0604020202020204" pitchFamily="34" charset="0"/>
                <a:cs typeface="Arial" panose="020B0604020202020204" pitchFamily="34" charset="0"/>
              </a:rPr>
              <a:t>synchronized</a:t>
            </a:r>
          </a:p>
          <a:p>
            <a:pPr lvl="1"/>
            <a:r>
              <a:rPr lang="en-IN" sz="1600" dirty="0">
                <a:solidFill>
                  <a:srgbClr val="000000"/>
                </a:solidFill>
                <a:latin typeface="Arial" panose="020B0604020202020204" pitchFamily="34" charset="0"/>
                <a:cs typeface="Arial" panose="020B0604020202020204" pitchFamily="34" charset="0"/>
              </a:rPr>
              <a:t>transient</a:t>
            </a:r>
          </a:p>
          <a:p>
            <a:pPr lvl="1"/>
            <a:r>
              <a:rPr lang="en-IN" sz="1600" dirty="0" err="1">
                <a:solidFill>
                  <a:srgbClr val="000000"/>
                </a:solidFill>
                <a:latin typeface="Arial" panose="020B0604020202020204" pitchFamily="34" charset="0"/>
                <a:cs typeface="Arial" panose="020B0604020202020204" pitchFamily="34" charset="0"/>
              </a:rPr>
              <a:t>strictfp</a:t>
            </a:r>
            <a:endParaRPr lang="en-IN" sz="16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055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Keywords for Flow Control</a:t>
            </a:r>
          </a:p>
          <a:p>
            <a:pPr marL="0" indent="0">
              <a:buNone/>
            </a:pPr>
            <a:endParaRPr lang="en-IN" sz="20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If</a:t>
            </a:r>
          </a:p>
          <a:p>
            <a:pPr lvl="1"/>
            <a:r>
              <a:rPr lang="en-IN" sz="1600" dirty="0">
                <a:solidFill>
                  <a:srgbClr val="000000"/>
                </a:solidFill>
                <a:effectLst/>
                <a:latin typeface="Arial" panose="020B0604020202020204" pitchFamily="34" charset="0"/>
                <a:cs typeface="Arial" panose="020B0604020202020204" pitchFamily="34" charset="0"/>
              </a:rPr>
              <a:t>else</a:t>
            </a:r>
          </a:p>
          <a:p>
            <a:pPr lvl="1"/>
            <a:r>
              <a:rPr lang="en-IN" sz="1600" dirty="0">
                <a:solidFill>
                  <a:srgbClr val="000000"/>
                </a:solidFill>
                <a:effectLst/>
                <a:latin typeface="Arial" panose="020B0604020202020204" pitchFamily="34" charset="0"/>
                <a:cs typeface="Arial" panose="020B0604020202020204" pitchFamily="34" charset="0"/>
              </a:rPr>
              <a:t>switch</a:t>
            </a:r>
          </a:p>
          <a:p>
            <a:pPr lvl="1"/>
            <a:r>
              <a:rPr lang="en-IN" sz="1600" dirty="0">
                <a:solidFill>
                  <a:srgbClr val="000000"/>
                </a:solidFill>
                <a:effectLst/>
                <a:latin typeface="Arial" panose="020B0604020202020204" pitchFamily="34" charset="0"/>
                <a:cs typeface="Arial" panose="020B0604020202020204" pitchFamily="34" charset="0"/>
              </a:rPr>
              <a:t>break</a:t>
            </a:r>
          </a:p>
          <a:p>
            <a:pPr lvl="1"/>
            <a:r>
              <a:rPr lang="en-IN" sz="1600" dirty="0">
                <a:solidFill>
                  <a:srgbClr val="000000"/>
                </a:solidFill>
                <a:effectLst/>
                <a:latin typeface="Arial" panose="020B0604020202020204" pitchFamily="34" charset="0"/>
                <a:cs typeface="Arial" panose="020B0604020202020204" pitchFamily="34" charset="0"/>
              </a:rPr>
              <a:t>case</a:t>
            </a:r>
          </a:p>
          <a:p>
            <a:pPr lvl="1"/>
            <a:r>
              <a:rPr lang="en-IN" sz="1600" dirty="0">
                <a:solidFill>
                  <a:srgbClr val="000000"/>
                </a:solidFill>
                <a:effectLst/>
                <a:latin typeface="Arial" panose="020B0604020202020204" pitchFamily="34" charset="0"/>
                <a:cs typeface="Arial" panose="020B0604020202020204" pitchFamily="34" charset="0"/>
              </a:rPr>
              <a:t>default</a:t>
            </a:r>
          </a:p>
          <a:p>
            <a:pPr lvl="1"/>
            <a:r>
              <a:rPr lang="en-IN" sz="1600" dirty="0">
                <a:solidFill>
                  <a:srgbClr val="000000"/>
                </a:solidFill>
                <a:effectLst/>
                <a:latin typeface="Arial" panose="020B0604020202020204" pitchFamily="34" charset="0"/>
                <a:cs typeface="Arial" panose="020B0604020202020204" pitchFamily="34" charset="0"/>
              </a:rPr>
              <a:t>for</a:t>
            </a:r>
          </a:p>
          <a:p>
            <a:pPr lvl="1"/>
            <a:r>
              <a:rPr lang="en-IN" sz="1600" dirty="0">
                <a:solidFill>
                  <a:srgbClr val="000000"/>
                </a:solidFill>
                <a:effectLst/>
                <a:latin typeface="Arial" panose="020B0604020202020204" pitchFamily="34" charset="0"/>
                <a:cs typeface="Arial" panose="020B0604020202020204" pitchFamily="34" charset="0"/>
              </a:rPr>
              <a:t>do</a:t>
            </a:r>
          </a:p>
          <a:p>
            <a:pPr lvl="1"/>
            <a:r>
              <a:rPr lang="en-IN" sz="1600" dirty="0">
                <a:solidFill>
                  <a:srgbClr val="000000"/>
                </a:solidFill>
                <a:effectLst/>
                <a:latin typeface="Arial" panose="020B0604020202020204" pitchFamily="34" charset="0"/>
                <a:cs typeface="Arial" panose="020B0604020202020204" pitchFamily="34" charset="0"/>
              </a:rPr>
              <a:t>while</a:t>
            </a:r>
          </a:p>
          <a:p>
            <a:pPr lvl="1"/>
            <a:r>
              <a:rPr lang="en-IN" sz="1600" dirty="0">
                <a:solidFill>
                  <a:srgbClr val="000000"/>
                </a:solidFill>
                <a:effectLst/>
                <a:latin typeface="Arial" panose="020B0604020202020204" pitchFamily="34" charset="0"/>
                <a:cs typeface="Arial" panose="020B0604020202020204" pitchFamily="34" charset="0"/>
              </a:rPr>
              <a:t>continue</a:t>
            </a:r>
            <a:endParaRPr lang="en-IN" sz="12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63575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Keywords for Exception Handling</a:t>
            </a:r>
          </a:p>
          <a:p>
            <a:endParaRPr lang="en-IN" sz="20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try</a:t>
            </a:r>
          </a:p>
          <a:p>
            <a:pPr lvl="1"/>
            <a:r>
              <a:rPr lang="en-IN" sz="1600" dirty="0">
                <a:solidFill>
                  <a:srgbClr val="000000"/>
                </a:solidFill>
                <a:effectLst/>
                <a:latin typeface="Arial" panose="020B0604020202020204" pitchFamily="34" charset="0"/>
                <a:cs typeface="Arial" panose="020B0604020202020204" pitchFamily="34" charset="0"/>
              </a:rPr>
              <a:t>catch</a:t>
            </a:r>
          </a:p>
          <a:p>
            <a:pPr lvl="1"/>
            <a:r>
              <a:rPr lang="en-IN" sz="1600" dirty="0">
                <a:solidFill>
                  <a:srgbClr val="000000"/>
                </a:solidFill>
                <a:effectLst/>
                <a:latin typeface="Arial" panose="020B0604020202020204" pitchFamily="34" charset="0"/>
                <a:cs typeface="Arial" panose="020B0604020202020204" pitchFamily="34" charset="0"/>
              </a:rPr>
              <a:t>finally</a:t>
            </a:r>
          </a:p>
          <a:p>
            <a:pPr lvl="1"/>
            <a:r>
              <a:rPr lang="en-IN" sz="1600" dirty="0">
                <a:solidFill>
                  <a:srgbClr val="000000"/>
                </a:solidFill>
                <a:effectLst/>
                <a:latin typeface="Arial" panose="020B0604020202020204" pitchFamily="34" charset="0"/>
                <a:cs typeface="Arial" panose="020B0604020202020204" pitchFamily="34" charset="0"/>
              </a:rPr>
              <a:t>throw</a:t>
            </a:r>
          </a:p>
          <a:p>
            <a:pPr lvl="1"/>
            <a:r>
              <a:rPr lang="en-IN" sz="1600" dirty="0">
                <a:solidFill>
                  <a:srgbClr val="000000"/>
                </a:solidFill>
                <a:effectLst/>
                <a:latin typeface="Arial" panose="020B0604020202020204" pitchFamily="34" charset="0"/>
                <a:cs typeface="Arial" panose="020B0604020202020204" pitchFamily="34" charset="0"/>
              </a:rPr>
              <a:t>throws</a:t>
            </a:r>
            <a:endParaRPr lang="en-IN" sz="8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3290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8. </a:t>
            </a:r>
            <a:r>
              <a:rPr lang="en-IN" sz="4400" dirty="0">
                <a:effectLst/>
                <a:latin typeface="TTE1948BD8t00"/>
              </a:rPr>
              <a:t>Robust</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effectLst/>
                <a:latin typeface="TTE1948BD8t00"/>
              </a:rPr>
              <a:t>Any technology if it is good at two main areas it is said to be ROBUST</a:t>
            </a:r>
          </a:p>
          <a:p>
            <a:pPr lvl="1"/>
            <a:r>
              <a:rPr lang="en-IN" sz="1400" dirty="0">
                <a:effectLst/>
                <a:latin typeface="TTE1948BD8t00"/>
              </a:rPr>
              <a:t>1 Exception Handling</a:t>
            </a:r>
          </a:p>
          <a:p>
            <a:pPr lvl="1"/>
            <a:r>
              <a:rPr lang="en-IN" sz="1400" dirty="0">
                <a:effectLst/>
                <a:latin typeface="TTE1948BD8t00"/>
              </a:rPr>
              <a:t>2 Memory Allocation</a:t>
            </a:r>
          </a:p>
          <a:p>
            <a:r>
              <a:rPr lang="en-IN" sz="1800" dirty="0">
                <a:effectLst/>
                <a:latin typeface="TTE1948BD8t00"/>
              </a:rPr>
              <a:t>JAVA is Robust because</a:t>
            </a:r>
          </a:p>
          <a:p>
            <a:pPr marL="0" indent="0">
              <a:buNone/>
            </a:pPr>
            <a:r>
              <a:rPr lang="en-IN" sz="1800" dirty="0">
                <a:effectLst/>
                <a:latin typeface="TTE1948BD8t00"/>
              </a:rPr>
              <a:t>	JAVA is having very good predefined Exception Handling mechanism whenever we are getting exception we are having meaning full information.</a:t>
            </a:r>
          </a:p>
          <a:p>
            <a:pPr marL="0" indent="0">
              <a:buNone/>
            </a:pPr>
            <a:r>
              <a:rPr lang="en-IN" sz="1800" dirty="0">
                <a:effectLst/>
                <a:latin typeface="TTE1948BD8t00"/>
              </a:rPr>
              <a:t>	JAVA is having very good memory management system that is Dynamic Memory (at runtime the memory is allocated) Allocation which allocates and deallocates memory for objects at runtime.</a:t>
            </a: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Exception Handling</a:t>
            </a:r>
          </a:p>
          <a:p>
            <a:pPr lvl="1"/>
            <a:r>
              <a:rPr lang="en-US" b="1" dirty="0">
                <a:solidFill>
                  <a:schemeClr val="accent6"/>
                </a:solidFill>
              </a:rPr>
              <a:t>Allocation and Deallocation of Memory at Runtime</a:t>
            </a:r>
          </a:p>
        </p:txBody>
      </p:sp>
    </p:spTree>
    <p:extLst>
      <p:ext uri="{BB962C8B-B14F-4D97-AF65-F5344CB8AC3E}">
        <p14:creationId xmlns:p14="http://schemas.microsoft.com/office/powerpoint/2010/main" val="1596139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Keywords for Class</a:t>
            </a:r>
          </a:p>
          <a:p>
            <a:endParaRPr lang="en-IN" sz="20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import</a:t>
            </a:r>
          </a:p>
          <a:p>
            <a:pPr lvl="1"/>
            <a:r>
              <a:rPr lang="en-IN" sz="1600" dirty="0">
                <a:solidFill>
                  <a:srgbClr val="000000"/>
                </a:solidFill>
                <a:effectLst/>
                <a:latin typeface="Arial" panose="020B0604020202020204" pitchFamily="34" charset="0"/>
                <a:cs typeface="Arial" panose="020B0604020202020204" pitchFamily="34" charset="0"/>
              </a:rPr>
              <a:t>class</a:t>
            </a:r>
          </a:p>
          <a:p>
            <a:pPr lvl="1"/>
            <a:r>
              <a:rPr lang="en-IN" sz="1600" dirty="0">
                <a:solidFill>
                  <a:srgbClr val="000000"/>
                </a:solidFill>
                <a:effectLst/>
                <a:latin typeface="Arial" panose="020B0604020202020204" pitchFamily="34" charset="0"/>
                <a:cs typeface="Arial" panose="020B0604020202020204" pitchFamily="34" charset="0"/>
              </a:rPr>
              <a:t>interface</a:t>
            </a:r>
          </a:p>
          <a:p>
            <a:pPr lvl="1"/>
            <a:r>
              <a:rPr lang="en-IN" sz="1600" dirty="0">
                <a:solidFill>
                  <a:srgbClr val="000000"/>
                </a:solidFill>
                <a:effectLst/>
                <a:latin typeface="Arial" panose="020B0604020202020204" pitchFamily="34" charset="0"/>
                <a:cs typeface="Arial" panose="020B0604020202020204" pitchFamily="34" charset="0"/>
              </a:rPr>
              <a:t>extends</a:t>
            </a:r>
          </a:p>
          <a:p>
            <a:pPr lvl="1"/>
            <a:r>
              <a:rPr lang="en-IN" sz="1600" dirty="0">
                <a:solidFill>
                  <a:srgbClr val="000000"/>
                </a:solidFill>
                <a:effectLst/>
                <a:latin typeface="Arial" panose="020B0604020202020204" pitchFamily="34" charset="0"/>
                <a:cs typeface="Arial" panose="020B0604020202020204" pitchFamily="34" charset="0"/>
              </a:rPr>
              <a:t>package</a:t>
            </a:r>
          </a:p>
          <a:p>
            <a:pPr lvl="1"/>
            <a:r>
              <a:rPr lang="en-IN" sz="1600" dirty="0">
                <a:solidFill>
                  <a:srgbClr val="000000"/>
                </a:solidFill>
                <a:effectLst/>
                <a:latin typeface="Arial" panose="020B0604020202020204" pitchFamily="34" charset="0"/>
                <a:cs typeface="Arial" panose="020B0604020202020204" pitchFamily="34" charset="0"/>
              </a:rPr>
              <a:t>implements</a:t>
            </a:r>
            <a:endParaRPr lang="en-IN" sz="4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02908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Keywords for Object</a:t>
            </a:r>
          </a:p>
          <a:p>
            <a:endParaRPr lang="en-IN" sz="20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new</a:t>
            </a:r>
          </a:p>
          <a:p>
            <a:pPr lvl="1"/>
            <a:r>
              <a:rPr lang="en-IN" sz="1600" dirty="0" err="1">
                <a:solidFill>
                  <a:srgbClr val="000000"/>
                </a:solidFill>
                <a:effectLst/>
                <a:latin typeface="Arial" panose="020B0604020202020204" pitchFamily="34" charset="0"/>
                <a:cs typeface="Arial" panose="020B0604020202020204" pitchFamily="34" charset="0"/>
              </a:rPr>
              <a:t>instanceof</a:t>
            </a:r>
            <a:endParaRPr lang="en-IN" sz="16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super</a:t>
            </a:r>
          </a:p>
          <a:p>
            <a:pPr lvl="1"/>
            <a:r>
              <a:rPr lang="en-IN" sz="1600" dirty="0">
                <a:solidFill>
                  <a:srgbClr val="000000"/>
                </a:solidFill>
                <a:effectLst/>
                <a:latin typeface="Arial" panose="020B0604020202020204" pitchFamily="34" charset="0"/>
                <a:cs typeface="Arial" panose="020B0604020202020204" pitchFamily="34" charset="0"/>
              </a:rPr>
              <a:t>this</a:t>
            </a:r>
            <a:endParaRPr lang="en-IN" sz="1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236695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Keywords for primitive data Types</a:t>
            </a:r>
          </a:p>
          <a:p>
            <a:endParaRPr lang="en-IN" sz="20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byte</a:t>
            </a:r>
          </a:p>
          <a:p>
            <a:pPr lvl="1"/>
            <a:r>
              <a:rPr lang="en-IN" sz="1600" dirty="0">
                <a:solidFill>
                  <a:srgbClr val="000000"/>
                </a:solidFill>
                <a:effectLst/>
                <a:latin typeface="Arial" panose="020B0604020202020204" pitchFamily="34" charset="0"/>
                <a:cs typeface="Arial" panose="020B0604020202020204" pitchFamily="34" charset="0"/>
              </a:rPr>
              <a:t>short</a:t>
            </a:r>
          </a:p>
          <a:p>
            <a:pPr lvl="1"/>
            <a:r>
              <a:rPr lang="en-IN" sz="1600" dirty="0">
                <a:solidFill>
                  <a:srgbClr val="000000"/>
                </a:solidFill>
                <a:effectLst/>
                <a:latin typeface="Arial" panose="020B0604020202020204" pitchFamily="34" charset="0"/>
                <a:cs typeface="Arial" panose="020B0604020202020204" pitchFamily="34" charset="0"/>
              </a:rPr>
              <a:t>int</a:t>
            </a:r>
          </a:p>
          <a:p>
            <a:pPr lvl="1"/>
            <a:r>
              <a:rPr lang="en-IN" sz="1600" dirty="0">
                <a:solidFill>
                  <a:srgbClr val="000000"/>
                </a:solidFill>
                <a:effectLst/>
                <a:latin typeface="Arial" panose="020B0604020202020204" pitchFamily="34" charset="0"/>
                <a:cs typeface="Arial" panose="020B0604020202020204" pitchFamily="34" charset="0"/>
              </a:rPr>
              <a:t>long</a:t>
            </a:r>
          </a:p>
          <a:p>
            <a:pPr lvl="1"/>
            <a:r>
              <a:rPr lang="en-IN" sz="1600" dirty="0">
                <a:solidFill>
                  <a:srgbClr val="000000"/>
                </a:solidFill>
                <a:effectLst/>
                <a:latin typeface="Arial" panose="020B0604020202020204" pitchFamily="34" charset="0"/>
                <a:cs typeface="Arial" panose="020B0604020202020204" pitchFamily="34" charset="0"/>
              </a:rPr>
              <a:t>float</a:t>
            </a:r>
          </a:p>
          <a:p>
            <a:pPr lvl="1"/>
            <a:r>
              <a:rPr lang="en-IN" sz="1600" dirty="0">
                <a:solidFill>
                  <a:srgbClr val="000000"/>
                </a:solidFill>
                <a:effectLst/>
                <a:latin typeface="Arial" panose="020B0604020202020204" pitchFamily="34" charset="0"/>
                <a:cs typeface="Arial" panose="020B0604020202020204" pitchFamily="34" charset="0"/>
              </a:rPr>
              <a:t>double</a:t>
            </a:r>
          </a:p>
          <a:p>
            <a:pPr lvl="1"/>
            <a:r>
              <a:rPr lang="en-IN" sz="1600" dirty="0">
                <a:solidFill>
                  <a:srgbClr val="000000"/>
                </a:solidFill>
                <a:effectLst/>
                <a:latin typeface="Arial" panose="020B0604020202020204" pitchFamily="34" charset="0"/>
                <a:cs typeface="Arial" panose="020B0604020202020204" pitchFamily="34" charset="0"/>
              </a:rPr>
              <a:t>char</a:t>
            </a:r>
          </a:p>
          <a:p>
            <a:pPr lvl="1"/>
            <a:r>
              <a:rPr lang="en-IN" sz="1600" dirty="0" err="1">
                <a:solidFill>
                  <a:srgbClr val="000000"/>
                </a:solidFill>
                <a:latin typeface="Arial" panose="020B0604020202020204" pitchFamily="34" charset="0"/>
                <a:cs typeface="Arial" panose="020B0604020202020204" pitchFamily="34" charset="0"/>
              </a:rPr>
              <a:t>b</a:t>
            </a:r>
            <a:r>
              <a:rPr lang="en-IN" sz="1600" dirty="0" err="1">
                <a:solidFill>
                  <a:srgbClr val="000000"/>
                </a:solidFill>
                <a:effectLst/>
                <a:latin typeface="Arial" panose="020B0604020202020204" pitchFamily="34" charset="0"/>
                <a:cs typeface="Arial" panose="020B0604020202020204" pitchFamily="34" charset="0"/>
              </a:rPr>
              <a:t>oolean</a:t>
            </a:r>
            <a:endParaRPr lang="en-IN" sz="1600" b="1" dirty="0">
              <a:solidFill>
                <a:srgbClr val="000000"/>
              </a:solidFill>
              <a:effectLst/>
              <a:latin typeface="Arial" panose="020B0604020202020204" pitchFamily="34" charset="0"/>
              <a:cs typeface="Arial" panose="020B0604020202020204" pitchFamily="34" charset="0"/>
            </a:endParaRPr>
          </a:p>
          <a:p>
            <a:pPr lvl="1"/>
            <a:endParaRPr lang="en-IN" sz="1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205993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Method Level</a:t>
            </a:r>
          </a:p>
          <a:p>
            <a:endParaRPr lang="en-IN" sz="20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Void</a:t>
            </a:r>
          </a:p>
          <a:p>
            <a:pPr lvl="1"/>
            <a:r>
              <a:rPr lang="en-IN" sz="1600" b="1" dirty="0">
                <a:solidFill>
                  <a:srgbClr val="000000"/>
                </a:solidFill>
                <a:latin typeface="Arial" panose="020B0604020202020204" pitchFamily="34" charset="0"/>
                <a:cs typeface="Arial" panose="020B0604020202020204" pitchFamily="34" charset="0"/>
              </a:rPr>
              <a:t>Return</a:t>
            </a:r>
            <a:endParaRPr lang="en-IN" sz="1600" b="1" dirty="0">
              <a:solidFill>
                <a:srgbClr val="000000"/>
              </a:solidFill>
              <a:effectLst/>
              <a:latin typeface="Arial" panose="020B0604020202020204" pitchFamily="34" charset="0"/>
              <a:cs typeface="Arial" panose="020B0604020202020204" pitchFamily="34" charset="0"/>
            </a:endParaRPr>
          </a:p>
          <a:p>
            <a:pPr lvl="1"/>
            <a:endParaRPr lang="en-IN" sz="1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187964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Keywords - ** Need to Remember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sz="2000" dirty="0">
                <a:solidFill>
                  <a:srgbClr val="000000"/>
                </a:solidFill>
                <a:effectLst/>
                <a:latin typeface="Arial" panose="020B0604020202020204" pitchFamily="34" charset="0"/>
                <a:cs typeface="Arial" panose="020B0604020202020204" pitchFamily="34" charset="0"/>
              </a:rPr>
              <a:t>Reserved Literals</a:t>
            </a:r>
          </a:p>
          <a:p>
            <a:endParaRPr lang="en-IN" sz="2000" dirty="0">
              <a:solidFill>
                <a:srgbClr val="000000"/>
              </a:solidFill>
              <a:effectLst/>
              <a:latin typeface="Arial" panose="020B0604020202020204" pitchFamily="34" charset="0"/>
              <a:cs typeface="Arial" panose="020B0604020202020204" pitchFamily="34" charset="0"/>
            </a:endParaRPr>
          </a:p>
          <a:p>
            <a:pPr lvl="1"/>
            <a:r>
              <a:rPr lang="en-IN" sz="1600" dirty="0">
                <a:solidFill>
                  <a:srgbClr val="000000"/>
                </a:solidFill>
                <a:effectLst/>
                <a:latin typeface="Arial" panose="020B0604020202020204" pitchFamily="34" charset="0"/>
                <a:cs typeface="Arial" panose="020B0604020202020204" pitchFamily="34" charset="0"/>
              </a:rPr>
              <a:t>true</a:t>
            </a:r>
          </a:p>
          <a:p>
            <a:pPr lvl="1"/>
            <a:r>
              <a:rPr lang="en-IN" sz="1600" dirty="0">
                <a:solidFill>
                  <a:srgbClr val="000000"/>
                </a:solidFill>
                <a:latin typeface="Arial" panose="020B0604020202020204" pitchFamily="34" charset="0"/>
                <a:cs typeface="Arial" panose="020B0604020202020204" pitchFamily="34" charset="0"/>
              </a:rPr>
              <a:t>false</a:t>
            </a:r>
          </a:p>
          <a:p>
            <a:pPr lvl="1"/>
            <a:r>
              <a:rPr lang="en-IN" sz="1600" dirty="0">
                <a:solidFill>
                  <a:srgbClr val="000000"/>
                </a:solidFill>
                <a:latin typeface="Arial" panose="020B0604020202020204" pitchFamily="34" charset="0"/>
                <a:cs typeface="Arial" panose="020B0604020202020204" pitchFamily="34" charset="0"/>
              </a:rPr>
              <a:t>null</a:t>
            </a:r>
          </a:p>
          <a:p>
            <a:pPr lvl="1"/>
            <a:endParaRPr lang="en-IN" sz="1600" b="1" dirty="0">
              <a:solidFill>
                <a:srgbClr val="000000"/>
              </a:solidFill>
              <a:effectLst/>
              <a:latin typeface="Arial" panose="020B0604020202020204" pitchFamily="34" charset="0"/>
              <a:cs typeface="Arial" panose="020B0604020202020204" pitchFamily="34" charset="0"/>
            </a:endParaRPr>
          </a:p>
          <a:p>
            <a:pPr lvl="1"/>
            <a:endParaRPr lang="en-IN" sz="1600" b="1" dirty="0">
              <a:solidFill>
                <a:srgbClr val="000000"/>
              </a:solidFill>
              <a:latin typeface="Arial" panose="020B0604020202020204" pitchFamily="34" charset="0"/>
              <a:cs typeface="Arial" panose="020B0604020202020204" pitchFamily="34" charset="0"/>
            </a:endParaRPr>
          </a:p>
          <a:p>
            <a:pPr marL="457200" lvl="1" indent="0">
              <a:buNone/>
            </a:pPr>
            <a:r>
              <a:rPr lang="en-IN" sz="1600" b="1" dirty="0">
                <a:solidFill>
                  <a:srgbClr val="000000"/>
                </a:solidFill>
                <a:effectLst/>
                <a:latin typeface="Arial" panose="020B0604020202020204" pitchFamily="34" charset="0"/>
                <a:cs typeface="Arial" panose="020B0604020202020204" pitchFamily="34" charset="0"/>
              </a:rPr>
              <a:t>Assert and </a:t>
            </a:r>
            <a:r>
              <a:rPr lang="en-IN" sz="1600" b="1" dirty="0" err="1">
                <a:solidFill>
                  <a:srgbClr val="000000"/>
                </a:solidFill>
                <a:effectLst/>
                <a:latin typeface="Arial" panose="020B0604020202020204" pitchFamily="34" charset="0"/>
                <a:cs typeface="Arial" panose="020B0604020202020204" pitchFamily="34" charset="0"/>
              </a:rPr>
              <a:t>enum</a:t>
            </a:r>
            <a:r>
              <a:rPr lang="en-IN" sz="1600" b="1" dirty="0">
                <a:solidFill>
                  <a:srgbClr val="000000"/>
                </a:solidFill>
                <a:effectLst/>
                <a:latin typeface="Arial" panose="020B0604020202020204" pitchFamily="34" charset="0"/>
                <a:cs typeface="Arial" panose="020B0604020202020204" pitchFamily="34" charset="0"/>
              </a:rPr>
              <a:t>  are new Keywords </a:t>
            </a:r>
            <a:r>
              <a:rPr lang="en-IN" sz="1600" b="1" dirty="0">
                <a:solidFill>
                  <a:srgbClr val="000000"/>
                </a:solidFill>
                <a:effectLst/>
                <a:latin typeface="Arial" panose="020B0604020202020204" pitchFamily="34" charset="0"/>
                <a:cs typeface="Arial" panose="020B0604020202020204" pitchFamily="34" charset="0"/>
                <a:sym typeface="Wingdings" pitchFamily="2" charset="2"/>
              </a:rPr>
              <a:t>&gt; Introduced from Java 1.5</a:t>
            </a:r>
            <a:endParaRPr lang="en-IN" sz="1600" b="1" dirty="0">
              <a:solidFill>
                <a:srgbClr val="000000"/>
              </a:solidFill>
              <a:effectLst/>
              <a:latin typeface="Arial" panose="020B0604020202020204" pitchFamily="34" charset="0"/>
              <a:cs typeface="Arial" panose="020B0604020202020204" pitchFamily="34" charset="0"/>
            </a:endParaRPr>
          </a:p>
          <a:p>
            <a:pPr lvl="1"/>
            <a:endParaRPr lang="en-IN" sz="1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01714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3F18-F847-6371-D45D-2646230A6CB7}"/>
              </a:ext>
            </a:extLst>
          </p:cNvPr>
          <p:cNvSpPr>
            <a:spLocks noGrp="1"/>
          </p:cNvSpPr>
          <p:nvPr>
            <p:ph type="title"/>
          </p:nvPr>
        </p:nvSpPr>
        <p:spPr/>
        <p:txBody>
          <a:bodyPr/>
          <a:lstStyle/>
          <a:p>
            <a:r>
              <a:rPr lang="en-US" dirty="0"/>
              <a:t>Data Types in Java</a:t>
            </a:r>
          </a:p>
        </p:txBody>
      </p:sp>
      <p:sp>
        <p:nvSpPr>
          <p:cNvPr id="3" name="Content Placeholder 2">
            <a:extLst>
              <a:ext uri="{FF2B5EF4-FFF2-40B4-BE49-F238E27FC236}">
                <a16:creationId xmlns:a16="http://schemas.microsoft.com/office/drawing/2014/main" id="{D87AF95C-95EA-7E1C-A72C-882ED6DE5BEB}"/>
              </a:ext>
            </a:extLst>
          </p:cNvPr>
          <p:cNvSpPr>
            <a:spLocks noGrp="1"/>
          </p:cNvSpPr>
          <p:nvPr>
            <p:ph idx="1"/>
          </p:nvPr>
        </p:nvSpPr>
        <p:spPr/>
        <p:txBody>
          <a:bodyPr/>
          <a:lstStyle/>
          <a:p>
            <a:r>
              <a:rPr lang="en-US" dirty="0"/>
              <a:t>Data types are used to represent the type of the variable and type of the expression.</a:t>
            </a:r>
          </a:p>
          <a:p>
            <a:r>
              <a:rPr lang="en-US" dirty="0"/>
              <a:t>Data types are used to specify the how much memory is allocated for variables.</a:t>
            </a:r>
          </a:p>
        </p:txBody>
      </p:sp>
    </p:spTree>
    <p:extLst>
      <p:ext uri="{BB962C8B-B14F-4D97-AF65-F5344CB8AC3E}">
        <p14:creationId xmlns:p14="http://schemas.microsoft.com/office/powerpoint/2010/main" val="32655281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73F18-F847-6371-D45D-2646230A6CB7}"/>
              </a:ext>
            </a:extLst>
          </p:cNvPr>
          <p:cNvSpPr>
            <a:spLocks noGrp="1"/>
          </p:cNvSpPr>
          <p:nvPr>
            <p:ph type="title"/>
          </p:nvPr>
        </p:nvSpPr>
        <p:spPr/>
        <p:txBody>
          <a:bodyPr/>
          <a:lstStyle/>
          <a:p>
            <a:r>
              <a:rPr lang="en-US" dirty="0"/>
              <a:t>Data Types in Java</a:t>
            </a:r>
          </a:p>
        </p:txBody>
      </p:sp>
      <p:pic>
        <p:nvPicPr>
          <p:cNvPr id="4" name="Content Placeholder 3">
            <a:extLst>
              <a:ext uri="{FF2B5EF4-FFF2-40B4-BE49-F238E27FC236}">
                <a16:creationId xmlns:a16="http://schemas.microsoft.com/office/drawing/2014/main" id="{A82879E5-53A2-CB5F-F884-3CE05E4DBC00}"/>
              </a:ext>
            </a:extLst>
          </p:cNvPr>
          <p:cNvPicPr>
            <a:picLocks noGrp="1" noChangeAspect="1"/>
          </p:cNvPicPr>
          <p:nvPr>
            <p:ph idx="1"/>
          </p:nvPr>
        </p:nvPicPr>
        <p:blipFill>
          <a:blip r:embed="rId2"/>
          <a:stretch>
            <a:fillRect/>
          </a:stretch>
        </p:blipFill>
        <p:spPr>
          <a:xfrm>
            <a:off x="1909412" y="1825625"/>
            <a:ext cx="8373176" cy="4351338"/>
          </a:xfrm>
          <a:prstGeom prst="rect">
            <a:avLst/>
          </a:prstGeom>
        </p:spPr>
      </p:pic>
    </p:spTree>
    <p:extLst>
      <p:ext uri="{BB962C8B-B14F-4D97-AF65-F5344CB8AC3E}">
        <p14:creationId xmlns:p14="http://schemas.microsoft.com/office/powerpoint/2010/main" val="61849160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5600A-61AA-8C14-918D-015932A9F71B}"/>
              </a:ext>
            </a:extLst>
          </p:cNvPr>
          <p:cNvSpPr>
            <a:spLocks noGrp="1"/>
          </p:cNvSpPr>
          <p:nvPr>
            <p:ph type="title"/>
          </p:nvPr>
        </p:nvSpPr>
        <p:spPr/>
        <p:txBody>
          <a:bodyPr/>
          <a:lstStyle/>
          <a:p>
            <a:r>
              <a:rPr lang="en-US" dirty="0"/>
              <a:t>Data Types Contd..</a:t>
            </a:r>
          </a:p>
        </p:txBody>
      </p:sp>
      <p:pic>
        <p:nvPicPr>
          <p:cNvPr id="4" name="Content Placeholder 3">
            <a:extLst>
              <a:ext uri="{FF2B5EF4-FFF2-40B4-BE49-F238E27FC236}">
                <a16:creationId xmlns:a16="http://schemas.microsoft.com/office/drawing/2014/main" id="{4E91913C-8B9D-AEC8-5ADD-5A9C3E445C32}"/>
              </a:ext>
            </a:extLst>
          </p:cNvPr>
          <p:cNvPicPr>
            <a:picLocks noGrp="1" noChangeAspect="1"/>
          </p:cNvPicPr>
          <p:nvPr>
            <p:ph idx="1"/>
          </p:nvPr>
        </p:nvPicPr>
        <p:blipFill>
          <a:blip r:embed="rId2"/>
          <a:stretch>
            <a:fillRect/>
          </a:stretch>
        </p:blipFill>
        <p:spPr>
          <a:xfrm>
            <a:off x="838200" y="2006956"/>
            <a:ext cx="10515600" cy="3988675"/>
          </a:xfrm>
          <a:prstGeom prst="rect">
            <a:avLst/>
          </a:prstGeom>
        </p:spPr>
      </p:pic>
    </p:spTree>
    <p:extLst>
      <p:ext uri="{BB962C8B-B14F-4D97-AF65-F5344CB8AC3E}">
        <p14:creationId xmlns:p14="http://schemas.microsoft.com/office/powerpoint/2010/main" val="36883005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30E94-DB44-0413-E821-632182932DD2}"/>
              </a:ext>
            </a:extLst>
          </p:cNvPr>
          <p:cNvSpPr>
            <a:spLocks noGrp="1"/>
          </p:cNvSpPr>
          <p:nvPr>
            <p:ph type="title"/>
          </p:nvPr>
        </p:nvSpPr>
        <p:spPr/>
        <p:txBody>
          <a:bodyPr/>
          <a:lstStyle/>
          <a:p>
            <a:r>
              <a:rPr lang="en-IN" sz="1800" dirty="0">
                <a:effectLst/>
                <a:latin typeface="TTE19499A0t00"/>
              </a:rPr>
              <a:t>PACKAGE </a:t>
            </a:r>
            <a:endParaRPr lang="en-US" dirty="0"/>
          </a:p>
        </p:txBody>
      </p:sp>
      <p:sp>
        <p:nvSpPr>
          <p:cNvPr id="3" name="Content Placeholder 2">
            <a:extLst>
              <a:ext uri="{FF2B5EF4-FFF2-40B4-BE49-F238E27FC236}">
                <a16:creationId xmlns:a16="http://schemas.microsoft.com/office/drawing/2014/main" id="{0F94638E-BA6B-FD9F-AFDE-42D219A3C69E}"/>
              </a:ext>
            </a:extLst>
          </p:cNvPr>
          <p:cNvSpPr>
            <a:spLocks noGrp="1"/>
          </p:cNvSpPr>
          <p:nvPr>
            <p:ph idx="1"/>
          </p:nvPr>
        </p:nvSpPr>
        <p:spPr/>
        <p:txBody>
          <a:bodyPr/>
          <a:lstStyle/>
          <a:p>
            <a:r>
              <a:rPr lang="en-IN" sz="1800" dirty="0">
                <a:effectLst/>
                <a:latin typeface="TTE1948BD8t00"/>
              </a:rPr>
              <a:t>A </a:t>
            </a:r>
            <a:r>
              <a:rPr lang="en-IN" sz="1800" dirty="0">
                <a:effectLst/>
                <a:latin typeface="TTE19494D0t00"/>
              </a:rPr>
              <a:t>package </a:t>
            </a:r>
            <a:r>
              <a:rPr lang="en-IN" sz="1800" dirty="0">
                <a:effectLst/>
                <a:latin typeface="TTE1948BD8t00"/>
              </a:rPr>
              <a:t>is a collection of classes, interfaces and sub-packages. A sub-package in turns divides into classes, interfaces, sub-sub-packages, etc. </a:t>
            </a:r>
            <a:endParaRPr lang="en-IN" dirty="0"/>
          </a:p>
          <a:p>
            <a:r>
              <a:rPr lang="en-IN" sz="1800" dirty="0">
                <a:effectLst/>
                <a:latin typeface="TTE1948BD8t00"/>
              </a:rPr>
              <a:t>Learning about JAVA is nothing but learning about various packages. By default one predefined package is imported for each and every JAVA program and whose name is </a:t>
            </a:r>
            <a:r>
              <a:rPr lang="en-IN" sz="1800" dirty="0" err="1">
                <a:effectLst/>
                <a:latin typeface="TTE1948BD8t00"/>
              </a:rPr>
              <a:t>java.lang</a:t>
            </a:r>
            <a:r>
              <a:rPr lang="en-IN" sz="1800" dirty="0">
                <a:effectLst/>
                <a:latin typeface="TTE1948BD8t00"/>
              </a:rPr>
              <a:t>.*. </a:t>
            </a:r>
            <a:endParaRPr lang="en-IN" dirty="0"/>
          </a:p>
          <a:p>
            <a:r>
              <a:rPr lang="en-IN" sz="1800" dirty="0">
                <a:effectLst/>
                <a:latin typeface="TTE1948BD8t00"/>
              </a:rPr>
              <a:t>Whenever we develop any java program, it may contain many number of user defined classes and user defined interfaces. If we are not using any package name to place user defined classes and interfaces, JVM will assume its own package called NONAME package. </a:t>
            </a:r>
            <a:endParaRPr lang="en-IN" dirty="0"/>
          </a:p>
          <a:p>
            <a:r>
              <a:rPr lang="en-IN" sz="1800" dirty="0">
                <a:effectLst/>
                <a:latin typeface="TTE1948BD8t00"/>
              </a:rPr>
              <a:t>In java we have two types of packages they are </a:t>
            </a:r>
            <a:r>
              <a:rPr lang="en-IN" sz="1800" dirty="0">
                <a:effectLst/>
                <a:latin typeface="TTE19499A0t00"/>
              </a:rPr>
              <a:t>predefined </a:t>
            </a:r>
            <a:r>
              <a:rPr lang="en-IN" sz="1800" dirty="0">
                <a:effectLst/>
                <a:latin typeface="TTE1948BD8t00"/>
              </a:rPr>
              <a:t>or </a:t>
            </a:r>
            <a:r>
              <a:rPr lang="en-IN" sz="1800" dirty="0">
                <a:effectLst/>
                <a:latin typeface="TTE19499A0t00"/>
              </a:rPr>
              <a:t>built-in </a:t>
            </a:r>
            <a:r>
              <a:rPr lang="en-IN" sz="1800" dirty="0">
                <a:effectLst/>
                <a:latin typeface="TTE1948BD8t00"/>
              </a:rPr>
              <a:t>or </a:t>
            </a:r>
            <a:r>
              <a:rPr lang="en-IN" sz="1800" dirty="0">
                <a:effectLst/>
                <a:latin typeface="TTE19499A0t00"/>
              </a:rPr>
              <a:t>core packages </a:t>
            </a:r>
            <a:r>
              <a:rPr lang="en-IN" sz="1800" dirty="0">
                <a:effectLst/>
                <a:latin typeface="TTE1948BD8t00"/>
              </a:rPr>
              <a:t>and </a:t>
            </a:r>
            <a:r>
              <a:rPr lang="en-IN" sz="1800" dirty="0">
                <a:effectLst/>
                <a:latin typeface="TTE19499A0t00"/>
              </a:rPr>
              <a:t>user </a:t>
            </a:r>
            <a:r>
              <a:rPr lang="en-IN" sz="1800" dirty="0">
                <a:effectLst/>
                <a:latin typeface="TTE1948BD8t00"/>
              </a:rPr>
              <a:t>or </a:t>
            </a:r>
            <a:r>
              <a:rPr lang="en-IN" sz="1800" dirty="0">
                <a:effectLst/>
                <a:latin typeface="TTE19499A0t00"/>
              </a:rPr>
              <a:t>secondary </a:t>
            </a:r>
            <a:r>
              <a:rPr lang="en-IN" sz="1800" dirty="0">
                <a:effectLst/>
                <a:latin typeface="TTE1948BD8t00"/>
              </a:rPr>
              <a:t>or </a:t>
            </a:r>
            <a:r>
              <a:rPr lang="en-IN" sz="1800" dirty="0">
                <a:effectLst/>
                <a:latin typeface="TTE19499A0t00"/>
              </a:rPr>
              <a:t>custom defined packages</a:t>
            </a:r>
            <a:r>
              <a:rPr lang="en-IN" sz="1800" dirty="0">
                <a:effectLst/>
                <a:latin typeface="TTE1948BD8t00"/>
              </a:rPr>
              <a:t>. </a:t>
            </a:r>
            <a:endParaRPr lang="en-IN" dirty="0"/>
          </a:p>
          <a:p>
            <a:r>
              <a:rPr lang="en-IN" sz="1800" dirty="0">
                <a:effectLst/>
                <a:latin typeface="TTE19494D0t00"/>
              </a:rPr>
              <a:t>Core packages </a:t>
            </a:r>
            <a:r>
              <a:rPr lang="en-IN" sz="1800" dirty="0">
                <a:effectLst/>
                <a:latin typeface="TTE1948BD8t00"/>
              </a:rPr>
              <a:t>of java starts with </a:t>
            </a:r>
            <a:r>
              <a:rPr lang="en-IN" sz="1800" dirty="0">
                <a:effectLst/>
                <a:latin typeface="TTE19499A0t00"/>
              </a:rPr>
              <a:t>java. </a:t>
            </a:r>
            <a:r>
              <a:rPr lang="en-IN" sz="1800" dirty="0">
                <a:effectLst/>
                <a:latin typeface="TTE1948BD8t00"/>
              </a:rPr>
              <a:t>(For example: </a:t>
            </a:r>
            <a:r>
              <a:rPr lang="en-IN" sz="1800" dirty="0" err="1">
                <a:effectLst/>
                <a:latin typeface="TTE1948BD8t00"/>
              </a:rPr>
              <a:t>java.lang</a:t>
            </a:r>
            <a:r>
              <a:rPr lang="en-IN" sz="1800" dirty="0">
                <a:effectLst/>
                <a:latin typeface="TTE1948BD8t00"/>
              </a:rPr>
              <a:t>.*) and </a:t>
            </a:r>
            <a:r>
              <a:rPr lang="en-IN" sz="1800" dirty="0">
                <a:effectLst/>
                <a:latin typeface="TTE19494D0t00"/>
              </a:rPr>
              <a:t>Advanced packages </a:t>
            </a:r>
            <a:r>
              <a:rPr lang="en-IN" sz="1800" dirty="0">
                <a:effectLst/>
                <a:latin typeface="TTE1948BD8t00"/>
              </a:rPr>
              <a:t>of java starts with </a:t>
            </a:r>
            <a:r>
              <a:rPr lang="en-IN" sz="1800" dirty="0" err="1">
                <a:effectLst/>
                <a:latin typeface="TTE19499A0t00"/>
              </a:rPr>
              <a:t>javax</a:t>
            </a:r>
            <a:r>
              <a:rPr lang="en-IN" sz="1800" dirty="0">
                <a:effectLst/>
                <a:latin typeface="TTE19499A0t00"/>
              </a:rPr>
              <a:t>. </a:t>
            </a:r>
            <a:r>
              <a:rPr lang="en-IN" sz="1800" dirty="0">
                <a:effectLst/>
                <a:latin typeface="TTE1948BD8t00"/>
              </a:rPr>
              <a:t>(For example: </a:t>
            </a:r>
            <a:r>
              <a:rPr lang="en-IN" sz="1800" dirty="0" err="1">
                <a:effectLst/>
                <a:latin typeface="TTE1948BD8t00"/>
              </a:rPr>
              <a:t>java.sql</a:t>
            </a:r>
            <a:r>
              <a:rPr lang="en-IN" sz="1800" dirty="0">
                <a:effectLst/>
                <a:latin typeface="TTE1948BD8t00"/>
              </a:rPr>
              <a:t>.*) </a:t>
            </a:r>
            <a:endParaRPr lang="en-IN" dirty="0"/>
          </a:p>
          <a:p>
            <a:pPr marL="0" indent="0">
              <a:buNone/>
            </a:pPr>
            <a:endParaRPr lang="en-US" dirty="0"/>
          </a:p>
        </p:txBody>
      </p:sp>
    </p:spTree>
    <p:extLst>
      <p:ext uri="{BB962C8B-B14F-4D97-AF65-F5344CB8AC3E}">
        <p14:creationId xmlns:p14="http://schemas.microsoft.com/office/powerpoint/2010/main" val="36334391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ED5DF-760D-16FE-0442-FA602A909729}"/>
              </a:ext>
            </a:extLst>
          </p:cNvPr>
          <p:cNvSpPr>
            <a:spLocks noGrp="1"/>
          </p:cNvSpPr>
          <p:nvPr>
            <p:ph type="title"/>
          </p:nvPr>
        </p:nvSpPr>
        <p:spPr/>
        <p:txBody>
          <a:bodyPr/>
          <a:lstStyle/>
          <a:p>
            <a:r>
              <a:rPr lang="en-US" dirty="0" err="1"/>
              <a:t>java.lang</a:t>
            </a:r>
            <a:r>
              <a:rPr lang="en-US" dirty="0"/>
              <a:t>.*</a:t>
            </a:r>
          </a:p>
        </p:txBody>
      </p:sp>
      <p:sp>
        <p:nvSpPr>
          <p:cNvPr id="3" name="Content Placeholder 2">
            <a:extLst>
              <a:ext uri="{FF2B5EF4-FFF2-40B4-BE49-F238E27FC236}">
                <a16:creationId xmlns:a16="http://schemas.microsoft.com/office/drawing/2014/main" id="{C530E8C6-CC14-2A23-6CB8-BA7C0DA25863}"/>
              </a:ext>
            </a:extLst>
          </p:cNvPr>
          <p:cNvSpPr>
            <a:spLocks noGrp="1"/>
          </p:cNvSpPr>
          <p:nvPr>
            <p:ph idx="1"/>
          </p:nvPr>
        </p:nvSpPr>
        <p:spPr/>
        <p:txBody>
          <a:bodyPr/>
          <a:lstStyle/>
          <a:p>
            <a:r>
              <a:rPr lang="en-US" dirty="0"/>
              <a:t>This package is used for achieving the language functionalities such as </a:t>
            </a:r>
            <a:r>
              <a:rPr lang="en-US" dirty="0" err="1"/>
              <a:t>convertion</a:t>
            </a:r>
            <a:r>
              <a:rPr lang="en-US" dirty="0"/>
              <a:t> of data from string to fundamental data, displaying the result on to the console, obtaining the garbage collector. This is the package which is by default imported for each and every java program.</a:t>
            </a:r>
          </a:p>
        </p:txBody>
      </p:sp>
    </p:spTree>
    <p:extLst>
      <p:ext uri="{BB962C8B-B14F-4D97-AF65-F5344CB8AC3E}">
        <p14:creationId xmlns:p14="http://schemas.microsoft.com/office/powerpoint/2010/main" val="2519137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9. </a:t>
            </a:r>
            <a:r>
              <a:rPr lang="en-IN" sz="4400" dirty="0">
                <a:effectLst/>
                <a:latin typeface="TTE1948BD8t00"/>
              </a:rPr>
              <a:t>Dynamic</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effectLst/>
                <a:latin typeface="TTE1948BD8t00"/>
              </a:rPr>
              <a:t>Java is dynamic technology it follows dynamic memory allocation(at runtime the memory is allocated) and </a:t>
            </a:r>
            <a:r>
              <a:rPr lang="en-IN" sz="1800" dirty="0">
                <a:effectLst/>
                <a:latin typeface="Arial" panose="020B0604020202020204" pitchFamily="34" charset="0"/>
                <a:cs typeface="Arial" panose="020B0604020202020204" pitchFamily="34" charset="0"/>
              </a:rPr>
              <a:t>dynamic</a:t>
            </a:r>
            <a:r>
              <a:rPr lang="en-IN" sz="1800" dirty="0">
                <a:effectLst/>
                <a:latin typeface="TTE1948BD8t00"/>
              </a:rPr>
              <a:t> loading to perform the operations.</a:t>
            </a: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Dynamic Allocation of Memory</a:t>
            </a:r>
          </a:p>
          <a:p>
            <a:pPr lvl="1"/>
            <a:r>
              <a:rPr lang="en-US" b="1" dirty="0">
                <a:solidFill>
                  <a:schemeClr val="accent6"/>
                </a:solidFill>
              </a:rPr>
              <a:t>Dynamic Loading of Classes + Variables + Methods </a:t>
            </a:r>
            <a:r>
              <a:rPr lang="en-US" b="1" dirty="0" err="1">
                <a:solidFill>
                  <a:schemeClr val="accent6"/>
                </a:solidFill>
              </a:rPr>
              <a:t>etc</a:t>
            </a:r>
            <a:endParaRPr lang="en-US" b="1" dirty="0">
              <a:solidFill>
                <a:schemeClr val="accent6"/>
              </a:solidFill>
            </a:endParaRPr>
          </a:p>
        </p:txBody>
      </p:sp>
    </p:spTree>
    <p:extLst>
      <p:ext uri="{BB962C8B-B14F-4D97-AF65-F5344CB8AC3E}">
        <p14:creationId xmlns:p14="http://schemas.microsoft.com/office/powerpoint/2010/main" val="422221348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B46DB-0516-1AA9-958A-B5DEACA6CC19}"/>
              </a:ext>
            </a:extLst>
          </p:cNvPr>
          <p:cNvSpPr>
            <a:spLocks noGrp="1"/>
          </p:cNvSpPr>
          <p:nvPr>
            <p:ph type="title"/>
          </p:nvPr>
        </p:nvSpPr>
        <p:spPr/>
        <p:txBody>
          <a:bodyPr/>
          <a:lstStyle/>
          <a:p>
            <a:r>
              <a:rPr lang="en-US" dirty="0" err="1"/>
              <a:t>Java.io</a:t>
            </a:r>
            <a:r>
              <a:rPr lang="en-US" dirty="0"/>
              <a:t>.*</a:t>
            </a:r>
          </a:p>
        </p:txBody>
      </p:sp>
      <p:sp>
        <p:nvSpPr>
          <p:cNvPr id="3" name="Content Placeholder 2">
            <a:extLst>
              <a:ext uri="{FF2B5EF4-FFF2-40B4-BE49-F238E27FC236}">
                <a16:creationId xmlns:a16="http://schemas.microsoft.com/office/drawing/2014/main" id="{9A61EEB8-9FF3-9E5F-5DC9-9913F9B10F91}"/>
              </a:ext>
            </a:extLst>
          </p:cNvPr>
          <p:cNvSpPr>
            <a:spLocks noGrp="1"/>
          </p:cNvSpPr>
          <p:nvPr>
            <p:ph idx="1"/>
          </p:nvPr>
        </p:nvSpPr>
        <p:spPr/>
        <p:txBody>
          <a:bodyPr/>
          <a:lstStyle/>
          <a:p>
            <a:r>
              <a:rPr lang="en-US" dirty="0"/>
              <a:t>This package is used for developing file handling applications, such as, opening the file in read or write mode, reading or writing the data, etc.</a:t>
            </a:r>
          </a:p>
        </p:txBody>
      </p:sp>
    </p:spTree>
    <p:extLst>
      <p:ext uri="{BB962C8B-B14F-4D97-AF65-F5344CB8AC3E}">
        <p14:creationId xmlns:p14="http://schemas.microsoft.com/office/powerpoint/2010/main" val="22593029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E56C4-AF59-05F0-EAC8-5C99A614EB1F}"/>
              </a:ext>
            </a:extLst>
          </p:cNvPr>
          <p:cNvSpPr>
            <a:spLocks noGrp="1"/>
          </p:cNvSpPr>
          <p:nvPr>
            <p:ph type="title"/>
          </p:nvPr>
        </p:nvSpPr>
        <p:spPr/>
        <p:txBody>
          <a:bodyPr/>
          <a:lstStyle/>
          <a:p>
            <a:r>
              <a:rPr lang="en-US" dirty="0" err="1"/>
              <a:t>Java.awt</a:t>
            </a:r>
            <a:r>
              <a:rPr lang="en-US" dirty="0"/>
              <a:t>.*</a:t>
            </a:r>
          </a:p>
        </p:txBody>
      </p:sp>
      <p:sp>
        <p:nvSpPr>
          <p:cNvPr id="3" name="Content Placeholder 2">
            <a:extLst>
              <a:ext uri="{FF2B5EF4-FFF2-40B4-BE49-F238E27FC236}">
                <a16:creationId xmlns:a16="http://schemas.microsoft.com/office/drawing/2014/main" id="{9C9367E0-E593-1BDE-F59F-E14B62763871}"/>
              </a:ext>
            </a:extLst>
          </p:cNvPr>
          <p:cNvSpPr>
            <a:spLocks noGrp="1"/>
          </p:cNvSpPr>
          <p:nvPr>
            <p:ph idx="1"/>
          </p:nvPr>
        </p:nvSpPr>
        <p:spPr/>
        <p:txBody>
          <a:bodyPr/>
          <a:lstStyle/>
          <a:p>
            <a:r>
              <a:rPr lang="en-IN" sz="1800" dirty="0">
                <a:effectLst/>
                <a:latin typeface="TTE1948BD8t00"/>
              </a:rPr>
              <a:t>This package is used for developing GUI (Graphic Unit Interface) components such as buttons, check boxes, scroll boxes, etc. </a:t>
            </a:r>
            <a:endParaRPr lang="en-IN" dirty="0"/>
          </a:p>
          <a:p>
            <a:pPr marL="0" indent="0">
              <a:buNone/>
            </a:pPr>
            <a:endParaRPr lang="en-US" dirty="0"/>
          </a:p>
        </p:txBody>
      </p:sp>
    </p:spTree>
    <p:extLst>
      <p:ext uri="{BB962C8B-B14F-4D97-AF65-F5344CB8AC3E}">
        <p14:creationId xmlns:p14="http://schemas.microsoft.com/office/powerpoint/2010/main" val="275690710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F986F-99DA-F2F2-156E-E38712703D23}"/>
              </a:ext>
            </a:extLst>
          </p:cNvPr>
          <p:cNvSpPr>
            <a:spLocks noGrp="1"/>
          </p:cNvSpPr>
          <p:nvPr>
            <p:ph type="title"/>
          </p:nvPr>
        </p:nvSpPr>
        <p:spPr/>
        <p:txBody>
          <a:bodyPr/>
          <a:lstStyle/>
          <a:p>
            <a:r>
              <a:rPr lang="en-US" dirty="0" err="1"/>
              <a:t>Java.net</a:t>
            </a:r>
            <a:r>
              <a:rPr lang="en-US" dirty="0"/>
              <a:t>.*</a:t>
            </a:r>
          </a:p>
        </p:txBody>
      </p:sp>
      <p:sp>
        <p:nvSpPr>
          <p:cNvPr id="3" name="Content Placeholder 2">
            <a:extLst>
              <a:ext uri="{FF2B5EF4-FFF2-40B4-BE49-F238E27FC236}">
                <a16:creationId xmlns:a16="http://schemas.microsoft.com/office/drawing/2014/main" id="{6DE06B83-B64A-905B-5BBA-BFF1118AFA2D}"/>
              </a:ext>
            </a:extLst>
          </p:cNvPr>
          <p:cNvSpPr>
            <a:spLocks noGrp="1"/>
          </p:cNvSpPr>
          <p:nvPr>
            <p:ph idx="1"/>
          </p:nvPr>
        </p:nvSpPr>
        <p:spPr/>
        <p:txBody>
          <a:bodyPr/>
          <a:lstStyle/>
          <a:p>
            <a:r>
              <a:rPr lang="en-IN" sz="1800" dirty="0">
                <a:effectLst/>
                <a:latin typeface="TTE1948BD8t00"/>
              </a:rPr>
              <a:t>This package is used for developing client server applications. </a:t>
            </a:r>
            <a:endParaRPr lang="en-IN" dirty="0"/>
          </a:p>
          <a:p>
            <a:pPr marL="0" indent="0">
              <a:buNone/>
            </a:pPr>
            <a:endParaRPr lang="en-US" dirty="0"/>
          </a:p>
        </p:txBody>
      </p:sp>
    </p:spTree>
    <p:extLst>
      <p:ext uri="{BB962C8B-B14F-4D97-AF65-F5344CB8AC3E}">
        <p14:creationId xmlns:p14="http://schemas.microsoft.com/office/powerpoint/2010/main" val="35959327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E8903-5CD1-7F62-A346-749ED98FF830}"/>
              </a:ext>
            </a:extLst>
          </p:cNvPr>
          <p:cNvSpPr>
            <a:spLocks noGrp="1"/>
          </p:cNvSpPr>
          <p:nvPr>
            <p:ph type="title"/>
          </p:nvPr>
        </p:nvSpPr>
        <p:spPr/>
        <p:txBody>
          <a:bodyPr/>
          <a:lstStyle/>
          <a:p>
            <a:r>
              <a:rPr lang="en-US" dirty="0" err="1"/>
              <a:t>Java.util</a:t>
            </a:r>
            <a:r>
              <a:rPr lang="en-US" dirty="0"/>
              <a:t>.*</a:t>
            </a:r>
          </a:p>
        </p:txBody>
      </p:sp>
      <p:sp>
        <p:nvSpPr>
          <p:cNvPr id="3" name="Content Placeholder 2">
            <a:extLst>
              <a:ext uri="{FF2B5EF4-FFF2-40B4-BE49-F238E27FC236}">
                <a16:creationId xmlns:a16="http://schemas.microsoft.com/office/drawing/2014/main" id="{73FC8CC2-20CE-4A08-B901-4681F1383AFD}"/>
              </a:ext>
            </a:extLst>
          </p:cNvPr>
          <p:cNvSpPr>
            <a:spLocks noGrp="1"/>
          </p:cNvSpPr>
          <p:nvPr>
            <p:ph idx="1"/>
          </p:nvPr>
        </p:nvSpPr>
        <p:spPr/>
        <p:txBody>
          <a:bodyPr/>
          <a:lstStyle/>
          <a:p>
            <a:r>
              <a:rPr lang="en-IN" sz="1800" dirty="0">
                <a:effectLst/>
                <a:highlight>
                  <a:srgbClr val="FFFFFF"/>
                </a:highlight>
                <a:latin typeface="TTE1948BD8t00"/>
              </a:rPr>
              <a:t>This package is used for developing quality or reliable applications in java or J2EE. This package contains various classes and interfaces which improves the performance of J2ME applications. This package is also known as collection framework (collection framework is the standardized mechanism of grouping of similar or different type of objects into single object. This single object is known as collection object). </a:t>
            </a:r>
            <a:endParaRPr lang="en-IN" dirty="0">
              <a:effectLst/>
              <a:highlight>
                <a:srgbClr val="FFFFFF"/>
              </a:highlight>
            </a:endParaRPr>
          </a:p>
          <a:p>
            <a:endParaRPr lang="en-US" dirty="0"/>
          </a:p>
        </p:txBody>
      </p:sp>
    </p:spTree>
    <p:extLst>
      <p:ext uri="{BB962C8B-B14F-4D97-AF65-F5344CB8AC3E}">
        <p14:creationId xmlns:p14="http://schemas.microsoft.com/office/powerpoint/2010/main" val="36711641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15A99-E405-9D6A-449D-185D50885C88}"/>
              </a:ext>
            </a:extLst>
          </p:cNvPr>
          <p:cNvSpPr>
            <a:spLocks noGrp="1"/>
          </p:cNvSpPr>
          <p:nvPr>
            <p:ph type="title"/>
          </p:nvPr>
        </p:nvSpPr>
        <p:spPr/>
        <p:txBody>
          <a:bodyPr/>
          <a:lstStyle/>
          <a:p>
            <a:r>
              <a:rPr lang="en-US" dirty="0" err="1"/>
              <a:t>Java.text</a:t>
            </a:r>
            <a:r>
              <a:rPr lang="en-US" dirty="0"/>
              <a:t>.*</a:t>
            </a:r>
          </a:p>
        </p:txBody>
      </p:sp>
      <p:sp>
        <p:nvSpPr>
          <p:cNvPr id="3" name="Content Placeholder 2">
            <a:extLst>
              <a:ext uri="{FF2B5EF4-FFF2-40B4-BE49-F238E27FC236}">
                <a16:creationId xmlns:a16="http://schemas.microsoft.com/office/drawing/2014/main" id="{1B93B594-3889-A4E7-65BB-0A7954BC382A}"/>
              </a:ext>
            </a:extLst>
          </p:cNvPr>
          <p:cNvSpPr>
            <a:spLocks noGrp="1"/>
          </p:cNvSpPr>
          <p:nvPr>
            <p:ph idx="1"/>
          </p:nvPr>
        </p:nvSpPr>
        <p:spPr/>
        <p:txBody>
          <a:bodyPr/>
          <a:lstStyle/>
          <a:p>
            <a:r>
              <a:rPr lang="en-IN" sz="1800" dirty="0">
                <a:effectLst/>
                <a:latin typeface="TTE1948BD8t00"/>
              </a:rPr>
              <a:t>This package is used for formatting date and time on day to day business operations. </a:t>
            </a:r>
            <a:endParaRPr lang="en-IN" dirty="0"/>
          </a:p>
          <a:p>
            <a:pPr marL="0" indent="0">
              <a:buNone/>
            </a:pPr>
            <a:endParaRPr lang="en-US" dirty="0"/>
          </a:p>
        </p:txBody>
      </p:sp>
    </p:spTree>
    <p:extLst>
      <p:ext uri="{BB962C8B-B14F-4D97-AF65-F5344CB8AC3E}">
        <p14:creationId xmlns:p14="http://schemas.microsoft.com/office/powerpoint/2010/main" val="4176525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9764C-BF2D-F823-DE1C-8138F03ECA45}"/>
              </a:ext>
            </a:extLst>
          </p:cNvPr>
          <p:cNvSpPr>
            <a:spLocks noGrp="1"/>
          </p:cNvSpPr>
          <p:nvPr>
            <p:ph type="title"/>
          </p:nvPr>
        </p:nvSpPr>
        <p:spPr/>
        <p:txBody>
          <a:bodyPr/>
          <a:lstStyle/>
          <a:p>
            <a:r>
              <a:rPr lang="en-US" dirty="0" err="1"/>
              <a:t>Java.lang.reflect</a:t>
            </a:r>
            <a:r>
              <a:rPr lang="en-US" dirty="0"/>
              <a:t>.*</a:t>
            </a:r>
          </a:p>
        </p:txBody>
      </p:sp>
      <p:sp>
        <p:nvSpPr>
          <p:cNvPr id="3" name="Content Placeholder 2">
            <a:extLst>
              <a:ext uri="{FF2B5EF4-FFF2-40B4-BE49-F238E27FC236}">
                <a16:creationId xmlns:a16="http://schemas.microsoft.com/office/drawing/2014/main" id="{0EDB3B73-B368-B56A-A669-B1F9AEC17757}"/>
              </a:ext>
            </a:extLst>
          </p:cNvPr>
          <p:cNvSpPr>
            <a:spLocks noGrp="1"/>
          </p:cNvSpPr>
          <p:nvPr>
            <p:ph idx="1"/>
          </p:nvPr>
        </p:nvSpPr>
        <p:spPr/>
        <p:txBody>
          <a:bodyPr/>
          <a:lstStyle/>
          <a:p>
            <a:r>
              <a:rPr lang="en-IN" sz="1800" dirty="0">
                <a:effectLst/>
                <a:highlight>
                  <a:srgbClr val="FFFFFF"/>
                </a:highlight>
                <a:latin typeface="TTE1948BD8t00"/>
              </a:rPr>
              <a:t>Reflect is the sub package of lang package. This package is basically used to study runtime information about the class or interface. Runtime information represents data members of the class or interface, Constructors of the class, types of methods of the class or interface. </a:t>
            </a:r>
            <a:endParaRPr lang="en-IN" dirty="0">
              <a:effectLst/>
              <a:highlight>
                <a:srgbClr val="FFFFFF"/>
              </a:highlight>
            </a:endParaRPr>
          </a:p>
          <a:p>
            <a:pPr marL="0" indent="0">
              <a:buNone/>
            </a:pPr>
            <a:endParaRPr lang="en-US" dirty="0"/>
          </a:p>
        </p:txBody>
      </p:sp>
    </p:spTree>
    <p:extLst>
      <p:ext uri="{BB962C8B-B14F-4D97-AF65-F5344CB8AC3E}">
        <p14:creationId xmlns:p14="http://schemas.microsoft.com/office/powerpoint/2010/main" val="217230855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3E5CD-BBAE-558A-92C6-237F8B681F10}"/>
              </a:ext>
            </a:extLst>
          </p:cNvPr>
          <p:cNvSpPr>
            <a:spLocks noGrp="1"/>
          </p:cNvSpPr>
          <p:nvPr>
            <p:ph type="title"/>
          </p:nvPr>
        </p:nvSpPr>
        <p:spPr/>
        <p:txBody>
          <a:bodyPr/>
          <a:lstStyle/>
          <a:p>
            <a:r>
              <a:rPr lang="en-US" dirty="0" err="1"/>
              <a:t>Java.sql</a:t>
            </a:r>
            <a:r>
              <a:rPr lang="en-US" dirty="0"/>
              <a:t>.*</a:t>
            </a:r>
          </a:p>
        </p:txBody>
      </p:sp>
      <p:sp>
        <p:nvSpPr>
          <p:cNvPr id="3" name="Content Placeholder 2">
            <a:extLst>
              <a:ext uri="{FF2B5EF4-FFF2-40B4-BE49-F238E27FC236}">
                <a16:creationId xmlns:a16="http://schemas.microsoft.com/office/drawing/2014/main" id="{B798C04F-EF42-F411-3453-93A05A5D5DA8}"/>
              </a:ext>
            </a:extLst>
          </p:cNvPr>
          <p:cNvSpPr>
            <a:spLocks noGrp="1"/>
          </p:cNvSpPr>
          <p:nvPr>
            <p:ph idx="1"/>
          </p:nvPr>
        </p:nvSpPr>
        <p:spPr/>
        <p:txBody>
          <a:bodyPr/>
          <a:lstStyle/>
          <a:p>
            <a:r>
              <a:rPr lang="en-IN" sz="1800" dirty="0">
                <a:effectLst/>
                <a:latin typeface="TTE1948BD8t00"/>
              </a:rPr>
              <a:t>This package is used for retrieving the data from data base and performing various operations on data base. </a:t>
            </a:r>
            <a:endParaRPr lang="en-IN" dirty="0"/>
          </a:p>
          <a:p>
            <a:endParaRPr lang="en-US" dirty="0"/>
          </a:p>
        </p:txBody>
      </p:sp>
    </p:spTree>
    <p:extLst>
      <p:ext uri="{BB962C8B-B14F-4D97-AF65-F5344CB8AC3E}">
        <p14:creationId xmlns:p14="http://schemas.microsoft.com/office/powerpoint/2010/main" val="29907295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870D6-4744-C297-167D-62ECABCCA193}"/>
              </a:ext>
            </a:extLst>
          </p:cNvPr>
          <p:cNvSpPr>
            <a:spLocks noGrp="1"/>
          </p:cNvSpPr>
          <p:nvPr>
            <p:ph type="title"/>
          </p:nvPr>
        </p:nvSpPr>
        <p:spPr/>
        <p:txBody>
          <a:bodyPr/>
          <a:lstStyle/>
          <a:p>
            <a:r>
              <a:rPr lang="en-US" dirty="0"/>
              <a:t>Exception Handling</a:t>
            </a:r>
          </a:p>
        </p:txBody>
      </p:sp>
      <p:sp>
        <p:nvSpPr>
          <p:cNvPr id="3" name="Content Placeholder 2">
            <a:extLst>
              <a:ext uri="{FF2B5EF4-FFF2-40B4-BE49-F238E27FC236}">
                <a16:creationId xmlns:a16="http://schemas.microsoft.com/office/drawing/2014/main" id="{A282C940-96EE-F772-F6BF-D6A56B51A28E}"/>
              </a:ext>
            </a:extLst>
          </p:cNvPr>
          <p:cNvSpPr>
            <a:spLocks noGrp="1"/>
          </p:cNvSpPr>
          <p:nvPr>
            <p:ph idx="1"/>
          </p:nvPr>
        </p:nvSpPr>
        <p:spPr/>
        <p:txBody>
          <a:bodyPr>
            <a:normAutofit fontScale="77500" lnSpcReduction="20000"/>
          </a:bodyPr>
          <a:lstStyle/>
          <a:p>
            <a:pPr>
              <a:buFont typeface="Arial" panose="020B0604020202020204" pitchFamily="34" charset="0"/>
              <a:buChar char="•"/>
            </a:pPr>
            <a:r>
              <a:rPr lang="en-IN" dirty="0"/>
              <a:t>Run time errors in JAVA are known as exceptions. </a:t>
            </a:r>
          </a:p>
          <a:p>
            <a:pPr>
              <a:buFont typeface="Arial" panose="020B0604020202020204" pitchFamily="34" charset="0"/>
              <a:buChar char="•"/>
            </a:pPr>
            <a:r>
              <a:rPr lang="en-IN" dirty="0"/>
              <a:t>System error messages are those which are unable to understand by end user or client. </a:t>
            </a:r>
          </a:p>
          <a:p>
            <a:pPr>
              <a:buFont typeface="Arial" panose="020B0604020202020204" pitchFamily="34" charset="0"/>
              <a:buChar char="•"/>
            </a:pPr>
            <a:r>
              <a:rPr lang="en-IN" dirty="0"/>
              <a:t>User friendly messages are those which are understandable by end user or client. </a:t>
            </a:r>
          </a:p>
          <a:p>
            <a:r>
              <a:rPr lang="en-US" dirty="0"/>
              <a:t>Exceptional handling is a mechanism of converting system error messages into user friendly messages.</a:t>
            </a:r>
          </a:p>
          <a:p>
            <a:r>
              <a:rPr lang="en-US" dirty="0"/>
              <a:t>Errors are of two types. </a:t>
            </a:r>
          </a:p>
          <a:p>
            <a:r>
              <a:rPr lang="en-US" dirty="0"/>
              <a:t>They are compile time errors and run time errors.</a:t>
            </a:r>
          </a:p>
          <a:p>
            <a:r>
              <a:rPr lang="en-US" dirty="0"/>
              <a:t>Compile time errors are those which are occurring because of poor understanding of the</a:t>
            </a:r>
          </a:p>
          <a:p>
            <a:r>
              <a:rPr lang="en-US" dirty="0"/>
              <a:t>language.</a:t>
            </a:r>
          </a:p>
          <a:p>
            <a:r>
              <a:rPr lang="en-US" dirty="0"/>
              <a:t>Run time errors are those which are occurring in a program when the user inputs invalid data.</a:t>
            </a:r>
          </a:p>
          <a:p>
            <a:r>
              <a:rPr lang="en-US" dirty="0"/>
              <a:t>The run time errors must be always converted by the JAVA programmer into user friendly messages by using the concept of exceptional handling.</a:t>
            </a:r>
          </a:p>
        </p:txBody>
      </p:sp>
    </p:spTree>
    <p:extLst>
      <p:ext uri="{BB962C8B-B14F-4D97-AF65-F5344CB8AC3E}">
        <p14:creationId xmlns:p14="http://schemas.microsoft.com/office/powerpoint/2010/main" val="22160865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1CA1F55-57B5-0CC0-2750-94E5077E9EC1}"/>
              </a:ext>
            </a:extLst>
          </p:cNvPr>
          <p:cNvPicPr>
            <a:picLocks noGrp="1" noChangeAspect="1"/>
          </p:cNvPicPr>
          <p:nvPr>
            <p:ph idx="1"/>
          </p:nvPr>
        </p:nvPicPr>
        <p:blipFill>
          <a:blip r:embed="rId2"/>
          <a:stretch>
            <a:fillRect/>
          </a:stretch>
        </p:blipFill>
        <p:spPr>
          <a:xfrm>
            <a:off x="648690" y="818147"/>
            <a:ext cx="10709121" cy="5358816"/>
          </a:xfrm>
          <a:prstGeom prst="rect">
            <a:avLst/>
          </a:prstGeom>
        </p:spPr>
      </p:pic>
    </p:spTree>
    <p:extLst>
      <p:ext uri="{BB962C8B-B14F-4D97-AF65-F5344CB8AC3E}">
        <p14:creationId xmlns:p14="http://schemas.microsoft.com/office/powerpoint/2010/main" val="41384901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AF857-07C2-17EF-A094-8204E2B5BD0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70BFBB-0C25-7C09-6E7E-C441D74DC979}"/>
              </a:ext>
            </a:extLst>
          </p:cNvPr>
          <p:cNvSpPr>
            <a:spLocks noGrp="1"/>
          </p:cNvSpPr>
          <p:nvPr>
            <p:ph idx="1"/>
          </p:nvPr>
        </p:nvSpPr>
        <p:spPr/>
        <p:txBody>
          <a:bodyPr/>
          <a:lstStyle/>
          <a:p>
            <a:r>
              <a:rPr lang="en-IN" sz="1800" dirty="0">
                <a:effectLst/>
                <a:latin typeface="TTE1948BD8t00"/>
              </a:rPr>
              <a:t>Predefined exceptions are divided into two types. They are </a:t>
            </a:r>
            <a:r>
              <a:rPr lang="en-IN" sz="1800" dirty="0">
                <a:effectLst/>
                <a:latin typeface="TTE19499A0t00"/>
              </a:rPr>
              <a:t>asynchronous exceptions </a:t>
            </a:r>
            <a:r>
              <a:rPr lang="en-IN" sz="1800" dirty="0">
                <a:effectLst/>
                <a:latin typeface="TTE1948BD8t00"/>
              </a:rPr>
              <a:t>and </a:t>
            </a:r>
            <a:r>
              <a:rPr lang="en-IN" sz="1800" dirty="0">
                <a:effectLst/>
                <a:latin typeface="TTE19499A0t00"/>
              </a:rPr>
              <a:t>synchronous exceptions</a:t>
            </a:r>
            <a:r>
              <a:rPr lang="en-IN" sz="1800" dirty="0">
                <a:effectLst/>
                <a:latin typeface="TTE1948BD8t00"/>
              </a:rPr>
              <a:t>. </a:t>
            </a:r>
            <a:endParaRPr lang="en-IN" dirty="0"/>
          </a:p>
          <a:p>
            <a:r>
              <a:rPr lang="en-IN" sz="1800" dirty="0">
                <a:effectLst/>
                <a:latin typeface="TTE19494D0t00"/>
              </a:rPr>
              <a:t>Asynchronous exceptions </a:t>
            </a:r>
            <a:r>
              <a:rPr lang="en-IN" sz="1800" dirty="0">
                <a:effectLst/>
                <a:latin typeface="TTE1948BD8t00"/>
              </a:rPr>
              <a:t>are those which are always deals with hardware problems. In order to deal with </a:t>
            </a:r>
            <a:r>
              <a:rPr lang="en-IN" sz="1800" dirty="0">
                <a:effectLst/>
                <a:latin typeface="TTE19494D0t00"/>
              </a:rPr>
              <a:t>asynchronous exceptions </a:t>
            </a:r>
            <a:r>
              <a:rPr lang="en-IN" sz="1800" dirty="0">
                <a:effectLst/>
                <a:latin typeface="TTE1948BD8t00"/>
              </a:rPr>
              <a:t>there is a predefined class called </a:t>
            </a:r>
            <a:r>
              <a:rPr lang="en-IN" sz="1800" dirty="0" err="1">
                <a:effectLst/>
                <a:latin typeface="TTE19499A0t00"/>
              </a:rPr>
              <a:t>java.lang.Error</a:t>
            </a:r>
            <a:r>
              <a:rPr lang="en-IN" sz="1800" dirty="0">
                <a:effectLst/>
                <a:latin typeface="TTE1948BD8t00"/>
              </a:rPr>
              <a:t>. </a:t>
            </a:r>
            <a:r>
              <a:rPr lang="en-IN" sz="1800" dirty="0" err="1">
                <a:effectLst/>
                <a:latin typeface="TTE19494D0t00"/>
              </a:rPr>
              <a:t>java.lang.Error</a:t>
            </a:r>
            <a:r>
              <a:rPr lang="en-IN" sz="1800" dirty="0">
                <a:effectLst/>
                <a:latin typeface="TTE19494D0t00"/>
              </a:rPr>
              <a:t> </a:t>
            </a:r>
            <a:r>
              <a:rPr lang="en-IN" sz="1800" dirty="0">
                <a:effectLst/>
                <a:latin typeface="TTE1948BD8t00"/>
              </a:rPr>
              <a:t>class is the super class for all </a:t>
            </a:r>
            <a:r>
              <a:rPr lang="en-IN" sz="1800" dirty="0">
                <a:effectLst/>
                <a:latin typeface="TTE19494D0t00"/>
              </a:rPr>
              <a:t>asynchronous exceptions</a:t>
            </a:r>
            <a:r>
              <a:rPr lang="en-IN" sz="1800" dirty="0">
                <a:effectLst/>
                <a:latin typeface="TTE1948BD8t00"/>
              </a:rPr>
              <a:t>. </a:t>
            </a:r>
            <a:endParaRPr lang="en-IN" dirty="0"/>
          </a:p>
          <a:p>
            <a:r>
              <a:rPr lang="en-IN" sz="1800" dirty="0">
                <a:effectLst/>
                <a:latin typeface="TTE19494D0t00"/>
              </a:rPr>
              <a:t>Synchronous exceptions </a:t>
            </a:r>
            <a:r>
              <a:rPr lang="en-IN" sz="1800" dirty="0">
                <a:effectLst/>
                <a:latin typeface="TTE1948BD8t00"/>
              </a:rPr>
              <a:t>are one which always deals with programmatic errors. In order to deal with </a:t>
            </a:r>
            <a:r>
              <a:rPr lang="en-IN" sz="1800" dirty="0">
                <a:effectLst/>
                <a:latin typeface="TTE19494D0t00"/>
              </a:rPr>
              <a:t>synchronous exceptions </a:t>
            </a:r>
            <a:r>
              <a:rPr lang="en-IN" sz="1800" dirty="0">
                <a:effectLst/>
                <a:latin typeface="TTE1948BD8t00"/>
              </a:rPr>
              <a:t>we must use a predefined class called </a:t>
            </a:r>
            <a:r>
              <a:rPr lang="en-IN" sz="1800" dirty="0" err="1">
                <a:effectLst/>
                <a:latin typeface="TTE19499A0t00"/>
              </a:rPr>
              <a:t>java.lang.Exception</a:t>
            </a:r>
            <a:r>
              <a:rPr lang="en-IN" sz="1800" dirty="0">
                <a:effectLst/>
                <a:latin typeface="TTE19499A0t00"/>
              </a:rPr>
              <a:t> </a:t>
            </a:r>
            <a:r>
              <a:rPr lang="en-IN" sz="1800" dirty="0">
                <a:effectLst/>
                <a:latin typeface="TTE1948BD8t00"/>
              </a:rPr>
              <a:t>class. </a:t>
            </a:r>
            <a:endParaRPr lang="en-IN" dirty="0"/>
          </a:p>
          <a:p>
            <a:r>
              <a:rPr lang="en-IN" sz="1800" dirty="0" err="1">
                <a:effectLst/>
                <a:latin typeface="TTE19494D0t00"/>
              </a:rPr>
              <a:t>java.lang.Exception</a:t>
            </a:r>
            <a:r>
              <a:rPr lang="en-IN" sz="1800" dirty="0">
                <a:effectLst/>
                <a:latin typeface="TTE19494D0t00"/>
              </a:rPr>
              <a:t> </a:t>
            </a:r>
            <a:r>
              <a:rPr lang="en-IN" sz="1800" dirty="0">
                <a:effectLst/>
                <a:latin typeface="TTE1948BD8t00"/>
              </a:rPr>
              <a:t>is the super class for all </a:t>
            </a:r>
            <a:r>
              <a:rPr lang="en-IN" sz="1800" dirty="0">
                <a:effectLst/>
                <a:latin typeface="TTE19494D0t00"/>
              </a:rPr>
              <a:t>synchronous exceptions</a:t>
            </a:r>
            <a:r>
              <a:rPr lang="en-IN" sz="1800" dirty="0">
                <a:effectLst/>
                <a:latin typeface="TTE1948BD8t00"/>
              </a:rPr>
              <a:t>. </a:t>
            </a:r>
            <a:r>
              <a:rPr lang="en-IN" sz="1800" dirty="0">
                <a:effectLst/>
                <a:latin typeface="TTE19494D0t00"/>
              </a:rPr>
              <a:t>Synchronous exceptions </a:t>
            </a:r>
            <a:r>
              <a:rPr lang="en-IN" sz="1800" dirty="0">
                <a:effectLst/>
                <a:latin typeface="TTE1948BD8t00"/>
              </a:rPr>
              <a:t>are divided into two types. They are </a:t>
            </a:r>
            <a:r>
              <a:rPr lang="en-IN" sz="1800" dirty="0">
                <a:effectLst/>
                <a:latin typeface="TTE19499A0t00"/>
              </a:rPr>
              <a:t>checked exceptions </a:t>
            </a:r>
            <a:r>
              <a:rPr lang="en-IN" sz="1800" dirty="0">
                <a:effectLst/>
                <a:latin typeface="TTE1948BD8t00"/>
              </a:rPr>
              <a:t>and </a:t>
            </a:r>
            <a:r>
              <a:rPr lang="en-IN" sz="1800" dirty="0">
                <a:effectLst/>
                <a:latin typeface="TTE19499A0t00"/>
              </a:rPr>
              <a:t>unchecked exceptions</a:t>
            </a:r>
            <a:r>
              <a:rPr lang="en-IN" sz="1800" dirty="0">
                <a:effectLst/>
                <a:latin typeface="TTE1948BD8t00"/>
              </a:rPr>
              <a:t>. </a:t>
            </a:r>
            <a:endParaRPr lang="en-IN" dirty="0"/>
          </a:p>
          <a:p>
            <a:pPr>
              <a:buFont typeface="+mj-lt"/>
              <a:buAutoNum type="arabicPeriod"/>
            </a:pPr>
            <a:r>
              <a:rPr lang="en-IN" sz="1800" dirty="0">
                <a:effectLst/>
                <a:latin typeface="TTE1948BD8t00"/>
              </a:rPr>
              <a:t>A </a:t>
            </a:r>
            <a:r>
              <a:rPr lang="en-IN" sz="1800" dirty="0">
                <a:effectLst/>
                <a:latin typeface="TTE19494D0t00"/>
              </a:rPr>
              <a:t>checked exception </a:t>
            </a:r>
            <a:r>
              <a:rPr lang="en-IN" sz="1800" dirty="0">
                <a:effectLst/>
                <a:latin typeface="TTE1948BD8t00"/>
              </a:rPr>
              <a:t>is one which always deals with compile time errors regarding </a:t>
            </a:r>
            <a:r>
              <a:rPr lang="en-IN" sz="1800" dirty="0">
                <a:effectLst/>
                <a:latin typeface="TTE19499A0t00"/>
              </a:rPr>
              <a:t>class not found </a:t>
            </a:r>
            <a:r>
              <a:rPr lang="en-IN" sz="1800" dirty="0">
                <a:effectLst/>
                <a:latin typeface="TTE1948BD8t00"/>
              </a:rPr>
              <a:t>and </a:t>
            </a:r>
            <a:r>
              <a:rPr lang="en-IN" sz="1800" dirty="0">
                <a:effectLst/>
                <a:latin typeface="TTE19499A0t00"/>
              </a:rPr>
              <a:t>interface not found</a:t>
            </a:r>
            <a:r>
              <a:rPr lang="en-IN" sz="1800" dirty="0">
                <a:effectLst/>
                <a:latin typeface="TTE1948BD8t00"/>
              </a:rPr>
              <a:t>. </a:t>
            </a:r>
          </a:p>
          <a:p>
            <a:pPr>
              <a:buFont typeface="+mj-lt"/>
              <a:buAutoNum type="arabicPeriod"/>
            </a:pPr>
            <a:r>
              <a:rPr lang="en-IN" sz="1800" dirty="0">
                <a:effectLst/>
                <a:latin typeface="TTE19494D0t00"/>
              </a:rPr>
              <a:t>Unchecked exceptions </a:t>
            </a:r>
            <a:r>
              <a:rPr lang="en-IN" sz="1800" dirty="0">
                <a:effectLst/>
                <a:latin typeface="TTE1948BD8t00"/>
              </a:rPr>
              <a:t>are those which are always deals with programmatic run time errors such as </a:t>
            </a:r>
            <a:r>
              <a:rPr lang="en-IN" sz="1800" dirty="0" err="1">
                <a:effectLst/>
                <a:latin typeface="TTE1948BD8t00"/>
              </a:rPr>
              <a:t>ArithmeticException</a:t>
            </a:r>
            <a:r>
              <a:rPr lang="en-IN" sz="1800" dirty="0">
                <a:effectLst/>
                <a:latin typeface="TTE1948BD8t00"/>
              </a:rPr>
              <a:t>, </a:t>
            </a:r>
            <a:r>
              <a:rPr lang="en-IN" sz="1800" dirty="0" err="1">
                <a:effectLst/>
                <a:latin typeface="TTE1948BD8t00"/>
              </a:rPr>
              <a:t>NumberFormatException</a:t>
            </a:r>
            <a:r>
              <a:rPr lang="en-IN" sz="1800" dirty="0">
                <a:effectLst/>
                <a:latin typeface="TTE1948BD8t00"/>
              </a:rPr>
              <a:t>, </a:t>
            </a:r>
            <a:r>
              <a:rPr lang="en-IN" sz="1800" dirty="0" err="1">
                <a:effectLst/>
                <a:latin typeface="TTE1948BD8t00"/>
              </a:rPr>
              <a:t>ArrayIndexOutOfBoundsException</a:t>
            </a:r>
            <a:r>
              <a:rPr lang="en-IN" sz="1800" dirty="0">
                <a:effectLst/>
                <a:latin typeface="TTE1948BD8t00"/>
              </a:rPr>
              <a:t>, etc. </a:t>
            </a:r>
          </a:p>
          <a:p>
            <a:endParaRPr lang="en-US" dirty="0"/>
          </a:p>
        </p:txBody>
      </p:sp>
    </p:spTree>
    <p:extLst>
      <p:ext uri="{BB962C8B-B14F-4D97-AF65-F5344CB8AC3E}">
        <p14:creationId xmlns:p14="http://schemas.microsoft.com/office/powerpoint/2010/main" val="291411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10. </a:t>
            </a:r>
            <a:r>
              <a:rPr lang="en-IN" sz="4400" dirty="0">
                <a:effectLst/>
                <a:latin typeface="TTE1948BD8t00"/>
              </a:rPr>
              <a:t>Secured</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effectLst/>
                <a:latin typeface="TTE1948BD8t00"/>
              </a:rPr>
              <a:t>To provide implicit security Java provide one component inside JVM called Security Manager.</a:t>
            </a:r>
          </a:p>
          <a:p>
            <a:r>
              <a:rPr lang="en-IN" sz="1800" dirty="0">
                <a:latin typeface="TTE1948BD8t00"/>
              </a:rPr>
              <a:t>L</a:t>
            </a:r>
            <a:r>
              <a:rPr lang="en-IN" sz="1800" dirty="0">
                <a:effectLst/>
                <a:latin typeface="TTE1948BD8t00"/>
              </a:rPr>
              <a:t>ibrary in the form of </a:t>
            </a:r>
            <a:r>
              <a:rPr lang="en-IN" sz="1800" dirty="0" err="1">
                <a:effectLst/>
                <a:latin typeface="TTE1948BD8t00"/>
              </a:rPr>
              <a:t>java.security</a:t>
            </a:r>
            <a:r>
              <a:rPr lang="en-IN" sz="1800" dirty="0">
                <a:effectLst/>
                <a:latin typeface="TTE1948BD8t00"/>
              </a:rPr>
              <a:t>.* package.</a:t>
            </a:r>
          </a:p>
          <a:p>
            <a:r>
              <a:rPr lang="en-IN" sz="1800" dirty="0">
                <a:effectLst/>
                <a:latin typeface="TTE1948BD8t00"/>
              </a:rPr>
              <a:t>Web security for web applications we are having JAAS(Java Authentication and Authorization Services) for distributed applications.</a:t>
            </a: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JVM will take care of Standalone</a:t>
            </a:r>
          </a:p>
          <a:p>
            <a:pPr lvl="1"/>
            <a:r>
              <a:rPr lang="en-US" b="1" dirty="0">
                <a:solidFill>
                  <a:schemeClr val="accent6"/>
                </a:solidFill>
              </a:rPr>
              <a:t>For Web Application/Enterprise Applications</a:t>
            </a:r>
          </a:p>
          <a:p>
            <a:pPr lvl="2"/>
            <a:r>
              <a:rPr lang="en-US" b="1" dirty="0">
                <a:solidFill>
                  <a:schemeClr val="accent6"/>
                </a:solidFill>
              </a:rPr>
              <a:t>Server</a:t>
            </a:r>
          </a:p>
          <a:p>
            <a:pPr lvl="2"/>
            <a:r>
              <a:rPr lang="en-US" b="1" dirty="0">
                <a:solidFill>
                  <a:schemeClr val="accent6"/>
                </a:solidFill>
              </a:rPr>
              <a:t>JAAS</a:t>
            </a:r>
          </a:p>
          <a:p>
            <a:pPr lvl="2"/>
            <a:r>
              <a:rPr lang="en-US" b="1" dirty="0">
                <a:solidFill>
                  <a:schemeClr val="accent6"/>
                </a:solidFill>
              </a:rPr>
              <a:t>LDAP/AD </a:t>
            </a:r>
            <a:r>
              <a:rPr lang="en-US" b="1" dirty="0" err="1">
                <a:solidFill>
                  <a:schemeClr val="accent6"/>
                </a:solidFill>
              </a:rPr>
              <a:t>etc</a:t>
            </a:r>
            <a:endParaRPr lang="en-US" b="1" dirty="0">
              <a:solidFill>
                <a:schemeClr val="accent6"/>
              </a:solidFill>
            </a:endParaRPr>
          </a:p>
        </p:txBody>
      </p:sp>
    </p:spTree>
    <p:extLst>
      <p:ext uri="{BB962C8B-B14F-4D97-AF65-F5344CB8AC3E}">
        <p14:creationId xmlns:p14="http://schemas.microsoft.com/office/powerpoint/2010/main" val="35493952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0F591F3-00BD-876D-55A6-AB7D387ED148}"/>
              </a:ext>
            </a:extLst>
          </p:cNvPr>
          <p:cNvPicPr>
            <a:picLocks noGrp="1" noChangeAspect="1"/>
          </p:cNvPicPr>
          <p:nvPr>
            <p:ph idx="1"/>
          </p:nvPr>
        </p:nvPicPr>
        <p:blipFill>
          <a:blip r:embed="rId2"/>
          <a:stretch>
            <a:fillRect/>
          </a:stretch>
        </p:blipFill>
        <p:spPr>
          <a:xfrm>
            <a:off x="1140942" y="1825625"/>
            <a:ext cx="9910115" cy="4351338"/>
          </a:xfrm>
          <a:prstGeom prst="rect">
            <a:avLst/>
          </a:prstGeom>
        </p:spPr>
      </p:pic>
    </p:spTree>
    <p:extLst>
      <p:ext uri="{BB962C8B-B14F-4D97-AF65-F5344CB8AC3E}">
        <p14:creationId xmlns:p14="http://schemas.microsoft.com/office/powerpoint/2010/main" val="11126879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A6D24-6B4F-70A1-9905-73B092849A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308CB4-5866-5E6D-A349-0EC8ABFB0920}"/>
              </a:ext>
            </a:extLst>
          </p:cNvPr>
          <p:cNvSpPr>
            <a:spLocks noGrp="1"/>
          </p:cNvSpPr>
          <p:nvPr>
            <p:ph idx="1"/>
          </p:nvPr>
        </p:nvSpPr>
        <p:spPr/>
        <p:txBody>
          <a:bodyPr>
            <a:normAutofit lnSpcReduction="10000"/>
          </a:bodyPr>
          <a:lstStyle/>
          <a:p>
            <a:pPr>
              <a:buFont typeface="+mj-lt"/>
              <a:buAutoNum type="arabicPeriod"/>
            </a:pPr>
            <a:r>
              <a:rPr lang="en-IN" sz="1800" dirty="0">
                <a:effectLst/>
                <a:latin typeface="TTE1948BD8t00"/>
              </a:rPr>
              <a:t>Whenever we pass irrelevant input to a JAVA program, JVM cannot process the irrelevant input. </a:t>
            </a:r>
          </a:p>
          <a:p>
            <a:pPr>
              <a:buFont typeface="+mj-lt"/>
              <a:buAutoNum type="arabicPeriod"/>
            </a:pPr>
            <a:r>
              <a:rPr lang="en-IN" sz="1800" dirty="0">
                <a:effectLst/>
                <a:latin typeface="TTE1948BD8t00"/>
              </a:rPr>
              <a:t>Since JVM is unable to process by user input, hence it can contact to JRE for getting an appropriate exception class. </a:t>
            </a:r>
          </a:p>
          <a:p>
            <a:pPr>
              <a:buFont typeface="+mj-lt"/>
              <a:buAutoNum type="arabicPeriod"/>
            </a:pPr>
            <a:r>
              <a:rPr lang="en-IN" sz="1800" dirty="0">
                <a:effectLst/>
                <a:latin typeface="TTE1948BD8t00"/>
              </a:rPr>
              <a:t>JRE contacts to </a:t>
            </a:r>
            <a:r>
              <a:rPr lang="en-IN" sz="1800" dirty="0" err="1">
                <a:effectLst/>
                <a:latin typeface="TTE1948BD8t00"/>
              </a:rPr>
              <a:t>java.lang.Throwable</a:t>
            </a:r>
            <a:r>
              <a:rPr lang="en-IN" sz="1800" dirty="0">
                <a:effectLst/>
                <a:latin typeface="TTE1948BD8t00"/>
              </a:rPr>
              <a:t> for finding what type of exception it is. </a:t>
            </a:r>
          </a:p>
          <a:p>
            <a:pPr>
              <a:buFont typeface="+mj-lt"/>
              <a:buAutoNum type="arabicPeriod"/>
            </a:pPr>
            <a:r>
              <a:rPr lang="en-IN" sz="1800" dirty="0" err="1">
                <a:effectLst/>
                <a:latin typeface="TTE1948BD8t00"/>
              </a:rPr>
              <a:t>java.lang.Throwable</a:t>
            </a:r>
            <a:r>
              <a:rPr lang="en-IN" sz="1800" dirty="0">
                <a:effectLst/>
                <a:latin typeface="TTE1948BD8t00"/>
              </a:rPr>
              <a:t> decides what type of exception it is and pass the message to JRE. </a:t>
            </a:r>
          </a:p>
          <a:p>
            <a:pPr>
              <a:buFont typeface="+mj-lt"/>
              <a:buAutoNum type="arabicPeriod"/>
            </a:pPr>
            <a:r>
              <a:rPr lang="en-IN" sz="1800" dirty="0">
                <a:effectLst/>
                <a:latin typeface="TTE1948BD8t00"/>
              </a:rPr>
              <a:t>JRE pass the type of exception to JAVA API. </a:t>
            </a:r>
          </a:p>
          <a:p>
            <a:pPr>
              <a:buFont typeface="+mj-lt"/>
              <a:buAutoNum type="arabicPeriod"/>
            </a:pPr>
            <a:r>
              <a:rPr lang="en-IN" sz="1800" dirty="0">
                <a:effectLst/>
                <a:latin typeface="TTE1948BD8t00"/>
              </a:rPr>
              <a:t>[6.1 &amp; 6.2] From the JAVA API either </a:t>
            </a:r>
            <a:r>
              <a:rPr lang="en-IN" sz="1800" dirty="0" err="1">
                <a:effectLst/>
                <a:latin typeface="TTE1948BD8t00"/>
              </a:rPr>
              <a:t>java.lang.Error</a:t>
            </a:r>
            <a:r>
              <a:rPr lang="en-IN" sz="1800" dirty="0">
                <a:effectLst/>
                <a:latin typeface="TTE1948BD8t00"/>
              </a:rPr>
              <a:t> class or </a:t>
            </a:r>
            <a:r>
              <a:rPr lang="en-IN" sz="1800" dirty="0" err="1">
                <a:effectLst/>
                <a:latin typeface="TTE1948BD8t00"/>
              </a:rPr>
              <a:t>java.lang.Exception</a:t>
            </a:r>
            <a:r>
              <a:rPr lang="en-IN" sz="1800" dirty="0">
                <a:effectLst/>
                <a:latin typeface="TTE1948BD8t00"/>
              </a:rPr>
              <a:t> class will found an appropriate sub class exception. </a:t>
            </a:r>
          </a:p>
          <a:p>
            <a:pPr>
              <a:buFont typeface="+mj-lt"/>
              <a:buAutoNum type="arabicPeriod"/>
            </a:pPr>
            <a:r>
              <a:rPr lang="en-IN" sz="1800" dirty="0">
                <a:effectLst/>
                <a:latin typeface="TTE1948BD8t00"/>
              </a:rPr>
              <a:t>Either </a:t>
            </a:r>
            <a:r>
              <a:rPr lang="en-IN" sz="1800" dirty="0" err="1">
                <a:effectLst/>
                <a:latin typeface="TTE1948BD8t00"/>
              </a:rPr>
              <a:t>java.lang.Error</a:t>
            </a:r>
            <a:r>
              <a:rPr lang="en-IN" sz="1800" dirty="0">
                <a:effectLst/>
                <a:latin typeface="TTE1948BD8t00"/>
              </a:rPr>
              <a:t> class or </a:t>
            </a:r>
            <a:r>
              <a:rPr lang="en-IN" sz="1800" dirty="0" err="1">
                <a:effectLst/>
                <a:latin typeface="TTE1948BD8t00"/>
              </a:rPr>
              <a:t>java.lang.Exception</a:t>
            </a:r>
            <a:r>
              <a:rPr lang="en-IN" sz="1800" dirty="0">
                <a:effectLst/>
                <a:latin typeface="TTE1948BD8t00"/>
              </a:rPr>
              <a:t> class gives an appropriate exception class to JRE. </a:t>
            </a:r>
          </a:p>
          <a:p>
            <a:pPr>
              <a:buFont typeface="+mj-lt"/>
              <a:buAutoNum type="arabicPeriod"/>
            </a:pPr>
            <a:r>
              <a:rPr lang="en-IN" sz="1800" dirty="0">
                <a:effectLst/>
                <a:latin typeface="TTE1948BD8t00"/>
              </a:rPr>
              <a:t>JRE will give an appropriate exception class to JVM. </a:t>
            </a:r>
          </a:p>
          <a:p>
            <a:pPr>
              <a:buFont typeface="+mj-lt"/>
              <a:buAutoNum type="arabicPeriod"/>
            </a:pPr>
            <a:r>
              <a:rPr lang="en-IN" sz="1800" dirty="0">
                <a:effectLst/>
                <a:latin typeface="TTE1948BD8t00"/>
              </a:rPr>
              <a:t>JVM will create an object of appropriate exception class which is obtained from JRE and it generates system error message. </a:t>
            </a:r>
          </a:p>
          <a:p>
            <a:pPr>
              <a:buFont typeface="+mj-lt"/>
              <a:buAutoNum type="arabicPeriod"/>
            </a:pPr>
            <a:r>
              <a:rPr lang="en-IN" sz="1800" dirty="0">
                <a:effectLst/>
                <a:latin typeface="TTE1948BD8t00"/>
              </a:rPr>
              <a:t>In order to make the program very strong (robust), JAVA programmer must convert the system error messages into user friendly messages by using the concept of exceptional handling. </a:t>
            </a:r>
          </a:p>
          <a:p>
            <a:endParaRPr lang="en-US" dirty="0"/>
          </a:p>
        </p:txBody>
      </p:sp>
    </p:spTree>
    <p:extLst>
      <p:ext uri="{BB962C8B-B14F-4D97-AF65-F5344CB8AC3E}">
        <p14:creationId xmlns:p14="http://schemas.microsoft.com/office/powerpoint/2010/main" val="10803254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6D53771-BBAB-DC76-DEE2-54417CDC8FAD}"/>
              </a:ext>
            </a:extLst>
          </p:cNvPr>
          <p:cNvPicPr>
            <a:picLocks noGrp="1" noChangeAspect="1"/>
          </p:cNvPicPr>
          <p:nvPr>
            <p:ph idx="1"/>
          </p:nvPr>
        </p:nvPicPr>
        <p:blipFill>
          <a:blip r:embed="rId2"/>
          <a:stretch>
            <a:fillRect/>
          </a:stretch>
        </p:blipFill>
        <p:spPr>
          <a:xfrm>
            <a:off x="1498600" y="1969294"/>
            <a:ext cx="9194800" cy="4064000"/>
          </a:xfrm>
          <a:prstGeom prst="rect">
            <a:avLst/>
          </a:prstGeom>
        </p:spPr>
      </p:pic>
    </p:spTree>
    <p:extLst>
      <p:ext uri="{BB962C8B-B14F-4D97-AF65-F5344CB8AC3E}">
        <p14:creationId xmlns:p14="http://schemas.microsoft.com/office/powerpoint/2010/main" val="300631945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66A529-F17E-8CBC-2D2E-12FA1218647E}"/>
              </a:ext>
            </a:extLst>
          </p:cNvPr>
          <p:cNvSpPr>
            <a:spLocks noGrp="1"/>
          </p:cNvSpPr>
          <p:nvPr>
            <p:ph idx="1"/>
          </p:nvPr>
        </p:nvSpPr>
        <p:spPr>
          <a:xfrm>
            <a:off x="838200" y="481263"/>
            <a:ext cx="10515600" cy="5695700"/>
          </a:xfrm>
        </p:spPr>
        <p:txBody>
          <a:bodyPr>
            <a:normAutofit fontScale="92500" lnSpcReduction="10000"/>
          </a:bodyPr>
          <a:lstStyle/>
          <a:p>
            <a:pPr marL="0" indent="0">
              <a:buNone/>
            </a:pPr>
            <a:r>
              <a:rPr lang="en-IN" sz="1800" dirty="0">
                <a:effectLst/>
                <a:latin typeface="Courier" panose="02070309020205020404" pitchFamily="49" charset="0"/>
              </a:rPr>
              <a:t>try</a:t>
            </a:r>
            <a:br>
              <a:rPr lang="en-IN" sz="1800" dirty="0">
                <a:effectLst/>
                <a:latin typeface="Courier" panose="02070309020205020404" pitchFamily="49" charset="0"/>
              </a:rPr>
            </a:br>
            <a:r>
              <a:rPr lang="en-IN" sz="1800" dirty="0">
                <a:effectLst/>
                <a:latin typeface="Courier" panose="02070309020205020404" pitchFamily="49" charset="0"/>
              </a:rPr>
              <a:t>{</a:t>
            </a:r>
            <a:br>
              <a:rPr lang="en-IN" sz="1800" dirty="0">
                <a:effectLst/>
                <a:latin typeface="Courier" panose="02070309020205020404" pitchFamily="49" charset="0"/>
              </a:rPr>
            </a:br>
            <a:r>
              <a:rPr lang="en-IN" sz="1800" dirty="0">
                <a:effectLst/>
                <a:latin typeface="Courier" panose="02070309020205020404" pitchFamily="49" charset="0"/>
              </a:rPr>
              <a:t>Block of statements which are to be monitored by JVM at run time (or problematic errors);</a:t>
            </a:r>
            <a:br>
              <a:rPr lang="en-IN" sz="1800" dirty="0">
                <a:effectLst/>
                <a:latin typeface="Courier" panose="02070309020205020404" pitchFamily="49" charset="0"/>
              </a:rPr>
            </a:br>
            <a:r>
              <a:rPr lang="en-IN" sz="1800" dirty="0">
                <a:effectLst/>
                <a:latin typeface="Courier" panose="02070309020205020404" pitchFamily="49" charset="0"/>
              </a:rPr>
              <a:t>} </a:t>
            </a:r>
            <a:endParaRPr lang="en-IN" dirty="0"/>
          </a:p>
          <a:p>
            <a:pPr marL="0" indent="0">
              <a:buNone/>
            </a:pPr>
            <a:r>
              <a:rPr lang="en-IN" sz="1800" dirty="0">
                <a:effectLst/>
                <a:latin typeface="Courier" panose="02070309020205020404" pitchFamily="49" charset="0"/>
              </a:rPr>
              <a:t>catch (Type_of_exception1 object1) { </a:t>
            </a:r>
            <a:endParaRPr lang="en-IN" dirty="0"/>
          </a:p>
          <a:p>
            <a:pPr marL="0" indent="0">
              <a:buNone/>
            </a:pPr>
            <a:r>
              <a:rPr lang="en-IN" sz="1800" dirty="0">
                <a:effectLst/>
                <a:latin typeface="Courier" panose="02070309020205020404" pitchFamily="49" charset="0"/>
              </a:rPr>
              <a:t>Block of statements which provides user friendly messages; </a:t>
            </a:r>
            <a:endParaRPr lang="en-IN" dirty="0"/>
          </a:p>
          <a:p>
            <a:pPr marL="0" indent="0">
              <a:buNone/>
            </a:pPr>
            <a:r>
              <a:rPr lang="en-IN" sz="1800" dirty="0">
                <a:effectLst/>
                <a:latin typeface="Courier" panose="02070309020205020404" pitchFamily="49" charset="0"/>
              </a:rPr>
              <a:t>}</a:t>
            </a:r>
            <a:br>
              <a:rPr lang="en-IN" sz="1800" dirty="0">
                <a:effectLst/>
                <a:latin typeface="Courier" panose="02070309020205020404" pitchFamily="49" charset="0"/>
              </a:rPr>
            </a:br>
            <a:r>
              <a:rPr lang="en-IN" sz="1800" dirty="0">
                <a:effectLst/>
                <a:latin typeface="Courier" panose="02070309020205020404" pitchFamily="49" charset="0"/>
              </a:rPr>
              <a:t>catch (Type_of_exception2 object2) { </a:t>
            </a:r>
            <a:endParaRPr lang="en-IN" dirty="0"/>
          </a:p>
          <a:p>
            <a:pPr marL="0" indent="0">
              <a:buNone/>
            </a:pPr>
            <a:r>
              <a:rPr lang="en-IN" sz="1800" dirty="0">
                <a:effectLst/>
                <a:latin typeface="Courier" panose="02070309020205020404" pitchFamily="49" charset="0"/>
              </a:rPr>
              <a:t>Block of statements which provides user friendly messages; </a:t>
            </a:r>
            <a:endParaRPr lang="en-IN" dirty="0"/>
          </a:p>
          <a:p>
            <a:pPr marL="0" indent="0">
              <a:buNone/>
            </a:pPr>
            <a:r>
              <a:rPr lang="en-IN" sz="1800" dirty="0">
                <a:effectLst/>
                <a:latin typeface="Courier" panose="02070309020205020404" pitchFamily="49" charset="0"/>
              </a:rPr>
              <a:t>}</a:t>
            </a:r>
            <a:br>
              <a:rPr lang="en-IN" sz="1800" dirty="0">
                <a:effectLst/>
                <a:latin typeface="Courier" panose="02070309020205020404" pitchFamily="49" charset="0"/>
              </a:rPr>
            </a:br>
            <a:r>
              <a:rPr lang="en-IN" sz="1800" dirty="0">
                <a:effectLst/>
                <a:latin typeface="Courier" panose="02070309020205020404" pitchFamily="49" charset="0"/>
              </a:rPr>
              <a:t>.</a:t>
            </a:r>
            <a:br>
              <a:rPr lang="en-IN" sz="1800" dirty="0">
                <a:effectLst/>
                <a:latin typeface="Courier" panose="02070309020205020404" pitchFamily="49" charset="0"/>
              </a:rPr>
            </a:br>
            <a:r>
              <a:rPr lang="en-IN" sz="1800" dirty="0">
                <a:effectLst/>
                <a:latin typeface="Courier" panose="02070309020205020404" pitchFamily="49" charset="0"/>
              </a:rPr>
              <a:t>.</a:t>
            </a:r>
            <a:br>
              <a:rPr lang="en-IN" sz="1800" dirty="0">
                <a:effectLst/>
                <a:latin typeface="Courier" panose="02070309020205020404" pitchFamily="49" charset="0"/>
              </a:rPr>
            </a:br>
            <a:r>
              <a:rPr lang="en-IN" sz="1800" dirty="0">
                <a:effectLst/>
                <a:latin typeface="Courier" panose="02070309020205020404" pitchFamily="49" charset="0"/>
              </a:rPr>
              <a:t>.</a:t>
            </a:r>
            <a:br>
              <a:rPr lang="en-IN" sz="1800" dirty="0">
                <a:effectLst/>
                <a:latin typeface="Courier" panose="02070309020205020404" pitchFamily="49" charset="0"/>
              </a:rPr>
            </a:br>
            <a:r>
              <a:rPr lang="en-IN" sz="1800" dirty="0">
                <a:effectLst/>
                <a:latin typeface="Courier" panose="02070309020205020404" pitchFamily="49" charset="0"/>
              </a:rPr>
              <a:t>catch (Type_of_exception3 object3) { </a:t>
            </a:r>
            <a:endParaRPr lang="en-IN" dirty="0"/>
          </a:p>
          <a:p>
            <a:pPr marL="0" indent="0">
              <a:buNone/>
            </a:pPr>
            <a:r>
              <a:rPr lang="en-IN" sz="1800" dirty="0">
                <a:effectLst/>
                <a:latin typeface="Courier" panose="02070309020205020404" pitchFamily="49" charset="0"/>
              </a:rPr>
              <a:t>Block of statements which provides user friendly messages; </a:t>
            </a:r>
            <a:endParaRPr lang="en-IN" dirty="0"/>
          </a:p>
          <a:p>
            <a:pPr marL="0" indent="0">
              <a:buNone/>
            </a:pPr>
            <a:r>
              <a:rPr lang="en-IN" sz="1800" dirty="0">
                <a:effectLst/>
                <a:latin typeface="Courier" panose="02070309020205020404" pitchFamily="49" charset="0"/>
              </a:rPr>
              <a:t>} </a:t>
            </a:r>
            <a:endParaRPr lang="en-IN" dirty="0"/>
          </a:p>
          <a:p>
            <a:pPr marL="0" indent="0">
              <a:buNone/>
            </a:pPr>
            <a:r>
              <a:rPr lang="en-IN" sz="1800" dirty="0">
                <a:effectLst/>
                <a:latin typeface="Courier" panose="02070309020205020404" pitchFamily="49" charset="0"/>
              </a:rPr>
              <a:t>finally { </a:t>
            </a:r>
            <a:endParaRPr lang="en-IN" dirty="0"/>
          </a:p>
          <a:p>
            <a:pPr marL="0" indent="0">
              <a:buNone/>
            </a:pPr>
            <a:r>
              <a:rPr lang="en-IN" sz="1800" dirty="0">
                <a:effectLst/>
                <a:latin typeface="Courier" panose="02070309020205020404" pitchFamily="49" charset="0"/>
              </a:rPr>
              <a:t>Block of statements which releases the resources; </a:t>
            </a:r>
            <a:endParaRPr lang="en-IN" dirty="0"/>
          </a:p>
          <a:p>
            <a:pPr marL="0" indent="0">
              <a:buNone/>
            </a:pPr>
            <a:r>
              <a:rPr lang="en-IN" sz="1800" dirty="0">
                <a:effectLst/>
                <a:latin typeface="Courier" panose="02070309020205020404" pitchFamily="49" charset="0"/>
              </a:rPr>
              <a:t>} </a:t>
            </a:r>
            <a:endParaRPr lang="en-IN" dirty="0"/>
          </a:p>
          <a:p>
            <a:endParaRPr lang="en-US" dirty="0"/>
          </a:p>
        </p:txBody>
      </p:sp>
    </p:spTree>
    <p:extLst>
      <p:ext uri="{BB962C8B-B14F-4D97-AF65-F5344CB8AC3E}">
        <p14:creationId xmlns:p14="http://schemas.microsoft.com/office/powerpoint/2010/main" val="38202315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7015-8A89-B97C-4636-06A4196A2475}"/>
              </a:ext>
            </a:extLst>
          </p:cNvPr>
          <p:cNvSpPr>
            <a:spLocks noGrp="1"/>
          </p:cNvSpPr>
          <p:nvPr>
            <p:ph type="title"/>
          </p:nvPr>
        </p:nvSpPr>
        <p:spPr/>
        <p:txBody>
          <a:bodyPr/>
          <a:lstStyle/>
          <a:p>
            <a:r>
              <a:rPr lang="en-US" dirty="0"/>
              <a:t>Try Block</a:t>
            </a:r>
          </a:p>
        </p:txBody>
      </p:sp>
      <p:sp>
        <p:nvSpPr>
          <p:cNvPr id="3" name="Content Placeholder 2">
            <a:extLst>
              <a:ext uri="{FF2B5EF4-FFF2-40B4-BE49-F238E27FC236}">
                <a16:creationId xmlns:a16="http://schemas.microsoft.com/office/drawing/2014/main" id="{B95177C4-6C97-0348-F62A-637BCA0ED174}"/>
              </a:ext>
            </a:extLst>
          </p:cNvPr>
          <p:cNvSpPr>
            <a:spLocks noGrp="1"/>
          </p:cNvSpPr>
          <p:nvPr>
            <p:ph idx="1"/>
          </p:nvPr>
        </p:nvSpPr>
        <p:spPr/>
        <p:txBody>
          <a:bodyPr/>
          <a:lstStyle/>
          <a:p>
            <a:pPr>
              <a:buFont typeface="+mj-lt"/>
              <a:buAutoNum type="arabicPeriod"/>
            </a:pPr>
            <a:r>
              <a:rPr lang="en-IN" sz="1800" dirty="0">
                <a:effectLst/>
                <a:latin typeface="TTE1948BD8t00"/>
              </a:rPr>
              <a:t>This is the block in which we write the block of statements which are to be monitored by JVM at run time i.e., try block must contain those statements which causes problems at run time. </a:t>
            </a:r>
          </a:p>
          <a:p>
            <a:pPr>
              <a:buFont typeface="+mj-lt"/>
              <a:buAutoNum type="arabicPeriod"/>
            </a:pPr>
            <a:r>
              <a:rPr lang="en-IN" sz="1800" dirty="0">
                <a:effectLst/>
                <a:latin typeface="TTE1948BD8t00"/>
              </a:rPr>
              <a:t>If any exception is taking place the control will be jumped automatically to appropriate catch block. </a:t>
            </a:r>
          </a:p>
          <a:p>
            <a:pPr>
              <a:buFont typeface="+mj-lt"/>
              <a:buAutoNum type="arabicPeriod"/>
            </a:pPr>
            <a:r>
              <a:rPr lang="en-IN" sz="1800" dirty="0">
                <a:effectLst/>
                <a:latin typeface="TTE1948BD8t00"/>
              </a:rPr>
              <a:t>If any exception is taking place in try block execution will be terminated and the rest of the statements in try block will not be executed at all and the control will go to catch block. </a:t>
            </a:r>
          </a:p>
          <a:p>
            <a:pPr>
              <a:buFont typeface="+mj-lt"/>
              <a:buAutoNum type="arabicPeriod"/>
            </a:pPr>
            <a:r>
              <a:rPr lang="en-IN" sz="1800" dirty="0">
                <a:effectLst/>
                <a:latin typeface="TTE1948BD8t00"/>
              </a:rPr>
              <a:t>For every try block we must have at least one catch block. It is highly recommended to write ‘n’ number of catch’s for ‘n’ number of problematic statements. </a:t>
            </a:r>
          </a:p>
        </p:txBody>
      </p:sp>
    </p:spTree>
    <p:extLst>
      <p:ext uri="{BB962C8B-B14F-4D97-AF65-F5344CB8AC3E}">
        <p14:creationId xmlns:p14="http://schemas.microsoft.com/office/powerpoint/2010/main" val="42652621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CBEF7-0B98-9F90-59DD-02DD75A99155}"/>
              </a:ext>
            </a:extLst>
          </p:cNvPr>
          <p:cNvSpPr>
            <a:spLocks noGrp="1"/>
          </p:cNvSpPr>
          <p:nvPr>
            <p:ph type="title"/>
          </p:nvPr>
        </p:nvSpPr>
        <p:spPr/>
        <p:txBody>
          <a:bodyPr/>
          <a:lstStyle/>
          <a:p>
            <a:r>
              <a:rPr lang="en-US" dirty="0"/>
              <a:t>Catch Block</a:t>
            </a:r>
          </a:p>
        </p:txBody>
      </p:sp>
      <p:sp>
        <p:nvSpPr>
          <p:cNvPr id="3" name="Content Placeholder 2">
            <a:extLst>
              <a:ext uri="{FF2B5EF4-FFF2-40B4-BE49-F238E27FC236}">
                <a16:creationId xmlns:a16="http://schemas.microsoft.com/office/drawing/2014/main" id="{AB76EF67-D3F0-7D68-E6BF-24F7B0A652ED}"/>
              </a:ext>
            </a:extLst>
          </p:cNvPr>
          <p:cNvSpPr>
            <a:spLocks noGrp="1"/>
          </p:cNvSpPr>
          <p:nvPr>
            <p:ph idx="1"/>
          </p:nvPr>
        </p:nvSpPr>
        <p:spPr/>
        <p:txBody>
          <a:bodyPr/>
          <a:lstStyle/>
          <a:p>
            <a:pPr>
              <a:buFont typeface="+mj-lt"/>
              <a:buAutoNum type="arabicPeriod"/>
            </a:pPr>
            <a:r>
              <a:rPr lang="en-IN" sz="1800" dirty="0">
                <a:effectLst/>
                <a:latin typeface="TTE1948BD8t00"/>
              </a:rPr>
              <a:t>This is used for providing user friendly messages by catching system error messages. </a:t>
            </a:r>
          </a:p>
          <a:p>
            <a:pPr>
              <a:buFont typeface="+mj-lt"/>
              <a:buAutoNum type="arabicPeriod"/>
            </a:pPr>
            <a:r>
              <a:rPr lang="en-IN" sz="1800" dirty="0">
                <a:effectLst/>
                <a:latin typeface="TTE1948BD8t00"/>
              </a:rPr>
              <a:t>In the catch we must declare an object of the appropriate execution class and it will be internally </a:t>
            </a:r>
          </a:p>
          <a:p>
            <a:pPr>
              <a:buFont typeface="+mj-lt"/>
              <a:buAutoNum type="arabicPeriod"/>
            </a:pPr>
            <a:r>
              <a:rPr lang="en-IN" sz="1800" dirty="0">
                <a:effectLst/>
                <a:latin typeface="TTE1948BD8t00"/>
              </a:rPr>
              <a:t>referenced JVM whenever the appropriate situation taking place. </a:t>
            </a:r>
          </a:p>
          <a:p>
            <a:pPr>
              <a:buFont typeface="+mj-lt"/>
              <a:buAutoNum type="arabicPeriod"/>
            </a:pPr>
            <a:r>
              <a:rPr lang="en-IN" sz="1800" dirty="0">
                <a:effectLst/>
                <a:latin typeface="TTE1948BD8t00"/>
              </a:rPr>
              <a:t>If we write ‘n’ number of catch’s as a part of JAVA program then only one catch will be executing at any point. </a:t>
            </a:r>
          </a:p>
          <a:p>
            <a:pPr>
              <a:buFont typeface="+mj-lt"/>
              <a:buAutoNum type="arabicPeriod"/>
            </a:pPr>
            <a:r>
              <a:rPr lang="en-IN" sz="1800" dirty="0">
                <a:effectLst/>
                <a:latin typeface="TTE1948BD8t00"/>
              </a:rPr>
              <a:t>After executing appropriate catch block even if we use return statement in the catch block the control never goes to try block. </a:t>
            </a:r>
          </a:p>
          <a:p>
            <a:endParaRPr lang="en-US" dirty="0"/>
          </a:p>
        </p:txBody>
      </p:sp>
    </p:spTree>
    <p:extLst>
      <p:ext uri="{BB962C8B-B14F-4D97-AF65-F5344CB8AC3E}">
        <p14:creationId xmlns:p14="http://schemas.microsoft.com/office/powerpoint/2010/main" val="26236449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EDAA9-D36E-82B6-EC55-37DB06724B06}"/>
              </a:ext>
            </a:extLst>
          </p:cNvPr>
          <p:cNvSpPr>
            <a:spLocks noGrp="1"/>
          </p:cNvSpPr>
          <p:nvPr>
            <p:ph type="title"/>
          </p:nvPr>
        </p:nvSpPr>
        <p:spPr/>
        <p:txBody>
          <a:bodyPr/>
          <a:lstStyle/>
          <a:p>
            <a:r>
              <a:rPr lang="en-US" dirty="0"/>
              <a:t>Finally Block</a:t>
            </a:r>
          </a:p>
        </p:txBody>
      </p:sp>
      <p:sp>
        <p:nvSpPr>
          <p:cNvPr id="3" name="Content Placeholder 2">
            <a:extLst>
              <a:ext uri="{FF2B5EF4-FFF2-40B4-BE49-F238E27FC236}">
                <a16:creationId xmlns:a16="http://schemas.microsoft.com/office/drawing/2014/main" id="{92E2615F-A34A-8FD9-DE67-5B8559EB65C9}"/>
              </a:ext>
            </a:extLst>
          </p:cNvPr>
          <p:cNvSpPr>
            <a:spLocks noGrp="1"/>
          </p:cNvSpPr>
          <p:nvPr>
            <p:ph idx="1"/>
          </p:nvPr>
        </p:nvSpPr>
        <p:spPr/>
        <p:txBody>
          <a:bodyPr/>
          <a:lstStyle/>
          <a:p>
            <a:pPr>
              <a:buFont typeface="+mj-lt"/>
              <a:buAutoNum type="arabicPeriod"/>
            </a:pPr>
            <a:r>
              <a:rPr lang="en-IN" sz="1800" dirty="0">
                <a:effectLst/>
                <a:latin typeface="TTE1948BD8t00"/>
              </a:rPr>
              <a:t>This is the block which is executing compulsory whether the exception is taking place or not. </a:t>
            </a:r>
          </a:p>
          <a:p>
            <a:pPr>
              <a:buFont typeface="+mj-lt"/>
              <a:buAutoNum type="arabicPeriod"/>
            </a:pPr>
            <a:r>
              <a:rPr lang="en-IN" sz="1800" dirty="0">
                <a:effectLst/>
                <a:latin typeface="TTE1948BD8t00"/>
              </a:rPr>
              <a:t>This block contains same statements which releases the resources which are obtained in try block (resources are opening files, opening databases, etc.). </a:t>
            </a:r>
          </a:p>
          <a:p>
            <a:pPr>
              <a:buFont typeface="+mj-lt"/>
              <a:buAutoNum type="arabicPeriod"/>
            </a:pPr>
            <a:r>
              <a:rPr lang="en-IN" sz="1800" dirty="0">
                <a:effectLst/>
                <a:latin typeface="TTE1948BD8t00"/>
              </a:rPr>
              <a:t>Writing the finally block is optional. </a:t>
            </a:r>
          </a:p>
          <a:p>
            <a:endParaRPr lang="en-US" dirty="0"/>
          </a:p>
        </p:txBody>
      </p:sp>
    </p:spTree>
    <p:extLst>
      <p:ext uri="{BB962C8B-B14F-4D97-AF65-F5344CB8AC3E}">
        <p14:creationId xmlns:p14="http://schemas.microsoft.com/office/powerpoint/2010/main" val="39510541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2FF44-5869-40E8-E305-6EC118CBF587}"/>
              </a:ext>
            </a:extLst>
          </p:cNvPr>
          <p:cNvSpPr>
            <a:spLocks noGrp="1"/>
          </p:cNvSpPr>
          <p:nvPr>
            <p:ph type="title"/>
          </p:nvPr>
        </p:nvSpPr>
        <p:spPr/>
        <p:txBody>
          <a:bodyPr/>
          <a:lstStyle/>
          <a:p>
            <a:r>
              <a:rPr lang="en-US" dirty="0"/>
              <a:t>Throws Block</a:t>
            </a:r>
          </a:p>
        </p:txBody>
      </p:sp>
      <p:sp>
        <p:nvSpPr>
          <p:cNvPr id="3" name="Content Placeholder 2">
            <a:extLst>
              <a:ext uri="{FF2B5EF4-FFF2-40B4-BE49-F238E27FC236}">
                <a16:creationId xmlns:a16="http://schemas.microsoft.com/office/drawing/2014/main" id="{5E2984B5-4086-A3B2-4337-E88B5D459074}"/>
              </a:ext>
            </a:extLst>
          </p:cNvPr>
          <p:cNvSpPr>
            <a:spLocks noGrp="1"/>
          </p:cNvSpPr>
          <p:nvPr>
            <p:ph idx="1"/>
          </p:nvPr>
        </p:nvSpPr>
        <p:spPr/>
        <p:txBody>
          <a:bodyPr/>
          <a:lstStyle/>
          <a:p>
            <a:r>
              <a:rPr lang="en-IN" sz="1800" dirty="0">
                <a:effectLst/>
                <a:latin typeface="TTE1948BD8t00"/>
              </a:rPr>
              <a:t>This is the keyword which </a:t>
            </a:r>
            <a:r>
              <a:rPr lang="en-IN" sz="1800" dirty="0">
                <a:effectLst/>
                <a:latin typeface="TTE19499A0t00"/>
              </a:rPr>
              <a:t>gives an indication to </a:t>
            </a:r>
            <a:r>
              <a:rPr lang="en-IN" sz="1800" dirty="0">
                <a:effectLst/>
                <a:latin typeface="TTE1948BD8t00"/>
              </a:rPr>
              <a:t>the </a:t>
            </a:r>
            <a:r>
              <a:rPr lang="en-IN" sz="1800" dirty="0">
                <a:effectLst/>
                <a:latin typeface="TTE19499A0t00"/>
              </a:rPr>
              <a:t>calling function to keep </a:t>
            </a:r>
            <a:r>
              <a:rPr lang="en-IN" sz="1800" dirty="0">
                <a:effectLst/>
                <a:latin typeface="TTE1948BD8t00"/>
              </a:rPr>
              <a:t>the </a:t>
            </a:r>
            <a:r>
              <a:rPr lang="en-IN" sz="1800" dirty="0">
                <a:effectLst/>
                <a:latin typeface="TTE19499A0t00"/>
              </a:rPr>
              <a:t>called function under try and catch blocks</a:t>
            </a:r>
            <a:r>
              <a:rPr lang="en-IN" sz="1800" dirty="0">
                <a:effectLst/>
                <a:latin typeface="TTE1948BD8t00"/>
              </a:rPr>
              <a:t>. </a:t>
            </a:r>
          </a:p>
          <a:p>
            <a:r>
              <a:rPr lang="en-IN" sz="1800" dirty="0">
                <a:effectLst/>
                <a:latin typeface="TTE1948BD8t00"/>
              </a:rPr>
              <a:t>Syntax</a:t>
            </a:r>
            <a:r>
              <a:rPr lang="en-IN" sz="1800" dirty="0">
                <a:effectLst/>
                <a:latin typeface="TTE19499A0t00"/>
              </a:rPr>
              <a:t>:</a:t>
            </a:r>
            <a:br>
              <a:rPr lang="en-IN" sz="1800" dirty="0">
                <a:effectLst/>
                <a:latin typeface="TTE19499A0t00"/>
              </a:rPr>
            </a:br>
            <a:r>
              <a:rPr lang="en-IN" sz="1800" dirty="0">
                <a:effectLst/>
                <a:latin typeface="Courier" panose="02070309020205020404" pitchFamily="49" charset="0"/>
              </a:rPr>
              <a:t>&lt;Return type&gt; method name (number of parameters if any) throws type of exception1,type of exception2,.........type of exception; </a:t>
            </a:r>
            <a:endParaRPr lang="en-IN" dirty="0"/>
          </a:p>
          <a:p>
            <a:endParaRPr lang="en-US" dirty="0"/>
          </a:p>
        </p:txBody>
      </p:sp>
    </p:spTree>
    <p:extLst>
      <p:ext uri="{BB962C8B-B14F-4D97-AF65-F5344CB8AC3E}">
        <p14:creationId xmlns:p14="http://schemas.microsoft.com/office/powerpoint/2010/main" val="14158757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6E35B-9B04-076D-A1BB-2B39BC83F3FC}"/>
              </a:ext>
            </a:extLst>
          </p:cNvPr>
          <p:cNvSpPr>
            <a:spLocks noGrp="1"/>
          </p:cNvSpPr>
          <p:nvPr>
            <p:ph type="title"/>
          </p:nvPr>
        </p:nvSpPr>
        <p:spPr/>
        <p:txBody>
          <a:bodyPr>
            <a:normAutofit/>
          </a:bodyPr>
          <a:lstStyle/>
          <a:p>
            <a:r>
              <a:rPr lang="en-IN" sz="1800" dirty="0">
                <a:effectLst/>
                <a:latin typeface="TTE1948BD8t00"/>
              </a:rPr>
              <a:t>Number of </a:t>
            </a:r>
            <a:r>
              <a:rPr lang="en-IN" sz="1800" dirty="0">
                <a:effectLst/>
                <a:latin typeface="TTE19499A0t00"/>
              </a:rPr>
              <a:t>ways to find </a:t>
            </a:r>
            <a:r>
              <a:rPr lang="en-IN" sz="1800" dirty="0">
                <a:effectLst/>
                <a:latin typeface="TTE1948BD8t00"/>
              </a:rPr>
              <a:t>details of the </a:t>
            </a:r>
            <a:r>
              <a:rPr lang="en-IN" sz="1800" dirty="0">
                <a:effectLst/>
                <a:latin typeface="TTE19499A0t00"/>
              </a:rPr>
              <a:t>exception</a:t>
            </a:r>
            <a:endParaRPr lang="en-US" dirty="0"/>
          </a:p>
        </p:txBody>
      </p:sp>
      <p:sp>
        <p:nvSpPr>
          <p:cNvPr id="3" name="Content Placeholder 2">
            <a:extLst>
              <a:ext uri="{FF2B5EF4-FFF2-40B4-BE49-F238E27FC236}">
                <a16:creationId xmlns:a16="http://schemas.microsoft.com/office/drawing/2014/main" id="{E23411AA-B123-5754-A4C9-B8855AA7C60D}"/>
              </a:ext>
            </a:extLst>
          </p:cNvPr>
          <p:cNvSpPr>
            <a:spLocks noGrp="1"/>
          </p:cNvSpPr>
          <p:nvPr>
            <p:ph idx="1"/>
          </p:nvPr>
        </p:nvSpPr>
        <p:spPr/>
        <p:txBody>
          <a:bodyPr/>
          <a:lstStyle/>
          <a:p>
            <a:r>
              <a:rPr lang="en-IN" sz="1800" dirty="0">
                <a:effectLst/>
                <a:latin typeface="TTE1948BD8t00"/>
              </a:rPr>
              <a:t>In JAVA there are three ways to find the details of the exception. </a:t>
            </a:r>
          </a:p>
          <a:p>
            <a:r>
              <a:rPr lang="en-IN" sz="1800" dirty="0">
                <a:effectLst/>
                <a:latin typeface="TTE1948BD8t00"/>
              </a:rPr>
              <a:t>They are </a:t>
            </a:r>
            <a:r>
              <a:rPr lang="en-IN" sz="1800" dirty="0">
                <a:effectLst/>
                <a:latin typeface="TTE19499A0t00"/>
              </a:rPr>
              <a:t>using an object of </a:t>
            </a:r>
            <a:endParaRPr lang="en-IN" dirty="0"/>
          </a:p>
          <a:p>
            <a:r>
              <a:rPr lang="en-IN" sz="1800" dirty="0" err="1">
                <a:effectLst/>
                <a:latin typeface="TTE19499A0t00"/>
              </a:rPr>
              <a:t>java.lang.Exception</a:t>
            </a:r>
            <a:r>
              <a:rPr lang="en-IN" sz="1800" dirty="0">
                <a:effectLst/>
                <a:latin typeface="TTE19499A0t00"/>
              </a:rPr>
              <a:t> class, </a:t>
            </a:r>
          </a:p>
          <a:p>
            <a:r>
              <a:rPr lang="en-IN" sz="1800" dirty="0">
                <a:effectLst/>
                <a:latin typeface="TTE19499A0t00"/>
              </a:rPr>
              <a:t>using public void </a:t>
            </a:r>
            <a:r>
              <a:rPr lang="en-IN" sz="1800" dirty="0" err="1">
                <a:effectLst/>
                <a:latin typeface="TTE19499A0t00"/>
              </a:rPr>
              <a:t>printStackTrace</a:t>
            </a:r>
            <a:r>
              <a:rPr lang="en-IN" sz="1800" dirty="0">
                <a:effectLst/>
                <a:latin typeface="TTE19499A0t00"/>
              </a:rPr>
              <a:t> method </a:t>
            </a:r>
          </a:p>
          <a:p>
            <a:r>
              <a:rPr lang="en-IN" sz="1800" dirty="0">
                <a:effectLst/>
                <a:latin typeface="TTE19499A0t00"/>
              </a:rPr>
              <a:t>using public string </a:t>
            </a:r>
            <a:r>
              <a:rPr lang="en-IN" sz="1800" dirty="0" err="1">
                <a:effectLst/>
                <a:latin typeface="TTE19499A0t00"/>
              </a:rPr>
              <a:t>getMessage</a:t>
            </a:r>
            <a:r>
              <a:rPr lang="en-IN" sz="1800" dirty="0">
                <a:effectLst/>
                <a:latin typeface="TTE19499A0t00"/>
              </a:rPr>
              <a:t> method</a:t>
            </a:r>
            <a:r>
              <a:rPr lang="en-IN" sz="1800" dirty="0">
                <a:effectLst/>
                <a:latin typeface="TTE1948BD8t00"/>
              </a:rPr>
              <a:t>. </a:t>
            </a:r>
            <a:endParaRPr lang="en-IN" dirty="0"/>
          </a:p>
          <a:p>
            <a:endParaRPr lang="en-US" dirty="0"/>
          </a:p>
        </p:txBody>
      </p:sp>
    </p:spTree>
    <p:extLst>
      <p:ext uri="{BB962C8B-B14F-4D97-AF65-F5344CB8AC3E}">
        <p14:creationId xmlns:p14="http://schemas.microsoft.com/office/powerpoint/2010/main" val="4328923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F030B-A1E3-3FBA-AA1C-A6E842FDEE29}"/>
              </a:ext>
            </a:extLst>
          </p:cNvPr>
          <p:cNvSpPr>
            <a:spLocks noGrp="1"/>
          </p:cNvSpPr>
          <p:nvPr>
            <p:ph type="title"/>
          </p:nvPr>
        </p:nvSpPr>
        <p:spPr/>
        <p:txBody>
          <a:bodyPr/>
          <a:lstStyle/>
          <a:p>
            <a:r>
              <a:rPr lang="en-US" dirty="0"/>
              <a:t>User Or Custom Defined Exceptions</a:t>
            </a:r>
          </a:p>
        </p:txBody>
      </p:sp>
      <p:sp>
        <p:nvSpPr>
          <p:cNvPr id="3" name="Content Placeholder 2">
            <a:extLst>
              <a:ext uri="{FF2B5EF4-FFF2-40B4-BE49-F238E27FC236}">
                <a16:creationId xmlns:a16="http://schemas.microsoft.com/office/drawing/2014/main" id="{28FA16DC-A7DF-5446-0F64-3A7B85693AEA}"/>
              </a:ext>
            </a:extLst>
          </p:cNvPr>
          <p:cNvSpPr>
            <a:spLocks noGrp="1"/>
          </p:cNvSpPr>
          <p:nvPr>
            <p:ph idx="1"/>
          </p:nvPr>
        </p:nvSpPr>
        <p:spPr/>
        <p:txBody>
          <a:bodyPr/>
          <a:lstStyle/>
          <a:p>
            <a:r>
              <a:rPr lang="en-IN" sz="1800" dirty="0">
                <a:effectLst/>
                <a:latin typeface="TTE1948BD8t00"/>
              </a:rPr>
              <a:t>User defined exceptions are those which are developed by JAVA programmer as a part of application development for dealing with specific problems such as negative salaries, negative ages, etc. </a:t>
            </a:r>
            <a:endParaRPr lang="en-IN" dirty="0"/>
          </a:p>
          <a:p>
            <a:endParaRPr lang="en-US" dirty="0"/>
          </a:p>
        </p:txBody>
      </p:sp>
    </p:spTree>
    <p:extLst>
      <p:ext uri="{BB962C8B-B14F-4D97-AF65-F5344CB8AC3E}">
        <p14:creationId xmlns:p14="http://schemas.microsoft.com/office/powerpoint/2010/main" val="4173196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11. </a:t>
            </a:r>
            <a:r>
              <a:rPr lang="en-IN" sz="4400" dirty="0">
                <a:effectLst/>
                <a:latin typeface="TTE1948BD8t00"/>
              </a:rPr>
              <a:t>High Performance</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effectLst/>
                <a:latin typeface="TTE1948BD8t00"/>
              </a:rPr>
              <a:t>If any technology having features like Robust, Security, Platform Independent, Dynamic and so on then that technology is high performance.</a:t>
            </a: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Covered in Previous Slides</a:t>
            </a:r>
          </a:p>
        </p:txBody>
      </p:sp>
    </p:spTree>
    <p:extLst>
      <p:ext uri="{BB962C8B-B14F-4D97-AF65-F5344CB8AC3E}">
        <p14:creationId xmlns:p14="http://schemas.microsoft.com/office/powerpoint/2010/main" val="36275659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6AD2A-AC8E-03A3-EECC-61D5DCD146A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397B6FD-38BC-0312-579E-75969F0801D1}"/>
              </a:ext>
            </a:extLst>
          </p:cNvPr>
          <p:cNvSpPr>
            <a:spLocks noGrp="1"/>
          </p:cNvSpPr>
          <p:nvPr>
            <p:ph idx="1"/>
          </p:nvPr>
        </p:nvSpPr>
        <p:spPr/>
        <p:txBody>
          <a:bodyPr/>
          <a:lstStyle/>
          <a:p>
            <a:pPr>
              <a:buFont typeface="Arial" panose="020B0604020202020204" pitchFamily="34" charset="0"/>
              <a:buChar char="•"/>
            </a:pPr>
            <a:r>
              <a:rPr lang="en-IN" sz="1800" dirty="0">
                <a:effectLst/>
                <a:latin typeface="TTE1948BD8t00"/>
              </a:rPr>
              <a:t>Choose the appropriate package name. </a:t>
            </a:r>
            <a:endParaRPr lang="en-IN" sz="1800" dirty="0">
              <a:effectLst/>
              <a:latin typeface="Symbol" pitchFamily="2" charset="2"/>
            </a:endParaRPr>
          </a:p>
          <a:p>
            <a:pPr>
              <a:buFont typeface="Arial" panose="020B0604020202020204" pitchFamily="34" charset="0"/>
              <a:buChar char="•"/>
            </a:pPr>
            <a:r>
              <a:rPr lang="en-IN" sz="1800" dirty="0">
                <a:effectLst/>
                <a:latin typeface="TTE1948BD8t00"/>
              </a:rPr>
              <a:t>Choose the appropriate user defined class. </a:t>
            </a:r>
            <a:endParaRPr lang="en-IN" sz="1800" dirty="0">
              <a:effectLst/>
              <a:latin typeface="Symbol" pitchFamily="2" charset="2"/>
            </a:endParaRPr>
          </a:p>
          <a:p>
            <a:pPr>
              <a:buFont typeface="Arial" panose="020B0604020202020204" pitchFamily="34" charset="0"/>
              <a:buChar char="•"/>
            </a:pPr>
            <a:r>
              <a:rPr lang="en-IN" sz="1800" dirty="0">
                <a:effectLst/>
                <a:latin typeface="TTE1948BD8t00"/>
              </a:rPr>
              <a:t>Every user defined class which we have choose in step 2 must extends either </a:t>
            </a:r>
            <a:r>
              <a:rPr lang="en-IN" sz="1800" dirty="0" err="1">
                <a:effectLst/>
                <a:latin typeface="TTE1948BD8t00"/>
              </a:rPr>
              <a:t>java.lang.Exception</a:t>
            </a:r>
            <a:r>
              <a:rPr lang="en-IN" sz="1800" dirty="0">
                <a:effectLst/>
                <a:latin typeface="TTE1948BD8t00"/>
              </a:rPr>
              <a:t> or </a:t>
            </a:r>
            <a:r>
              <a:rPr lang="en-IN" sz="1800" dirty="0" err="1">
                <a:effectLst/>
                <a:latin typeface="TTE1948BD8t00"/>
              </a:rPr>
              <a:t>java.lang.RunTimeException</a:t>
            </a:r>
            <a:r>
              <a:rPr lang="en-IN" sz="1800" dirty="0">
                <a:effectLst/>
                <a:latin typeface="TTE1948BD8t00"/>
              </a:rPr>
              <a:t> class. </a:t>
            </a:r>
            <a:endParaRPr lang="en-IN" sz="1800" dirty="0">
              <a:effectLst/>
              <a:latin typeface="Symbol" pitchFamily="2" charset="2"/>
            </a:endParaRPr>
          </a:p>
          <a:p>
            <a:pPr>
              <a:buFont typeface="Arial" panose="020B0604020202020204" pitchFamily="34" charset="0"/>
              <a:buChar char="•"/>
            </a:pPr>
            <a:r>
              <a:rPr lang="en-IN" sz="1800" dirty="0">
                <a:effectLst/>
                <a:latin typeface="TTE1948BD8t00"/>
              </a:rPr>
              <a:t>Every user defined sub-class Exception must contain a parameterized Constructor by taking string as a parameter. </a:t>
            </a:r>
            <a:endParaRPr lang="en-IN" sz="1800" dirty="0">
              <a:effectLst/>
              <a:latin typeface="Symbol" pitchFamily="2" charset="2"/>
            </a:endParaRPr>
          </a:p>
          <a:p>
            <a:pPr>
              <a:buFont typeface="Arial" panose="020B0604020202020204" pitchFamily="34" charset="0"/>
              <a:buChar char="•"/>
            </a:pPr>
            <a:r>
              <a:rPr lang="en-IN" sz="1800" dirty="0">
                <a:effectLst/>
                <a:latin typeface="TTE1948BD8t00"/>
              </a:rPr>
              <a:t>Every user defined sub-class exception parameterized Constructor must called parameterized </a:t>
            </a:r>
            <a:endParaRPr lang="en-IN" sz="1800" dirty="0">
              <a:effectLst/>
              <a:latin typeface="Symbol" pitchFamily="2" charset="2"/>
            </a:endParaRPr>
          </a:p>
          <a:p>
            <a:pPr>
              <a:buFont typeface="Arial" panose="020B0604020202020204" pitchFamily="34" charset="0"/>
              <a:buChar char="•"/>
            </a:pPr>
            <a:r>
              <a:rPr lang="en-IN" sz="1800" dirty="0">
                <a:effectLst/>
                <a:latin typeface="TTE1948BD8t00"/>
              </a:rPr>
              <a:t>Constructor of either </a:t>
            </a:r>
            <a:r>
              <a:rPr lang="en-IN" sz="1800" dirty="0" err="1">
                <a:effectLst/>
                <a:latin typeface="TTE1948BD8t00"/>
              </a:rPr>
              <a:t>java.lang.Exception</a:t>
            </a:r>
            <a:r>
              <a:rPr lang="en-IN" sz="1800" dirty="0">
                <a:effectLst/>
                <a:latin typeface="TTE1948BD8t00"/>
              </a:rPr>
              <a:t> or </a:t>
            </a:r>
            <a:r>
              <a:rPr lang="en-IN" sz="1800" dirty="0" err="1">
                <a:effectLst/>
                <a:latin typeface="TTE1948BD8t00"/>
              </a:rPr>
              <a:t>java.lang.RunTimeException</a:t>
            </a:r>
            <a:r>
              <a:rPr lang="en-IN" sz="1800" dirty="0">
                <a:effectLst/>
                <a:latin typeface="TTE1948BD8t00"/>
              </a:rPr>
              <a:t> class by using super (string parameter always). </a:t>
            </a:r>
            <a:endParaRPr lang="en-IN" sz="1800" dirty="0">
              <a:effectLst/>
              <a:latin typeface="Symbol" pitchFamily="2" charset="2"/>
            </a:endParaRPr>
          </a:p>
          <a:p>
            <a:endParaRPr lang="en-US" dirty="0"/>
          </a:p>
        </p:txBody>
      </p:sp>
    </p:spTree>
    <p:extLst>
      <p:ext uri="{BB962C8B-B14F-4D97-AF65-F5344CB8AC3E}">
        <p14:creationId xmlns:p14="http://schemas.microsoft.com/office/powerpoint/2010/main" val="289015839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D38ADF27-28D6-6428-AA81-57DE131589C6}"/>
              </a:ext>
            </a:extLst>
          </p:cNvPr>
          <p:cNvPicPr>
            <a:picLocks noGrp="1" noChangeAspect="1"/>
          </p:cNvPicPr>
          <p:nvPr>
            <p:ph idx="1"/>
          </p:nvPr>
        </p:nvPicPr>
        <p:blipFill>
          <a:blip r:embed="rId2"/>
          <a:stretch>
            <a:fillRect/>
          </a:stretch>
        </p:blipFill>
        <p:spPr>
          <a:xfrm>
            <a:off x="2225842" y="384613"/>
            <a:ext cx="6198309" cy="5792350"/>
          </a:xfrm>
          <a:prstGeom prst="rect">
            <a:avLst/>
          </a:prstGeom>
        </p:spPr>
      </p:pic>
    </p:spTree>
    <p:extLst>
      <p:ext uri="{BB962C8B-B14F-4D97-AF65-F5344CB8AC3E}">
        <p14:creationId xmlns:p14="http://schemas.microsoft.com/office/powerpoint/2010/main" val="49925838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4FDA-51F2-DACD-F1D1-ED85A3E66AE3}"/>
              </a:ext>
            </a:extLst>
          </p:cNvPr>
          <p:cNvSpPr>
            <a:spLocks noGrp="1"/>
          </p:cNvSpPr>
          <p:nvPr>
            <p:ph type="title"/>
          </p:nvPr>
        </p:nvSpPr>
        <p:spPr/>
        <p:txBody>
          <a:bodyPr/>
          <a:lstStyle/>
          <a:p>
            <a:r>
              <a:rPr lang="en-US" dirty="0"/>
              <a:t>**</a:t>
            </a:r>
          </a:p>
        </p:txBody>
      </p:sp>
      <p:sp>
        <p:nvSpPr>
          <p:cNvPr id="3" name="Content Placeholder 2">
            <a:extLst>
              <a:ext uri="{FF2B5EF4-FFF2-40B4-BE49-F238E27FC236}">
                <a16:creationId xmlns:a16="http://schemas.microsoft.com/office/drawing/2014/main" id="{608A3411-06ED-4D0B-843C-B43FFCDA5A65}"/>
              </a:ext>
            </a:extLst>
          </p:cNvPr>
          <p:cNvSpPr>
            <a:spLocks noGrp="1"/>
          </p:cNvSpPr>
          <p:nvPr>
            <p:ph idx="1"/>
          </p:nvPr>
        </p:nvSpPr>
        <p:spPr/>
        <p:txBody>
          <a:bodyPr/>
          <a:lstStyle/>
          <a:p>
            <a:r>
              <a:rPr lang="en-US" dirty="0"/>
              <a:t>Arrays</a:t>
            </a:r>
          </a:p>
          <a:p>
            <a:r>
              <a:rPr lang="en-US" dirty="0"/>
              <a:t>Two Dimensional Arrays</a:t>
            </a:r>
          </a:p>
          <a:p>
            <a:r>
              <a:rPr lang="en-US" dirty="0"/>
              <a:t>Stack</a:t>
            </a:r>
          </a:p>
          <a:p>
            <a:r>
              <a:rPr lang="en-US" dirty="0"/>
              <a:t>Stack Flow</a:t>
            </a:r>
          </a:p>
          <a:p>
            <a:r>
              <a:rPr lang="en-US" dirty="0"/>
              <a:t>Stack Execution</a:t>
            </a:r>
          </a:p>
          <a:p>
            <a:r>
              <a:rPr lang="en-US" dirty="0"/>
              <a:t>How methods and Stack occupy </a:t>
            </a:r>
            <a:r>
              <a:rPr lang="en-US" dirty="0" err="1"/>
              <a:t>jvm</a:t>
            </a:r>
            <a:r>
              <a:rPr lang="en-US" dirty="0"/>
              <a:t> memory?</a:t>
            </a:r>
          </a:p>
          <a:p>
            <a:r>
              <a:rPr lang="en-US" dirty="0"/>
              <a:t>Practice , Practice and Practice</a:t>
            </a:r>
          </a:p>
          <a:p>
            <a:pPr marL="0" indent="0">
              <a:buNone/>
            </a:pPr>
            <a:endParaRPr lang="en-US" dirty="0"/>
          </a:p>
          <a:p>
            <a:endParaRPr lang="en-US" dirty="0"/>
          </a:p>
        </p:txBody>
      </p:sp>
    </p:spTree>
    <p:extLst>
      <p:ext uri="{BB962C8B-B14F-4D97-AF65-F5344CB8AC3E}">
        <p14:creationId xmlns:p14="http://schemas.microsoft.com/office/powerpoint/2010/main" val="370107617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7F3C7-42AF-7357-5EDC-5379950217BC}"/>
              </a:ext>
            </a:extLst>
          </p:cNvPr>
          <p:cNvSpPr>
            <a:spLocks noGrp="1"/>
          </p:cNvSpPr>
          <p:nvPr>
            <p:ph type="title"/>
          </p:nvPr>
        </p:nvSpPr>
        <p:spPr/>
        <p:txBody>
          <a:bodyPr/>
          <a:lstStyle/>
          <a:p>
            <a:r>
              <a:rPr lang="en-US" dirty="0"/>
              <a:t>Dynamic Input</a:t>
            </a:r>
          </a:p>
        </p:txBody>
      </p:sp>
      <p:sp>
        <p:nvSpPr>
          <p:cNvPr id="3" name="Content Placeholder 2">
            <a:extLst>
              <a:ext uri="{FF2B5EF4-FFF2-40B4-BE49-F238E27FC236}">
                <a16:creationId xmlns:a16="http://schemas.microsoft.com/office/drawing/2014/main" id="{914F1095-EB3A-6912-B2C2-18052DD90AD4}"/>
              </a:ext>
            </a:extLst>
          </p:cNvPr>
          <p:cNvSpPr>
            <a:spLocks noGrp="1"/>
          </p:cNvSpPr>
          <p:nvPr>
            <p:ph idx="1"/>
          </p:nvPr>
        </p:nvSpPr>
        <p:spPr/>
        <p:txBody>
          <a:bodyPr>
            <a:normAutofit fontScale="92500" lnSpcReduction="10000"/>
          </a:bodyPr>
          <a:lstStyle/>
          <a:p>
            <a:r>
              <a:rPr lang="en-IN" dirty="0">
                <a:solidFill>
                  <a:srgbClr val="000000"/>
                </a:solidFill>
                <a:effectLst/>
                <a:latin typeface="Helvetica" pitchFamily="2" charset="0"/>
              </a:rPr>
              <a:t>The input given to the java application at the time of execution(runtime) is called Dynamic input.</a:t>
            </a:r>
          </a:p>
          <a:p>
            <a:pPr marL="0" indent="0">
              <a:buNone/>
            </a:pPr>
            <a:endParaRPr lang="en-IN" dirty="0">
              <a:solidFill>
                <a:srgbClr val="000000"/>
              </a:solidFill>
              <a:latin typeface="Helvetica" pitchFamily="2" charset="0"/>
            </a:endParaRPr>
          </a:p>
          <a:p>
            <a:pPr marL="0" indent="0">
              <a:buNone/>
            </a:pPr>
            <a:r>
              <a:rPr lang="en-IN" dirty="0">
                <a:solidFill>
                  <a:srgbClr val="000000"/>
                </a:solidFill>
                <a:latin typeface="Helvetica" pitchFamily="2" charset="0"/>
              </a:rPr>
              <a:t>D</a:t>
            </a:r>
            <a:r>
              <a:rPr lang="en-IN" dirty="0">
                <a:solidFill>
                  <a:srgbClr val="000000"/>
                </a:solidFill>
                <a:effectLst/>
                <a:latin typeface="Helvetica" pitchFamily="2" charset="0"/>
              </a:rPr>
              <a:t>ynamic input in 5 ways.</a:t>
            </a:r>
          </a:p>
          <a:p>
            <a:pPr marL="0" indent="0">
              <a:buNone/>
            </a:pPr>
            <a:r>
              <a:rPr lang="en-IN" dirty="0">
                <a:solidFill>
                  <a:srgbClr val="000000"/>
                </a:solidFill>
                <a:effectLst/>
                <a:latin typeface="Helvetica" pitchFamily="2" charset="0"/>
              </a:rPr>
              <a:t>1)</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By using </a:t>
            </a:r>
            <a:r>
              <a:rPr lang="en-IN" dirty="0" err="1">
                <a:solidFill>
                  <a:srgbClr val="000000"/>
                </a:solidFill>
                <a:effectLst/>
                <a:latin typeface="Helvetica" pitchFamily="2" charset="0"/>
              </a:rPr>
              <a:t>BufferedReader</a:t>
            </a:r>
            <a:r>
              <a:rPr lang="en-IN" dirty="0">
                <a:solidFill>
                  <a:srgbClr val="000000"/>
                </a:solidFill>
                <a:effectLst/>
                <a:latin typeface="Helvetica" pitchFamily="2" charset="0"/>
              </a:rPr>
              <a:t> class present in the </a:t>
            </a:r>
            <a:r>
              <a:rPr lang="en-IN" dirty="0" err="1">
                <a:solidFill>
                  <a:srgbClr val="000000"/>
                </a:solidFill>
                <a:effectLst/>
                <a:latin typeface="Helvetica" pitchFamily="2" charset="0"/>
              </a:rPr>
              <a:t>java.io</a:t>
            </a:r>
            <a:r>
              <a:rPr lang="en-IN" dirty="0">
                <a:solidFill>
                  <a:srgbClr val="000000"/>
                </a:solidFill>
                <a:effectLst/>
                <a:latin typeface="Helvetica" pitchFamily="2" charset="0"/>
              </a:rPr>
              <a:t> package(1.2 version)</a:t>
            </a:r>
          </a:p>
          <a:p>
            <a:pPr marL="0" indent="0">
              <a:buNone/>
            </a:pPr>
            <a:r>
              <a:rPr lang="en-IN" dirty="0">
                <a:solidFill>
                  <a:srgbClr val="000000"/>
                </a:solidFill>
                <a:effectLst/>
                <a:latin typeface="Helvetica" pitchFamily="2" charset="0"/>
              </a:rPr>
              <a:t>2)</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By using Scanner class present in the </a:t>
            </a:r>
            <a:r>
              <a:rPr lang="en-IN" dirty="0" err="1">
                <a:solidFill>
                  <a:srgbClr val="000000"/>
                </a:solidFill>
                <a:effectLst/>
                <a:latin typeface="Helvetica" pitchFamily="2" charset="0"/>
              </a:rPr>
              <a:t>java.util</a:t>
            </a:r>
            <a:r>
              <a:rPr lang="en-IN" dirty="0">
                <a:solidFill>
                  <a:srgbClr val="000000"/>
                </a:solidFill>
                <a:effectLst/>
                <a:latin typeface="Helvetica" pitchFamily="2" charset="0"/>
              </a:rPr>
              <a:t> package(5.0 version)</a:t>
            </a:r>
          </a:p>
          <a:p>
            <a:pPr marL="0" indent="0">
              <a:buNone/>
            </a:pPr>
            <a:r>
              <a:rPr lang="en-IN" dirty="0">
                <a:solidFill>
                  <a:srgbClr val="000000"/>
                </a:solidFill>
                <a:effectLst/>
                <a:latin typeface="Helvetica" pitchFamily="2" charset="0"/>
              </a:rPr>
              <a:t>3)</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By using Console class present in the </a:t>
            </a:r>
            <a:r>
              <a:rPr lang="en-IN" dirty="0" err="1">
                <a:solidFill>
                  <a:srgbClr val="000000"/>
                </a:solidFill>
                <a:effectLst/>
                <a:latin typeface="Helvetica" pitchFamily="2" charset="0"/>
              </a:rPr>
              <a:t>java.io</a:t>
            </a:r>
            <a:r>
              <a:rPr lang="en-IN" dirty="0">
                <a:solidFill>
                  <a:srgbClr val="000000"/>
                </a:solidFill>
                <a:effectLst/>
                <a:latin typeface="Helvetica" pitchFamily="2" charset="0"/>
              </a:rPr>
              <a:t> package(6.0 version)</a:t>
            </a:r>
          </a:p>
          <a:p>
            <a:pPr marL="0" indent="0">
              <a:buNone/>
            </a:pPr>
            <a:r>
              <a:rPr lang="en-IN" dirty="0">
                <a:solidFill>
                  <a:srgbClr val="000000"/>
                </a:solidFill>
                <a:latin typeface="Helvetica" pitchFamily="2" charset="0"/>
              </a:rPr>
              <a:t>4) By using command line arguments</a:t>
            </a:r>
          </a:p>
          <a:p>
            <a:pPr marL="0" indent="0">
              <a:buNone/>
            </a:pPr>
            <a:r>
              <a:rPr lang="en-IN" dirty="0">
                <a:solidFill>
                  <a:srgbClr val="000000"/>
                </a:solidFill>
                <a:effectLst/>
                <a:latin typeface="Helvetica" pitchFamily="2" charset="0"/>
              </a:rPr>
              <a:t>5) By Using </a:t>
            </a:r>
            <a:r>
              <a:rPr lang="en-IN" dirty="0" err="1">
                <a:solidFill>
                  <a:srgbClr val="000000"/>
                </a:solidFill>
                <a:effectLst/>
                <a:latin typeface="Helvetica" pitchFamily="2" charset="0"/>
              </a:rPr>
              <a:t>DataInputStreamReader</a:t>
            </a:r>
            <a:endParaRPr lang="en-IN"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2626559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B37A9-9701-957D-FBB7-57D990D3432A}"/>
              </a:ext>
            </a:extLst>
          </p:cNvPr>
          <p:cNvSpPr>
            <a:spLocks noGrp="1"/>
          </p:cNvSpPr>
          <p:nvPr>
            <p:ph type="title"/>
          </p:nvPr>
        </p:nvSpPr>
        <p:spPr/>
        <p:txBody>
          <a:bodyPr/>
          <a:lstStyle/>
          <a:p>
            <a:r>
              <a:rPr lang="en-US" dirty="0"/>
              <a:t>Using </a:t>
            </a:r>
            <a:r>
              <a:rPr lang="en-US" dirty="0" err="1"/>
              <a:t>BufferedReader</a:t>
            </a:r>
            <a:endParaRPr lang="en-US" dirty="0"/>
          </a:p>
        </p:txBody>
      </p:sp>
      <p:sp>
        <p:nvSpPr>
          <p:cNvPr id="3" name="Content Placeholder 2">
            <a:extLst>
              <a:ext uri="{FF2B5EF4-FFF2-40B4-BE49-F238E27FC236}">
                <a16:creationId xmlns:a16="http://schemas.microsoft.com/office/drawing/2014/main" id="{3564B48B-EE8D-AC7D-FB46-66FA24DF9CA2}"/>
              </a:ext>
            </a:extLst>
          </p:cNvPr>
          <p:cNvSpPr>
            <a:spLocks noGrp="1"/>
          </p:cNvSpPr>
          <p:nvPr>
            <p:ph idx="1"/>
          </p:nvPr>
        </p:nvSpPr>
        <p:spPr/>
        <p:txBody>
          <a:bodyPr/>
          <a:lstStyle/>
          <a:p>
            <a:r>
              <a:rPr lang="en-US" dirty="0"/>
              <a:t>Initialize </a:t>
            </a:r>
            <a:r>
              <a:rPr lang="en-US" dirty="0" err="1"/>
              <a:t>InputStreamReader</a:t>
            </a:r>
            <a:r>
              <a:rPr lang="en-US" dirty="0"/>
              <a:t> object by passing </a:t>
            </a:r>
            <a:r>
              <a:rPr lang="en-US" dirty="0" err="1"/>
              <a:t>System.in</a:t>
            </a:r>
            <a:r>
              <a:rPr lang="en-US" dirty="0"/>
              <a:t> Object</a:t>
            </a:r>
          </a:p>
          <a:p>
            <a:r>
              <a:rPr lang="en-US" dirty="0"/>
              <a:t>Create </a:t>
            </a:r>
            <a:r>
              <a:rPr lang="en-US" dirty="0" err="1"/>
              <a:t>BufferedReader</a:t>
            </a:r>
            <a:r>
              <a:rPr lang="en-US" dirty="0"/>
              <a:t> Object by passing </a:t>
            </a:r>
            <a:r>
              <a:rPr lang="en-US" dirty="0" err="1"/>
              <a:t>isr</a:t>
            </a:r>
            <a:endParaRPr lang="en-US" dirty="0"/>
          </a:p>
          <a:p>
            <a:r>
              <a:rPr lang="en-US" dirty="0"/>
              <a:t>Read Message</a:t>
            </a:r>
          </a:p>
          <a:p>
            <a:pPr lvl="1"/>
            <a:r>
              <a:rPr lang="en-US" dirty="0"/>
              <a:t>To get String </a:t>
            </a:r>
            <a:r>
              <a:rPr lang="en-US" dirty="0" err="1"/>
              <a:t>br.readLine</a:t>
            </a:r>
            <a:r>
              <a:rPr lang="en-US" dirty="0"/>
              <a:t>()</a:t>
            </a:r>
          </a:p>
          <a:p>
            <a:pPr lvl="1"/>
            <a:r>
              <a:rPr lang="en-US" dirty="0"/>
              <a:t>To get char by char </a:t>
            </a:r>
            <a:r>
              <a:rPr lang="en-US" dirty="0" err="1"/>
              <a:t>br.read</a:t>
            </a:r>
            <a:r>
              <a:rPr lang="en-US" dirty="0"/>
              <a:t>()</a:t>
            </a:r>
          </a:p>
        </p:txBody>
      </p:sp>
    </p:spTree>
    <p:extLst>
      <p:ext uri="{BB962C8B-B14F-4D97-AF65-F5344CB8AC3E}">
        <p14:creationId xmlns:p14="http://schemas.microsoft.com/office/powerpoint/2010/main" val="374708108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F617-F661-9CFD-5827-0B8110CADC2E}"/>
              </a:ext>
            </a:extLst>
          </p:cNvPr>
          <p:cNvSpPr>
            <a:spLocks noGrp="1"/>
          </p:cNvSpPr>
          <p:nvPr>
            <p:ph type="title"/>
          </p:nvPr>
        </p:nvSpPr>
        <p:spPr/>
        <p:txBody>
          <a:bodyPr/>
          <a:lstStyle/>
          <a:p>
            <a:r>
              <a:rPr lang="en-US" dirty="0"/>
              <a:t>Using Scanner</a:t>
            </a:r>
          </a:p>
        </p:txBody>
      </p:sp>
      <p:sp>
        <p:nvSpPr>
          <p:cNvPr id="3" name="Content Placeholder 2">
            <a:extLst>
              <a:ext uri="{FF2B5EF4-FFF2-40B4-BE49-F238E27FC236}">
                <a16:creationId xmlns:a16="http://schemas.microsoft.com/office/drawing/2014/main" id="{57734780-95D8-C009-002B-18BDD88CFDD4}"/>
              </a:ext>
            </a:extLst>
          </p:cNvPr>
          <p:cNvSpPr>
            <a:spLocks noGrp="1"/>
          </p:cNvSpPr>
          <p:nvPr>
            <p:ph idx="1"/>
          </p:nvPr>
        </p:nvSpPr>
        <p:spPr/>
        <p:txBody>
          <a:bodyPr/>
          <a:lstStyle/>
          <a:p>
            <a:r>
              <a:rPr lang="en-US" dirty="0"/>
              <a:t>Create Scanner Object by passing </a:t>
            </a:r>
            <a:r>
              <a:rPr lang="en-US" dirty="0" err="1"/>
              <a:t>System.In</a:t>
            </a:r>
            <a:endParaRPr lang="en-US" dirty="0"/>
          </a:p>
          <a:p>
            <a:r>
              <a:rPr lang="en-US" dirty="0"/>
              <a:t>Read message</a:t>
            </a:r>
          </a:p>
          <a:p>
            <a:pPr lvl="1"/>
            <a:r>
              <a:rPr lang="en-US" dirty="0"/>
              <a:t>For String </a:t>
            </a:r>
            <a:r>
              <a:rPr lang="en-US" dirty="0" err="1"/>
              <a:t>scanner.next</a:t>
            </a:r>
            <a:r>
              <a:rPr lang="en-US" dirty="0"/>
              <a:t>()</a:t>
            </a:r>
          </a:p>
          <a:p>
            <a:pPr lvl="1"/>
            <a:r>
              <a:rPr lang="en-US" dirty="0"/>
              <a:t>For Int </a:t>
            </a:r>
            <a:r>
              <a:rPr lang="en-US" dirty="0" err="1"/>
              <a:t>scanner.nextInt</a:t>
            </a:r>
            <a:r>
              <a:rPr lang="en-US" dirty="0"/>
              <a:t>()</a:t>
            </a:r>
          </a:p>
          <a:p>
            <a:pPr lvl="1"/>
            <a:r>
              <a:rPr lang="en-US" dirty="0"/>
              <a:t>So On for each data type</a:t>
            </a:r>
          </a:p>
        </p:txBody>
      </p:sp>
    </p:spTree>
    <p:extLst>
      <p:ext uri="{BB962C8B-B14F-4D97-AF65-F5344CB8AC3E}">
        <p14:creationId xmlns:p14="http://schemas.microsoft.com/office/powerpoint/2010/main" val="280730079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5075F-D2D0-591E-9407-5BA58C4585AE}"/>
              </a:ext>
            </a:extLst>
          </p:cNvPr>
          <p:cNvSpPr>
            <a:spLocks noGrp="1"/>
          </p:cNvSpPr>
          <p:nvPr>
            <p:ph type="title"/>
          </p:nvPr>
        </p:nvSpPr>
        <p:spPr/>
        <p:txBody>
          <a:bodyPr/>
          <a:lstStyle/>
          <a:p>
            <a:r>
              <a:rPr lang="en-US" dirty="0"/>
              <a:t>Using Console</a:t>
            </a:r>
          </a:p>
        </p:txBody>
      </p:sp>
      <p:sp>
        <p:nvSpPr>
          <p:cNvPr id="3" name="Content Placeholder 2">
            <a:extLst>
              <a:ext uri="{FF2B5EF4-FFF2-40B4-BE49-F238E27FC236}">
                <a16:creationId xmlns:a16="http://schemas.microsoft.com/office/drawing/2014/main" id="{8AE10B1C-21B9-9F48-61E2-897A70D4AA1F}"/>
              </a:ext>
            </a:extLst>
          </p:cNvPr>
          <p:cNvSpPr>
            <a:spLocks noGrp="1"/>
          </p:cNvSpPr>
          <p:nvPr>
            <p:ph idx="1"/>
          </p:nvPr>
        </p:nvSpPr>
        <p:spPr/>
        <p:txBody>
          <a:bodyPr/>
          <a:lstStyle/>
          <a:p>
            <a:pPr algn="l" fontAlgn="base">
              <a:buFont typeface="Arial" panose="020B0604020202020204" pitchFamily="34" charset="0"/>
              <a:buChar char="•"/>
            </a:pPr>
            <a:r>
              <a:rPr lang="en-IN" b="0" i="0" u="none" strike="noStrike" dirty="0">
                <a:solidFill>
                  <a:srgbClr val="273239"/>
                </a:solidFill>
                <a:effectLst/>
                <a:latin typeface="Nunito" panose="020F0502020204030204" pitchFamily="34" charset="0"/>
              </a:rPr>
              <a:t>Introduced in JDK1.6</a:t>
            </a:r>
          </a:p>
          <a:p>
            <a:pPr algn="l" fontAlgn="base">
              <a:buFont typeface="Arial" panose="020B0604020202020204" pitchFamily="34" charset="0"/>
              <a:buChar char="•"/>
            </a:pPr>
            <a:r>
              <a:rPr lang="en-IN" b="0" i="0" u="none" strike="noStrike" dirty="0">
                <a:solidFill>
                  <a:srgbClr val="273239"/>
                </a:solidFill>
                <a:effectLst/>
                <a:latin typeface="Nunito" panose="020F0502020204030204" pitchFamily="34" charset="0"/>
              </a:rPr>
              <a:t>Reading password without echoing the entered characters.</a:t>
            </a:r>
          </a:p>
          <a:p>
            <a:pPr algn="l" fontAlgn="base">
              <a:buFont typeface="Arial" panose="020B0604020202020204" pitchFamily="34" charset="0"/>
              <a:buChar char="•"/>
            </a:pPr>
            <a:r>
              <a:rPr lang="en-IN" b="0" i="0" u="none" strike="noStrike" dirty="0">
                <a:solidFill>
                  <a:srgbClr val="273239"/>
                </a:solidFill>
                <a:effectLst/>
                <a:latin typeface="Nunito" panose="020F0502020204030204" pitchFamily="34" charset="0"/>
              </a:rPr>
              <a:t>Reading methods are synchronized.</a:t>
            </a:r>
          </a:p>
          <a:p>
            <a:pPr algn="l" fontAlgn="base">
              <a:buFont typeface="Arial" panose="020B0604020202020204" pitchFamily="34" charset="0"/>
              <a:buChar char="•"/>
            </a:pPr>
            <a:r>
              <a:rPr lang="en-IN" b="0" i="0" u="none" strike="noStrike" dirty="0">
                <a:solidFill>
                  <a:srgbClr val="273239"/>
                </a:solidFill>
                <a:effectLst/>
                <a:latin typeface="Nunito" panose="020F0502020204030204" pitchFamily="34" charset="0"/>
              </a:rPr>
              <a:t>Format string syntax can be used.</a:t>
            </a:r>
          </a:p>
          <a:p>
            <a:pPr algn="l" fontAlgn="base">
              <a:buFont typeface="Arial" panose="020B0604020202020204" pitchFamily="34" charset="0"/>
              <a:buChar char="•"/>
            </a:pPr>
            <a:r>
              <a:rPr lang="en-IN" b="0" i="0" u="none" strike="noStrike" dirty="0">
                <a:solidFill>
                  <a:srgbClr val="273239"/>
                </a:solidFill>
                <a:effectLst/>
                <a:latin typeface="Nunito" panose="020F0502020204030204" pitchFamily="34" charset="0"/>
              </a:rPr>
              <a:t>Does not work in non-interactive environment (such as in an IDE).</a:t>
            </a:r>
          </a:p>
          <a:p>
            <a:pPr algn="l" fontAlgn="base">
              <a:buFont typeface="Arial" panose="020B0604020202020204" pitchFamily="34" charset="0"/>
              <a:buChar char="•"/>
            </a:pPr>
            <a:endParaRPr lang="en-IN" dirty="0">
              <a:solidFill>
                <a:srgbClr val="273239"/>
              </a:solidFill>
              <a:latin typeface="Nunito" panose="020F0502020204030204" pitchFamily="34" charset="0"/>
            </a:endParaRPr>
          </a:p>
          <a:p>
            <a:pPr algn="l" fontAlgn="base">
              <a:buFont typeface="Arial" panose="020B0604020202020204" pitchFamily="34" charset="0"/>
              <a:buChar char="•"/>
            </a:pPr>
            <a:r>
              <a:rPr lang="en-IN" b="0" i="0" u="none" strike="noStrike" dirty="0" err="1">
                <a:solidFill>
                  <a:srgbClr val="273239"/>
                </a:solidFill>
                <a:effectLst/>
                <a:latin typeface="Nunito" panose="020F0502020204030204" pitchFamily="34" charset="0"/>
              </a:rPr>
              <a:t>Syste</a:t>
            </a:r>
            <a:r>
              <a:rPr lang="en-IN" dirty="0" err="1">
                <a:solidFill>
                  <a:srgbClr val="273239"/>
                </a:solidFill>
                <a:latin typeface="Nunito" panose="020F0502020204030204" pitchFamily="34" charset="0"/>
              </a:rPr>
              <a:t>m.console</a:t>
            </a:r>
            <a:r>
              <a:rPr lang="en-IN" dirty="0">
                <a:solidFill>
                  <a:srgbClr val="273239"/>
                </a:solidFill>
                <a:latin typeface="Nunito" panose="020F0502020204030204" pitchFamily="34" charset="0"/>
              </a:rPr>
              <a:t>().</a:t>
            </a:r>
            <a:r>
              <a:rPr lang="en-IN" dirty="0" err="1">
                <a:solidFill>
                  <a:srgbClr val="273239"/>
                </a:solidFill>
                <a:latin typeface="Nunito" panose="020F0502020204030204" pitchFamily="34" charset="0"/>
              </a:rPr>
              <a:t>readLine</a:t>
            </a:r>
            <a:r>
              <a:rPr lang="en-IN" dirty="0">
                <a:solidFill>
                  <a:srgbClr val="273239"/>
                </a:solidFill>
                <a:latin typeface="Nunito" panose="020F0502020204030204" pitchFamily="34" charset="0"/>
              </a:rPr>
              <a:t>();</a:t>
            </a:r>
            <a:endParaRPr lang="en-IN" b="0" i="0" u="none" strike="noStrike" dirty="0">
              <a:solidFill>
                <a:srgbClr val="273239"/>
              </a:solidFill>
              <a:effectLst/>
              <a:latin typeface="Nunito" panose="020F0502020204030204" pitchFamily="34" charset="0"/>
            </a:endParaRPr>
          </a:p>
          <a:p>
            <a:endParaRPr lang="en-US" dirty="0"/>
          </a:p>
        </p:txBody>
      </p:sp>
    </p:spTree>
    <p:extLst>
      <p:ext uri="{BB962C8B-B14F-4D97-AF65-F5344CB8AC3E}">
        <p14:creationId xmlns:p14="http://schemas.microsoft.com/office/powerpoint/2010/main" val="202209910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033E5-3976-85E4-559C-30D30C4E8401}"/>
              </a:ext>
            </a:extLst>
          </p:cNvPr>
          <p:cNvSpPr>
            <a:spLocks noGrp="1"/>
          </p:cNvSpPr>
          <p:nvPr>
            <p:ph type="title"/>
          </p:nvPr>
        </p:nvSpPr>
        <p:spPr/>
        <p:txBody>
          <a:bodyPr/>
          <a:lstStyle/>
          <a:p>
            <a:r>
              <a:rPr lang="en-US" dirty="0"/>
              <a:t>Using Command Line Arguments</a:t>
            </a:r>
          </a:p>
        </p:txBody>
      </p:sp>
      <p:sp>
        <p:nvSpPr>
          <p:cNvPr id="3" name="Content Placeholder 2">
            <a:extLst>
              <a:ext uri="{FF2B5EF4-FFF2-40B4-BE49-F238E27FC236}">
                <a16:creationId xmlns:a16="http://schemas.microsoft.com/office/drawing/2014/main" id="{D84D793E-E4AD-09D9-2C55-83CFF3020AB9}"/>
              </a:ext>
            </a:extLst>
          </p:cNvPr>
          <p:cNvSpPr>
            <a:spLocks noGrp="1"/>
          </p:cNvSpPr>
          <p:nvPr>
            <p:ph idx="1"/>
          </p:nvPr>
        </p:nvSpPr>
        <p:spPr/>
        <p:txBody>
          <a:bodyPr/>
          <a:lstStyle/>
          <a:p>
            <a:r>
              <a:rPr lang="en-US" dirty="0"/>
              <a:t>Passing values via main method</a:t>
            </a:r>
          </a:p>
          <a:p>
            <a:r>
              <a:rPr lang="en-US" dirty="0"/>
              <a:t>String[] </a:t>
            </a:r>
            <a:r>
              <a:rPr lang="en-US" dirty="0" err="1"/>
              <a:t>args</a:t>
            </a:r>
            <a:endParaRPr lang="en-US" dirty="0"/>
          </a:p>
        </p:txBody>
      </p:sp>
    </p:spTree>
    <p:extLst>
      <p:ext uri="{BB962C8B-B14F-4D97-AF65-F5344CB8AC3E}">
        <p14:creationId xmlns:p14="http://schemas.microsoft.com/office/powerpoint/2010/main" val="38186569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A1CFA-227C-A42C-FBA6-8658D6E2019E}"/>
              </a:ext>
            </a:extLst>
          </p:cNvPr>
          <p:cNvSpPr>
            <a:spLocks noGrp="1"/>
          </p:cNvSpPr>
          <p:nvPr>
            <p:ph type="title"/>
          </p:nvPr>
        </p:nvSpPr>
        <p:spPr/>
        <p:txBody>
          <a:bodyPr/>
          <a:lstStyle/>
          <a:p>
            <a:r>
              <a:rPr lang="en-US" dirty="0"/>
              <a:t>Using </a:t>
            </a:r>
            <a:r>
              <a:rPr lang="en-US" dirty="0" err="1"/>
              <a:t>DataInputStreamReader</a:t>
            </a:r>
            <a:endParaRPr lang="en-US" dirty="0"/>
          </a:p>
        </p:txBody>
      </p:sp>
      <p:sp>
        <p:nvSpPr>
          <p:cNvPr id="3" name="Content Placeholder 2">
            <a:extLst>
              <a:ext uri="{FF2B5EF4-FFF2-40B4-BE49-F238E27FC236}">
                <a16:creationId xmlns:a16="http://schemas.microsoft.com/office/drawing/2014/main" id="{1C89EBF5-101B-1463-C5BD-6F6BBC7941A1}"/>
              </a:ext>
            </a:extLst>
          </p:cNvPr>
          <p:cNvSpPr>
            <a:spLocks noGrp="1"/>
          </p:cNvSpPr>
          <p:nvPr>
            <p:ph idx="1"/>
          </p:nvPr>
        </p:nvSpPr>
        <p:spPr/>
        <p:txBody>
          <a:bodyPr/>
          <a:lstStyle/>
          <a:p>
            <a:r>
              <a:rPr lang="en-IN" b="1" i="0" u="none" strike="noStrike" dirty="0" err="1">
                <a:solidFill>
                  <a:srgbClr val="273239"/>
                </a:solidFill>
                <a:effectLst/>
                <a:latin typeface="Nunito" pitchFamily="2" charset="77"/>
              </a:rPr>
              <a:t>DataInputStream</a:t>
            </a:r>
            <a:r>
              <a:rPr lang="en-IN" b="0" i="0" u="none" strike="noStrike" dirty="0">
                <a:solidFill>
                  <a:srgbClr val="273239"/>
                </a:solidFill>
                <a:effectLst/>
                <a:latin typeface="Nunito" pitchFamily="2" charset="77"/>
              </a:rPr>
              <a:t> reads data in a binary format</a:t>
            </a:r>
          </a:p>
          <a:p>
            <a:r>
              <a:rPr lang="en-IN" dirty="0">
                <a:solidFill>
                  <a:srgbClr val="273239"/>
                </a:solidFill>
                <a:latin typeface="Nunito" pitchFamily="2" charset="77"/>
              </a:rPr>
              <a:t>Create a </a:t>
            </a:r>
            <a:r>
              <a:rPr lang="en-IN" dirty="0" err="1">
                <a:solidFill>
                  <a:srgbClr val="273239"/>
                </a:solidFill>
                <a:latin typeface="Nunito" pitchFamily="2" charset="77"/>
              </a:rPr>
              <a:t>DataInputStream</a:t>
            </a:r>
            <a:r>
              <a:rPr lang="en-IN" dirty="0">
                <a:solidFill>
                  <a:srgbClr val="273239"/>
                </a:solidFill>
                <a:latin typeface="Nunito" pitchFamily="2" charset="77"/>
              </a:rPr>
              <a:t> object by passing </a:t>
            </a:r>
            <a:r>
              <a:rPr lang="en-IN" dirty="0" err="1">
                <a:solidFill>
                  <a:srgbClr val="273239"/>
                </a:solidFill>
                <a:latin typeface="Nunito" pitchFamily="2" charset="77"/>
              </a:rPr>
              <a:t>System.in</a:t>
            </a:r>
            <a:endParaRPr lang="en-IN" dirty="0">
              <a:solidFill>
                <a:srgbClr val="273239"/>
              </a:solidFill>
              <a:latin typeface="Nunito" pitchFamily="2" charset="77"/>
            </a:endParaRPr>
          </a:p>
          <a:p>
            <a:pPr lvl="1"/>
            <a:r>
              <a:rPr lang="en-IN" dirty="0">
                <a:solidFill>
                  <a:srgbClr val="273239"/>
                </a:solidFill>
                <a:latin typeface="Nunito" pitchFamily="2" charset="77"/>
              </a:rPr>
              <a:t>Read via </a:t>
            </a:r>
            <a:r>
              <a:rPr lang="en-IN" dirty="0" err="1">
                <a:solidFill>
                  <a:srgbClr val="273239"/>
                </a:solidFill>
                <a:latin typeface="Nunito" pitchFamily="2" charset="77"/>
              </a:rPr>
              <a:t>readLine</a:t>
            </a:r>
            <a:r>
              <a:rPr lang="en-IN" dirty="0">
                <a:solidFill>
                  <a:srgbClr val="273239"/>
                </a:solidFill>
                <a:latin typeface="Nunito" pitchFamily="2" charset="77"/>
              </a:rPr>
              <a:t> or subsequent data type methods</a:t>
            </a:r>
          </a:p>
        </p:txBody>
      </p:sp>
    </p:spTree>
    <p:extLst>
      <p:ext uri="{BB962C8B-B14F-4D97-AF65-F5344CB8AC3E}">
        <p14:creationId xmlns:p14="http://schemas.microsoft.com/office/powerpoint/2010/main" val="238126468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531F0-261C-2D39-21C9-B91DBE31230B}"/>
              </a:ext>
            </a:extLst>
          </p:cNvPr>
          <p:cNvSpPr>
            <a:spLocks noGrp="1"/>
          </p:cNvSpPr>
          <p:nvPr>
            <p:ph type="title"/>
          </p:nvPr>
        </p:nvSpPr>
        <p:spPr/>
        <p:txBody>
          <a:bodyPr/>
          <a:lstStyle/>
          <a:p>
            <a:r>
              <a:rPr lang="en-US" dirty="0"/>
              <a:t>Serialization and Deserialization</a:t>
            </a:r>
          </a:p>
        </p:txBody>
      </p:sp>
      <p:sp>
        <p:nvSpPr>
          <p:cNvPr id="3" name="Content Placeholder 2">
            <a:extLst>
              <a:ext uri="{FF2B5EF4-FFF2-40B4-BE49-F238E27FC236}">
                <a16:creationId xmlns:a16="http://schemas.microsoft.com/office/drawing/2014/main" id="{C993E39D-21AE-8C12-177E-5F0BBE8A97CD}"/>
              </a:ext>
            </a:extLst>
          </p:cNvPr>
          <p:cNvSpPr>
            <a:spLocks noGrp="1"/>
          </p:cNvSpPr>
          <p:nvPr>
            <p:ph idx="1"/>
          </p:nvPr>
        </p:nvSpPr>
        <p:spPr/>
        <p:txBody>
          <a:bodyPr/>
          <a:lstStyle/>
          <a:p>
            <a:r>
              <a:rPr lang="en-US" dirty="0"/>
              <a:t>&lt;&lt;Check for Notes in </a:t>
            </a:r>
            <a:r>
              <a:rPr lang="en-US" dirty="0" err="1"/>
              <a:t>Github</a:t>
            </a:r>
            <a:r>
              <a:rPr lang="en-US" dirty="0"/>
              <a:t>&gt;</a:t>
            </a:r>
          </a:p>
        </p:txBody>
      </p:sp>
    </p:spTree>
    <p:extLst>
      <p:ext uri="{BB962C8B-B14F-4D97-AF65-F5344CB8AC3E}">
        <p14:creationId xmlns:p14="http://schemas.microsoft.com/office/powerpoint/2010/main" val="19111201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12. </a:t>
            </a:r>
            <a:r>
              <a:rPr lang="en-IN" sz="4400" dirty="0">
                <a:effectLst/>
                <a:latin typeface="TTE1948BD8t00"/>
              </a:rPr>
              <a:t>Interpreted</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200" dirty="0">
                <a:solidFill>
                  <a:srgbClr val="000000"/>
                </a:solidFill>
                <a:effectLst/>
                <a:latin typeface="Arial" panose="020B0604020202020204" pitchFamily="34" charset="0"/>
                <a:cs typeface="Arial" panose="020B0604020202020204" pitchFamily="34" charset="0"/>
              </a:rPr>
              <a:t>JAVA tech is both Interpretive and Completive by using Interpreter we are converting source code into byte code and the interpreter is a part of JVM.</a:t>
            </a:r>
          </a:p>
          <a:p>
            <a:pPr marL="0"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Architecture in Next Slide</a:t>
            </a:r>
          </a:p>
        </p:txBody>
      </p:sp>
    </p:spTree>
    <p:extLst>
      <p:ext uri="{BB962C8B-B14F-4D97-AF65-F5344CB8AC3E}">
        <p14:creationId xmlns:p14="http://schemas.microsoft.com/office/powerpoint/2010/main" val="23422595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E777F-DBE3-9E0A-8EAC-63968F3AC77A}"/>
              </a:ext>
            </a:extLst>
          </p:cNvPr>
          <p:cNvSpPr>
            <a:spLocks noGrp="1"/>
          </p:cNvSpPr>
          <p:nvPr>
            <p:ph type="title"/>
          </p:nvPr>
        </p:nvSpPr>
        <p:spPr/>
        <p:txBody>
          <a:bodyPr/>
          <a:lstStyle/>
          <a:p>
            <a:r>
              <a:rPr lang="en-US" dirty="0" err="1"/>
              <a:t>Java.io</a:t>
            </a:r>
            <a:endParaRPr lang="en-US" dirty="0"/>
          </a:p>
        </p:txBody>
      </p:sp>
      <p:sp>
        <p:nvSpPr>
          <p:cNvPr id="3" name="Content Placeholder 2">
            <a:extLst>
              <a:ext uri="{FF2B5EF4-FFF2-40B4-BE49-F238E27FC236}">
                <a16:creationId xmlns:a16="http://schemas.microsoft.com/office/drawing/2014/main" id="{F55CA4A2-0203-50E3-D294-AACBD8AE686C}"/>
              </a:ext>
            </a:extLst>
          </p:cNvPr>
          <p:cNvSpPr>
            <a:spLocks noGrp="1"/>
          </p:cNvSpPr>
          <p:nvPr>
            <p:ph idx="1"/>
          </p:nvPr>
        </p:nvSpPr>
        <p:spPr/>
        <p:txBody>
          <a:bodyPr>
            <a:normAutofit fontScale="85000" lnSpcReduction="20000"/>
          </a:bodyPr>
          <a:lstStyle/>
          <a:p>
            <a:r>
              <a:rPr lang="en-IN" b="0" i="0" u="none" strike="noStrike" dirty="0">
                <a:solidFill>
                  <a:srgbClr val="242424"/>
                </a:solidFill>
                <a:effectLst/>
                <a:highlight>
                  <a:srgbClr val="FFFFFF"/>
                </a:highlight>
                <a:latin typeface="source-serif-pro"/>
              </a:rPr>
              <a:t> I/O, short for Input/Output, is a fundamental concept in computing. It refers to the communication between an information processing system (like your computer) and the outside world (which could be a user, a file system, a network, or another system).</a:t>
            </a:r>
          </a:p>
          <a:p>
            <a:endParaRPr lang="en-IN" dirty="0">
              <a:solidFill>
                <a:srgbClr val="242424"/>
              </a:solidFill>
              <a:highlight>
                <a:srgbClr val="FFFFFF"/>
              </a:highlight>
              <a:latin typeface="source-serif-pro"/>
            </a:endParaRPr>
          </a:p>
          <a:p>
            <a:r>
              <a:rPr lang="en-IN" b="0" i="0" u="none" strike="noStrike" dirty="0">
                <a:solidFill>
                  <a:srgbClr val="242424"/>
                </a:solidFill>
                <a:effectLst/>
                <a:highlight>
                  <a:srgbClr val="FFFFFF"/>
                </a:highlight>
                <a:latin typeface="source-serif-pro"/>
              </a:rPr>
              <a:t>Input is the data that is sent to the system, while output is the data that the system produces. For example, when you type on your keyboard, you're providing input to your computer. When your computer displays something on your screen, it's producing output.</a:t>
            </a:r>
          </a:p>
          <a:p>
            <a:endParaRPr lang="en-IN" dirty="0">
              <a:solidFill>
                <a:srgbClr val="242424"/>
              </a:solidFill>
              <a:highlight>
                <a:srgbClr val="FFFFFF"/>
              </a:highlight>
              <a:latin typeface="source-serif-pro"/>
            </a:endParaRPr>
          </a:p>
          <a:p>
            <a:r>
              <a:rPr lang="en-IN" b="0" i="0" u="none" strike="noStrike" dirty="0">
                <a:solidFill>
                  <a:srgbClr val="242424"/>
                </a:solidFill>
                <a:effectLst/>
                <a:highlight>
                  <a:srgbClr val="FFFFFF"/>
                </a:highlight>
                <a:latin typeface="source-serif-pro"/>
              </a:rPr>
              <a:t>In the context of Java, I/O operations often involve working with data sources and destinations like files, network connections, and databases. Java I/O Streams, which we’ll be exploring in this series, provide a powerful and flexible framework for handling these IO operations.</a:t>
            </a:r>
            <a:endParaRPr lang="en-US" dirty="0"/>
          </a:p>
        </p:txBody>
      </p:sp>
    </p:spTree>
    <p:extLst>
      <p:ext uri="{BB962C8B-B14F-4D97-AF65-F5344CB8AC3E}">
        <p14:creationId xmlns:p14="http://schemas.microsoft.com/office/powerpoint/2010/main" val="21991243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A1C84-441D-265B-A9D1-2A5F451E18AC}"/>
              </a:ext>
            </a:extLst>
          </p:cNvPr>
          <p:cNvSpPr>
            <a:spLocks noGrp="1"/>
          </p:cNvSpPr>
          <p:nvPr>
            <p:ph type="title"/>
          </p:nvPr>
        </p:nvSpPr>
        <p:spPr/>
        <p:txBody>
          <a:bodyPr/>
          <a:lstStyle/>
          <a:p>
            <a:r>
              <a:rPr lang="en-IN" b="1" i="0" u="none" strike="noStrike" dirty="0">
                <a:solidFill>
                  <a:srgbClr val="242424"/>
                </a:solidFill>
                <a:effectLst/>
                <a:latin typeface="source-serif-pro"/>
              </a:rPr>
              <a:t>Understanding the Concept of Streams</a:t>
            </a:r>
            <a:endParaRPr lang="en-US" dirty="0"/>
          </a:p>
        </p:txBody>
      </p:sp>
      <p:sp>
        <p:nvSpPr>
          <p:cNvPr id="3" name="Content Placeholder 2">
            <a:extLst>
              <a:ext uri="{FF2B5EF4-FFF2-40B4-BE49-F238E27FC236}">
                <a16:creationId xmlns:a16="http://schemas.microsoft.com/office/drawing/2014/main" id="{FCAC6EE1-300C-87B9-DB52-13CF362016C9}"/>
              </a:ext>
            </a:extLst>
          </p:cNvPr>
          <p:cNvSpPr>
            <a:spLocks noGrp="1"/>
          </p:cNvSpPr>
          <p:nvPr>
            <p:ph idx="1"/>
          </p:nvPr>
        </p:nvSpPr>
        <p:spPr/>
        <p:txBody>
          <a:bodyPr/>
          <a:lstStyle/>
          <a:p>
            <a:r>
              <a:rPr lang="en-IN" b="0" i="0" u="none" strike="noStrike" dirty="0">
                <a:solidFill>
                  <a:srgbClr val="242424"/>
                </a:solidFill>
                <a:effectLst/>
                <a:highlight>
                  <a:srgbClr val="FFFFFF"/>
                </a:highlight>
                <a:latin typeface="source-serif-pro"/>
              </a:rPr>
              <a:t>In the realm of Java I/O, a stream can be visualized as a continuous flow of data. It’s a sequence, a conduit that channels data from a source to a destination. The term "</a:t>
            </a:r>
            <a:r>
              <a:rPr lang="en-IN" b="1" i="1" u="none" strike="noStrike" dirty="0">
                <a:solidFill>
                  <a:srgbClr val="242424"/>
                </a:solidFill>
                <a:effectLst/>
                <a:latin typeface="source-serif-pro"/>
              </a:rPr>
              <a:t>stream</a:t>
            </a:r>
            <a:r>
              <a:rPr lang="en-IN" b="0" i="0" u="none" strike="noStrike" dirty="0">
                <a:solidFill>
                  <a:srgbClr val="242424"/>
                </a:solidFill>
                <a:effectLst/>
                <a:highlight>
                  <a:srgbClr val="FFFFFF"/>
                </a:highlight>
                <a:latin typeface="source-serif-pro"/>
              </a:rPr>
              <a:t>" aptly captures the essence of how data is handled in Java: not as large, monolithic blocks, but as a steady, manageable flow. Whether it’s reading from a file, writing to a network socket, or interacting with a database, data streams are the conduits through which data flows in a Java application.</a:t>
            </a:r>
            <a:endParaRPr lang="en-US" dirty="0"/>
          </a:p>
        </p:txBody>
      </p:sp>
    </p:spTree>
    <p:extLst>
      <p:ext uri="{BB962C8B-B14F-4D97-AF65-F5344CB8AC3E}">
        <p14:creationId xmlns:p14="http://schemas.microsoft.com/office/powerpoint/2010/main" val="34703472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EF36E-07FB-D2CB-1CE3-4ABEEE949DDD}"/>
              </a:ext>
            </a:extLst>
          </p:cNvPr>
          <p:cNvSpPr>
            <a:spLocks noGrp="1"/>
          </p:cNvSpPr>
          <p:nvPr>
            <p:ph type="title"/>
          </p:nvPr>
        </p:nvSpPr>
        <p:spPr/>
        <p:txBody>
          <a:bodyPr/>
          <a:lstStyle/>
          <a:p>
            <a:r>
              <a:rPr lang="en-IN" b="0" i="0" u="none" strike="noStrike" dirty="0">
                <a:solidFill>
                  <a:srgbClr val="242424"/>
                </a:solidFill>
                <a:effectLst/>
                <a:highlight>
                  <a:srgbClr val="FFFFFF"/>
                </a:highlight>
                <a:latin typeface="source-serif-pro"/>
              </a:rPr>
              <a:t>There are two primary directions of this flow:</a:t>
            </a:r>
            <a:endParaRPr lang="en-US" dirty="0"/>
          </a:p>
        </p:txBody>
      </p:sp>
      <p:sp>
        <p:nvSpPr>
          <p:cNvPr id="3" name="Content Placeholder 2">
            <a:extLst>
              <a:ext uri="{FF2B5EF4-FFF2-40B4-BE49-F238E27FC236}">
                <a16:creationId xmlns:a16="http://schemas.microsoft.com/office/drawing/2014/main" id="{EEF813CB-D7E9-1804-8177-AF09E8A8085C}"/>
              </a:ext>
            </a:extLst>
          </p:cNvPr>
          <p:cNvSpPr>
            <a:spLocks noGrp="1"/>
          </p:cNvSpPr>
          <p:nvPr>
            <p:ph idx="1"/>
          </p:nvPr>
        </p:nvSpPr>
        <p:spPr>
          <a:xfrm>
            <a:off x="1111333" y="1690688"/>
            <a:ext cx="10515600" cy="4351338"/>
          </a:xfrm>
        </p:spPr>
        <p:txBody>
          <a:bodyPr>
            <a:normAutofit lnSpcReduction="10000"/>
          </a:bodyPr>
          <a:lstStyle/>
          <a:p>
            <a:pPr algn="l">
              <a:buFont typeface="+mj-lt"/>
              <a:buAutoNum type="arabicPeriod"/>
            </a:pPr>
            <a:r>
              <a:rPr lang="en-IN" b="1" i="0" u="none" strike="noStrike" dirty="0">
                <a:solidFill>
                  <a:srgbClr val="242424"/>
                </a:solidFill>
                <a:effectLst/>
                <a:latin typeface="source-serif-pro"/>
              </a:rPr>
              <a:t>Input Stream</a:t>
            </a:r>
            <a:r>
              <a:rPr lang="en-IN" b="0" i="0" u="none" strike="noStrike" dirty="0">
                <a:solidFill>
                  <a:srgbClr val="242424"/>
                </a:solidFill>
                <a:effectLst/>
                <a:latin typeface="source-serif-pro"/>
              </a:rPr>
              <a:t>: Channels data from a source into a Java program. This could be reading data from a file, receiving it over a network, or even getting it from user input. It’s important to note that when we say "input stream" here, we’re referring to the general concept of data flowing into a program, not to be confused with the actual `</a:t>
            </a:r>
            <a:r>
              <a:rPr lang="en-IN" b="0" i="0" u="none" strike="noStrike" dirty="0" err="1">
                <a:solidFill>
                  <a:srgbClr val="242424"/>
                </a:solidFill>
                <a:effectLst/>
                <a:latin typeface="source-serif-pro"/>
              </a:rPr>
              <a:t>InputStream</a:t>
            </a:r>
            <a:r>
              <a:rPr lang="en-IN" b="0" i="0" u="none" strike="noStrike" dirty="0">
                <a:solidFill>
                  <a:srgbClr val="242424"/>
                </a:solidFill>
                <a:effectLst/>
                <a:latin typeface="source-serif-pro"/>
              </a:rPr>
              <a:t>` class in Java.</a:t>
            </a:r>
          </a:p>
          <a:p>
            <a:pPr algn="l">
              <a:buFont typeface="+mj-lt"/>
              <a:buAutoNum type="arabicPeriod"/>
            </a:pPr>
            <a:r>
              <a:rPr lang="en-IN" b="1" i="0" u="none" strike="noStrike" dirty="0">
                <a:solidFill>
                  <a:srgbClr val="242424"/>
                </a:solidFill>
                <a:effectLst/>
                <a:latin typeface="source-serif-pro"/>
              </a:rPr>
              <a:t>Output Stream</a:t>
            </a:r>
            <a:r>
              <a:rPr lang="en-IN" b="0" i="0" u="none" strike="noStrike" dirty="0">
                <a:solidFill>
                  <a:srgbClr val="242424"/>
                </a:solidFill>
                <a:effectLst/>
                <a:latin typeface="source-serif-pro"/>
              </a:rPr>
              <a:t>: Channels data from a Java program to a destination. This could involve writing data to a file, sending it over a network, or displaying it to a user. Similarly, when we say "output stream", we’re referring to the general concept of data flowing out of a program, not to be confused with the `</a:t>
            </a:r>
            <a:r>
              <a:rPr lang="en-IN" b="0" i="0" u="none" strike="noStrike" dirty="0" err="1">
                <a:solidFill>
                  <a:srgbClr val="242424"/>
                </a:solidFill>
                <a:effectLst/>
                <a:latin typeface="source-serif-pro"/>
              </a:rPr>
              <a:t>OutputStream</a:t>
            </a:r>
            <a:r>
              <a:rPr lang="en-IN" b="0" i="0" u="none" strike="noStrike" dirty="0">
                <a:solidFill>
                  <a:srgbClr val="242424"/>
                </a:solidFill>
                <a:effectLst/>
                <a:latin typeface="source-serif-pro"/>
              </a:rPr>
              <a:t>` class in Java.</a:t>
            </a:r>
          </a:p>
          <a:p>
            <a:endParaRPr lang="en-US" dirty="0"/>
          </a:p>
        </p:txBody>
      </p:sp>
    </p:spTree>
    <p:extLst>
      <p:ext uri="{BB962C8B-B14F-4D97-AF65-F5344CB8AC3E}">
        <p14:creationId xmlns:p14="http://schemas.microsoft.com/office/powerpoint/2010/main" val="4096914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DEA94-D6F4-CF49-E2FD-DE8999F46B01}"/>
              </a:ext>
            </a:extLst>
          </p:cNvPr>
          <p:cNvSpPr>
            <a:spLocks noGrp="1"/>
          </p:cNvSpPr>
          <p:nvPr>
            <p:ph type="title"/>
          </p:nvPr>
        </p:nvSpPr>
        <p:spPr/>
        <p:txBody>
          <a:bodyPr/>
          <a:lstStyle/>
          <a:p>
            <a:r>
              <a:rPr lang="en-IN" b="1" i="0" u="none" strike="noStrike" dirty="0">
                <a:solidFill>
                  <a:srgbClr val="242424"/>
                </a:solidFill>
                <a:effectLst/>
                <a:latin typeface="source-serif-pro"/>
              </a:rPr>
              <a:t>Types of I/O Streams in Java: Byte Streams(5125) &amp; Character Streams(2562)</a:t>
            </a:r>
            <a:endParaRPr lang="en-US" dirty="0"/>
          </a:p>
        </p:txBody>
      </p:sp>
      <p:sp>
        <p:nvSpPr>
          <p:cNvPr id="3" name="Content Placeholder 2">
            <a:extLst>
              <a:ext uri="{FF2B5EF4-FFF2-40B4-BE49-F238E27FC236}">
                <a16:creationId xmlns:a16="http://schemas.microsoft.com/office/drawing/2014/main" id="{5B4A2607-DC99-E35D-FD12-A6D473A82420}"/>
              </a:ext>
            </a:extLst>
          </p:cNvPr>
          <p:cNvSpPr>
            <a:spLocks noGrp="1"/>
          </p:cNvSpPr>
          <p:nvPr>
            <p:ph idx="1"/>
          </p:nvPr>
        </p:nvSpPr>
        <p:spPr/>
        <p:txBody>
          <a:bodyPr>
            <a:normAutofit/>
          </a:bodyPr>
          <a:lstStyle/>
          <a:p>
            <a:pPr algn="l"/>
            <a:r>
              <a:rPr lang="en-IN" dirty="0">
                <a:solidFill>
                  <a:srgbClr val="242424"/>
                </a:solidFill>
                <a:highlight>
                  <a:srgbClr val="FFFFFF"/>
                </a:highlight>
                <a:latin typeface="source-serif-pro"/>
              </a:rPr>
              <a:t>T</a:t>
            </a:r>
            <a:r>
              <a:rPr lang="en-IN" b="0" i="0" u="none" strike="noStrike" dirty="0">
                <a:solidFill>
                  <a:srgbClr val="242424"/>
                </a:solidFill>
                <a:effectLst/>
                <a:highlight>
                  <a:srgbClr val="FFFFFF"/>
                </a:highlight>
                <a:latin typeface="source-serif-pro"/>
              </a:rPr>
              <a:t>here are two main types of streams - byte streams and character streams. </a:t>
            </a:r>
          </a:p>
          <a:p>
            <a:pPr algn="l"/>
            <a:r>
              <a:rPr lang="en-IN" b="0" i="0" u="none" strike="noStrike" dirty="0">
                <a:solidFill>
                  <a:srgbClr val="242424"/>
                </a:solidFill>
                <a:effectLst/>
                <a:highlight>
                  <a:srgbClr val="FFFFFF"/>
                </a:highlight>
                <a:latin typeface="source-serif-pro"/>
              </a:rPr>
              <a:t>Byte streams, represented by the abstract classes </a:t>
            </a:r>
            <a:r>
              <a:rPr lang="en-IN" b="1" i="0" u="sng" dirty="0">
                <a:effectLst/>
                <a:latin typeface="source-serif-pro"/>
                <a:hlinkClick r:id="rId2"/>
              </a:rPr>
              <a:t>InputStream</a:t>
            </a:r>
            <a:r>
              <a:rPr lang="en-IN" b="0" i="0" u="none" strike="noStrike" dirty="0">
                <a:solidFill>
                  <a:srgbClr val="242424"/>
                </a:solidFill>
                <a:effectLst/>
                <a:highlight>
                  <a:srgbClr val="FFFFFF"/>
                </a:highlight>
                <a:latin typeface="source-serif-pro"/>
              </a:rPr>
              <a:t> and </a:t>
            </a:r>
            <a:r>
              <a:rPr lang="en-IN" b="1" i="0" u="sng" dirty="0">
                <a:effectLst/>
                <a:latin typeface="source-serif-pro"/>
                <a:hlinkClick r:id="rId3"/>
              </a:rPr>
              <a:t>OutputStream</a:t>
            </a:r>
            <a:r>
              <a:rPr lang="en-IN" b="0" i="0" u="none" strike="noStrike" dirty="0">
                <a:solidFill>
                  <a:srgbClr val="242424"/>
                </a:solidFill>
                <a:effectLst/>
                <a:highlight>
                  <a:srgbClr val="FFFFFF"/>
                </a:highlight>
                <a:latin typeface="source-serif-pro"/>
              </a:rPr>
              <a:t>, are for handling raw binary data. </a:t>
            </a:r>
          </a:p>
          <a:p>
            <a:pPr algn="l"/>
            <a:r>
              <a:rPr lang="en-IN" b="0" i="0" u="none" strike="noStrike" dirty="0">
                <a:solidFill>
                  <a:srgbClr val="242424"/>
                </a:solidFill>
                <a:effectLst/>
                <a:highlight>
                  <a:srgbClr val="FFFFFF"/>
                </a:highlight>
                <a:latin typeface="source-serif-pro"/>
              </a:rPr>
              <a:t>Character streams, represented by abstract classes </a:t>
            </a:r>
            <a:r>
              <a:rPr lang="en-IN" b="1" i="0" u="sng" dirty="0">
                <a:effectLst/>
                <a:latin typeface="source-serif-pro"/>
                <a:hlinkClick r:id="rId4"/>
              </a:rPr>
              <a:t>Reader</a:t>
            </a:r>
            <a:r>
              <a:rPr lang="en-IN" b="0" i="0" u="none" strike="noStrike" dirty="0">
                <a:solidFill>
                  <a:srgbClr val="242424"/>
                </a:solidFill>
                <a:effectLst/>
                <a:highlight>
                  <a:srgbClr val="FFFFFF"/>
                </a:highlight>
                <a:latin typeface="source-serif-pro"/>
              </a:rPr>
              <a:t> and </a:t>
            </a:r>
            <a:r>
              <a:rPr lang="en-IN" b="1" i="0" u="sng" dirty="0">
                <a:effectLst/>
                <a:latin typeface="source-serif-pro"/>
                <a:hlinkClick r:id="rId5"/>
              </a:rPr>
              <a:t>Writer</a:t>
            </a:r>
            <a:r>
              <a:rPr lang="en-IN" b="0" i="0" u="none" strike="noStrike" dirty="0">
                <a:solidFill>
                  <a:srgbClr val="242424"/>
                </a:solidFill>
                <a:effectLst/>
                <a:highlight>
                  <a:srgbClr val="FFFFFF"/>
                </a:highlight>
                <a:latin typeface="source-serif-pro"/>
              </a:rPr>
              <a:t>, on the other hand, are for handling text data, taking care of the nuances of character encoding.</a:t>
            </a:r>
            <a:endParaRPr lang="en-US" dirty="0"/>
          </a:p>
        </p:txBody>
      </p:sp>
    </p:spTree>
    <p:extLst>
      <p:ext uri="{BB962C8B-B14F-4D97-AF65-F5344CB8AC3E}">
        <p14:creationId xmlns:p14="http://schemas.microsoft.com/office/powerpoint/2010/main" val="33648144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402F-D2DF-0950-4432-43069ED785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44D4A5-3FEA-D503-B32D-4BD3229227D2}"/>
              </a:ext>
            </a:extLst>
          </p:cNvPr>
          <p:cNvSpPr>
            <a:spLocks noGrp="1"/>
          </p:cNvSpPr>
          <p:nvPr>
            <p:ph idx="1"/>
          </p:nvPr>
        </p:nvSpPr>
        <p:spPr/>
        <p:txBody>
          <a:bodyPr>
            <a:normAutofit fontScale="77500" lnSpcReduction="20000"/>
          </a:bodyPr>
          <a:lstStyle/>
          <a:p>
            <a:pPr algn="l"/>
            <a:r>
              <a:rPr lang="en-IN" b="1" i="0" u="sng" strike="noStrike" dirty="0">
                <a:solidFill>
                  <a:srgbClr val="242424"/>
                </a:solidFill>
                <a:effectLst/>
                <a:latin typeface="source-serif-pro"/>
                <a:hlinkClick r:id="rId2"/>
              </a:rPr>
              <a:t>InputStream</a:t>
            </a:r>
            <a:r>
              <a:rPr lang="en-IN" b="1" i="0" u="none" strike="noStrike" dirty="0">
                <a:solidFill>
                  <a:srgbClr val="242424"/>
                </a:solidFill>
                <a:effectLst/>
                <a:latin typeface="source-serif-pro"/>
              </a:rPr>
              <a:t> &amp; </a:t>
            </a:r>
            <a:r>
              <a:rPr lang="en-IN" b="1" i="0" u="sng" strike="noStrike" dirty="0">
                <a:solidFill>
                  <a:srgbClr val="242424"/>
                </a:solidFill>
                <a:effectLst/>
                <a:latin typeface="source-serif-pro"/>
                <a:hlinkClick r:id="rId3"/>
              </a:rPr>
              <a:t>OutputStream</a:t>
            </a:r>
            <a:r>
              <a:rPr lang="en-IN" b="1" i="0" u="none" strike="noStrike" dirty="0">
                <a:solidFill>
                  <a:srgbClr val="242424"/>
                </a:solidFill>
                <a:effectLst/>
                <a:latin typeface="source-serif-pro"/>
              </a:rPr>
              <a:t> classes</a:t>
            </a:r>
            <a:r>
              <a:rPr lang="en-IN" b="0" i="0" u="none" strike="noStrike" dirty="0">
                <a:solidFill>
                  <a:srgbClr val="242424"/>
                </a:solidFill>
                <a:effectLst/>
                <a:latin typeface="source-serif-pro"/>
              </a:rPr>
              <a:t>: These are the base classes for byte stream I/O in Java. They provide methods for reading and writing bytes, respectively. Whether you’re reading from a file, a network socket, or any other source of data, you’ll likely be using a class that extends </a:t>
            </a:r>
            <a:r>
              <a:rPr lang="en-IN" b="1" i="0" u="none" strike="noStrike" dirty="0" err="1">
                <a:solidFill>
                  <a:srgbClr val="242424"/>
                </a:solidFill>
                <a:effectLst/>
                <a:latin typeface="source-serif-pro"/>
              </a:rPr>
              <a:t>InputStream</a:t>
            </a:r>
            <a:r>
              <a:rPr lang="en-IN" b="0" i="0" u="none" strike="noStrike" dirty="0">
                <a:solidFill>
                  <a:srgbClr val="242424"/>
                </a:solidFill>
                <a:effectLst/>
                <a:latin typeface="source-serif-pro"/>
              </a:rPr>
              <a:t>. Similarly, if you’re writing data to a file, a network socket, or any other destination, you’ll be using a class that extends </a:t>
            </a:r>
            <a:r>
              <a:rPr lang="en-IN" b="1" i="0" u="none" strike="noStrike" dirty="0" err="1">
                <a:solidFill>
                  <a:srgbClr val="242424"/>
                </a:solidFill>
                <a:effectLst/>
                <a:latin typeface="source-serif-pro"/>
              </a:rPr>
              <a:t>OutputStream</a:t>
            </a:r>
            <a:r>
              <a:rPr lang="en-IN" b="0" i="0" u="none" strike="noStrike" dirty="0">
                <a:solidFill>
                  <a:srgbClr val="242424"/>
                </a:solidFill>
                <a:effectLst/>
                <a:latin typeface="source-serif-pro"/>
              </a:rPr>
              <a:t>.</a:t>
            </a:r>
          </a:p>
          <a:p>
            <a:pPr algn="l">
              <a:buFont typeface="Arial" panose="020B0604020202020204" pitchFamily="34" charset="0"/>
              <a:buChar char="•"/>
            </a:pPr>
            <a:r>
              <a:rPr lang="en-IN" b="1" i="0" u="sng" strike="noStrike" dirty="0">
                <a:solidFill>
                  <a:srgbClr val="242424"/>
                </a:solidFill>
                <a:effectLst/>
                <a:latin typeface="source-serif-pro"/>
                <a:hlinkClick r:id="rId2"/>
              </a:rPr>
              <a:t>InputStream</a:t>
            </a:r>
            <a:r>
              <a:rPr lang="en-IN" b="1" i="0" u="none" strike="noStrike" dirty="0">
                <a:solidFill>
                  <a:srgbClr val="242424"/>
                </a:solidFill>
                <a:effectLst/>
                <a:latin typeface="source-serif-pro"/>
              </a:rPr>
              <a:t> class</a:t>
            </a:r>
            <a:r>
              <a:rPr lang="en-IN" b="0" i="0" u="none" strike="noStrike" dirty="0">
                <a:solidFill>
                  <a:srgbClr val="242424"/>
                </a:solidFill>
                <a:effectLst/>
                <a:latin typeface="source-serif-pro"/>
              </a:rPr>
              <a:t>: Represents an input stream of bytes. It’s an abstract class that forms the basis for reading data from various sources, be it files, network sockets, or even memory buffers. The idea behind `</a:t>
            </a:r>
            <a:r>
              <a:rPr lang="en-IN" b="0" i="0" u="none" strike="noStrike" dirty="0" err="1">
                <a:solidFill>
                  <a:srgbClr val="242424"/>
                </a:solidFill>
                <a:effectLst/>
                <a:latin typeface="source-serif-pro"/>
              </a:rPr>
              <a:t>InputStream</a:t>
            </a:r>
            <a:r>
              <a:rPr lang="en-IN" b="0" i="0" u="none" strike="noStrike" dirty="0">
                <a:solidFill>
                  <a:srgbClr val="242424"/>
                </a:solidFill>
                <a:effectLst/>
                <a:latin typeface="source-serif-pro"/>
              </a:rPr>
              <a:t>` is to provide a consistent interface for reading bytes, regardless of the data source. Methods like </a:t>
            </a:r>
            <a:r>
              <a:rPr lang="en-IN" b="1" i="1" u="none" strike="noStrike" dirty="0">
                <a:solidFill>
                  <a:srgbClr val="242424"/>
                </a:solidFill>
                <a:effectLst/>
                <a:latin typeface="source-serif-pro"/>
              </a:rPr>
              <a:t>`read()`</a:t>
            </a:r>
            <a:r>
              <a:rPr lang="en-IN" b="0" i="0" u="none" strike="noStrike" dirty="0">
                <a:solidFill>
                  <a:srgbClr val="242424"/>
                </a:solidFill>
                <a:effectLst/>
                <a:latin typeface="source-serif-pro"/>
              </a:rPr>
              <a:t> allow you to fetch data byte by byte, abstracting away the complexities of the underlying source.</a:t>
            </a:r>
          </a:p>
          <a:p>
            <a:pPr algn="l">
              <a:buFont typeface="Arial" panose="020B0604020202020204" pitchFamily="34" charset="0"/>
              <a:buChar char="•"/>
            </a:pPr>
            <a:r>
              <a:rPr lang="en-IN" b="1" i="0" u="sng" strike="noStrike" dirty="0">
                <a:solidFill>
                  <a:srgbClr val="242424"/>
                </a:solidFill>
                <a:effectLst/>
                <a:latin typeface="source-serif-pro"/>
                <a:hlinkClick r:id="rId3"/>
              </a:rPr>
              <a:t>OutputStream</a:t>
            </a:r>
            <a:r>
              <a:rPr lang="en-IN" b="1" i="0" u="none" strike="noStrike" dirty="0">
                <a:solidFill>
                  <a:srgbClr val="242424"/>
                </a:solidFill>
                <a:effectLst/>
                <a:latin typeface="source-serif-pro"/>
              </a:rPr>
              <a:t> class</a:t>
            </a:r>
            <a:r>
              <a:rPr lang="en-IN" b="0" i="0" u="none" strike="noStrike" dirty="0">
                <a:solidFill>
                  <a:srgbClr val="242424"/>
                </a:solidFill>
                <a:effectLst/>
                <a:latin typeface="source-serif-pro"/>
              </a:rPr>
              <a:t>: Complements the `</a:t>
            </a:r>
            <a:r>
              <a:rPr lang="en-IN" b="0" i="0" u="none" strike="noStrike" dirty="0" err="1">
                <a:solidFill>
                  <a:srgbClr val="242424"/>
                </a:solidFill>
                <a:effectLst/>
                <a:latin typeface="source-serif-pro"/>
              </a:rPr>
              <a:t>InputStream</a:t>
            </a:r>
            <a:r>
              <a:rPr lang="en-IN" b="0" i="0" u="none" strike="noStrike" dirty="0">
                <a:solidFill>
                  <a:srgbClr val="242424"/>
                </a:solidFill>
                <a:effectLst/>
                <a:latin typeface="source-serif-pro"/>
              </a:rPr>
              <a:t>` by providing an output stream for writing bytes. Whether you’re saving a file, sending data over a network, or writing to a byte array in memory, `</a:t>
            </a:r>
            <a:r>
              <a:rPr lang="en-IN" b="0" i="0" u="none" strike="noStrike" dirty="0" err="1">
                <a:solidFill>
                  <a:srgbClr val="242424"/>
                </a:solidFill>
                <a:effectLst/>
                <a:latin typeface="source-serif-pro"/>
              </a:rPr>
              <a:t>OutputStream</a:t>
            </a:r>
            <a:r>
              <a:rPr lang="en-IN" b="0" i="0" u="none" strike="noStrike" dirty="0">
                <a:solidFill>
                  <a:srgbClr val="242424"/>
                </a:solidFill>
                <a:effectLst/>
                <a:latin typeface="source-serif-pro"/>
              </a:rPr>
              <a:t>` offers a unified approach. Its methods, such as </a:t>
            </a:r>
            <a:r>
              <a:rPr lang="en-IN" b="1" i="1" u="none" strike="noStrike" dirty="0">
                <a:solidFill>
                  <a:srgbClr val="242424"/>
                </a:solidFill>
                <a:effectLst/>
                <a:latin typeface="source-serif-pro"/>
              </a:rPr>
              <a:t>`write()`</a:t>
            </a:r>
            <a:r>
              <a:rPr lang="en-IN" b="0" i="0" u="none" strike="noStrike" dirty="0">
                <a:solidFill>
                  <a:srgbClr val="242424"/>
                </a:solidFill>
                <a:effectLst/>
                <a:latin typeface="source-serif-pro"/>
              </a:rPr>
              <a:t>, ensure that you can push data byte by byte to any destination, without worrying about the specifics of where it’s going.</a:t>
            </a:r>
          </a:p>
          <a:p>
            <a:endParaRPr lang="en-US" dirty="0"/>
          </a:p>
        </p:txBody>
      </p:sp>
    </p:spTree>
    <p:extLst>
      <p:ext uri="{BB962C8B-B14F-4D97-AF65-F5344CB8AC3E}">
        <p14:creationId xmlns:p14="http://schemas.microsoft.com/office/powerpoint/2010/main" val="263030814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7485168-A15F-6E35-8D6A-40A5CE717BB3}"/>
              </a:ext>
            </a:extLst>
          </p:cNvPr>
          <p:cNvSpPr>
            <a:spLocks noGrp="1"/>
          </p:cNvSpPr>
          <p:nvPr>
            <p:ph idx="1"/>
          </p:nvPr>
        </p:nvSpPr>
        <p:spPr/>
        <p:txBody>
          <a:bodyPr>
            <a:normAutofit fontScale="77500" lnSpcReduction="20000"/>
          </a:bodyPr>
          <a:lstStyle/>
          <a:p>
            <a:pPr algn="l"/>
            <a:r>
              <a:rPr lang="en-IN" b="1" i="0" u="sng" strike="noStrike" dirty="0">
                <a:solidFill>
                  <a:srgbClr val="242424"/>
                </a:solidFill>
                <a:effectLst/>
                <a:latin typeface="source-serif-pro"/>
                <a:hlinkClick r:id="rId2"/>
              </a:rPr>
              <a:t>Reader</a:t>
            </a:r>
            <a:r>
              <a:rPr lang="en-IN" b="1" i="0" u="none" strike="noStrike" dirty="0">
                <a:solidFill>
                  <a:srgbClr val="242424"/>
                </a:solidFill>
                <a:effectLst/>
                <a:latin typeface="source-serif-pro"/>
              </a:rPr>
              <a:t> &amp; </a:t>
            </a:r>
            <a:r>
              <a:rPr lang="en-IN" b="1" i="0" u="sng" strike="noStrike" dirty="0">
                <a:solidFill>
                  <a:srgbClr val="242424"/>
                </a:solidFill>
                <a:effectLst/>
                <a:latin typeface="source-serif-pro"/>
                <a:hlinkClick r:id="rId3"/>
              </a:rPr>
              <a:t>Writer</a:t>
            </a:r>
            <a:r>
              <a:rPr lang="en-IN" b="1" i="0" u="none" strike="noStrike" dirty="0">
                <a:solidFill>
                  <a:srgbClr val="242424"/>
                </a:solidFill>
                <a:effectLst/>
                <a:latin typeface="source-serif-pro"/>
              </a:rPr>
              <a:t> classes</a:t>
            </a:r>
            <a:r>
              <a:rPr lang="en-IN" b="0" i="0" u="none" strike="noStrike" dirty="0">
                <a:solidFill>
                  <a:srgbClr val="242424"/>
                </a:solidFill>
                <a:effectLst/>
                <a:latin typeface="source-serif-pro"/>
              </a:rPr>
              <a:t>: These are the base classes for character stream I/O in Java. They provide methods for reading and writing characters, respectively. The </a:t>
            </a:r>
            <a:r>
              <a:rPr lang="en-IN" b="1" i="0" u="none" strike="noStrike" dirty="0">
                <a:solidFill>
                  <a:srgbClr val="242424"/>
                </a:solidFill>
                <a:effectLst/>
                <a:latin typeface="source-serif-pro"/>
              </a:rPr>
              <a:t>Reader</a:t>
            </a:r>
            <a:r>
              <a:rPr lang="en-IN" b="0" i="0" u="none" strike="noStrike" dirty="0">
                <a:solidFill>
                  <a:srgbClr val="242424"/>
                </a:solidFill>
                <a:effectLst/>
                <a:latin typeface="source-serif-pro"/>
              </a:rPr>
              <a:t> class takes care of converting bytes to characters using the appropriate character encoding, while the </a:t>
            </a:r>
            <a:r>
              <a:rPr lang="en-IN" b="1" i="0" u="none" strike="noStrike" dirty="0">
                <a:solidFill>
                  <a:srgbClr val="242424"/>
                </a:solidFill>
                <a:effectLst/>
                <a:latin typeface="source-serif-pro"/>
              </a:rPr>
              <a:t>Writer</a:t>
            </a:r>
            <a:r>
              <a:rPr lang="en-IN" b="0" i="0" u="none" strike="noStrike" dirty="0">
                <a:solidFill>
                  <a:srgbClr val="242424"/>
                </a:solidFill>
                <a:effectLst/>
                <a:latin typeface="source-serif-pro"/>
              </a:rPr>
              <a:t> class handles the conversion of characters to bytes. This makes it easier to work with text data in different character encodings.</a:t>
            </a:r>
          </a:p>
          <a:p>
            <a:pPr algn="l">
              <a:buFont typeface="Arial" panose="020B0604020202020204" pitchFamily="34" charset="0"/>
              <a:buChar char="•"/>
            </a:pPr>
            <a:r>
              <a:rPr lang="en-IN" b="1" i="0" u="sng" strike="noStrike" dirty="0">
                <a:solidFill>
                  <a:srgbClr val="242424"/>
                </a:solidFill>
                <a:effectLst/>
                <a:latin typeface="source-serif-pro"/>
                <a:hlinkClick r:id="rId2"/>
              </a:rPr>
              <a:t>Reader</a:t>
            </a:r>
            <a:r>
              <a:rPr lang="en-IN" b="1" i="0" u="none" strike="noStrike" dirty="0">
                <a:solidFill>
                  <a:srgbClr val="242424"/>
                </a:solidFill>
                <a:effectLst/>
                <a:latin typeface="source-serif-pro"/>
              </a:rPr>
              <a:t> class</a:t>
            </a:r>
            <a:r>
              <a:rPr lang="en-IN" b="0" i="0" u="none" strike="noStrike" dirty="0">
                <a:solidFill>
                  <a:srgbClr val="242424"/>
                </a:solidFill>
                <a:effectLst/>
                <a:latin typeface="source-serif-pro"/>
              </a:rPr>
              <a:t>: This abstract class in Java’s I/O system is designed for reading character data. It handles various character encodings, ensuring accurate reading of text irrespective of its encoding format. The Reader class provides methods such as </a:t>
            </a:r>
            <a:r>
              <a:rPr lang="en-IN" b="1" i="1" u="none" strike="noStrike" dirty="0">
                <a:solidFill>
                  <a:srgbClr val="242424"/>
                </a:solidFill>
                <a:effectLst/>
                <a:latin typeface="source-serif-pro"/>
              </a:rPr>
              <a:t>read()</a:t>
            </a:r>
            <a:r>
              <a:rPr lang="en-IN" b="0" i="0" u="none" strike="noStrike" dirty="0">
                <a:solidFill>
                  <a:srgbClr val="242424"/>
                </a:solidFill>
                <a:effectLst/>
                <a:latin typeface="source-serif-pro"/>
              </a:rPr>
              <a:t>, which retrieves data character by character, managing the complexities of character encoding.</a:t>
            </a:r>
          </a:p>
          <a:p>
            <a:pPr algn="l">
              <a:buFont typeface="Arial" panose="020B0604020202020204" pitchFamily="34" charset="0"/>
              <a:buChar char="•"/>
            </a:pPr>
            <a:r>
              <a:rPr lang="en-IN" b="1" i="0" u="sng" strike="noStrike" dirty="0">
                <a:solidFill>
                  <a:srgbClr val="242424"/>
                </a:solidFill>
                <a:effectLst/>
                <a:latin typeface="source-serif-pro"/>
                <a:hlinkClick r:id="rId3"/>
              </a:rPr>
              <a:t>Writer</a:t>
            </a:r>
            <a:r>
              <a:rPr lang="en-IN" b="1" i="0" u="none" strike="noStrike" dirty="0">
                <a:solidFill>
                  <a:srgbClr val="242424"/>
                </a:solidFill>
                <a:effectLst/>
                <a:latin typeface="source-serif-pro"/>
              </a:rPr>
              <a:t> class</a:t>
            </a:r>
            <a:r>
              <a:rPr lang="en-IN" b="0" i="0" u="none" strike="noStrike" dirty="0">
                <a:solidFill>
                  <a:srgbClr val="242424"/>
                </a:solidFill>
                <a:effectLst/>
                <a:latin typeface="source-serif-pro"/>
              </a:rPr>
              <a:t>: This class is designed for outputting character data. It ensures that text is written in the correct encoding, offering a uniform interface for writing characters to different destinations. The </a:t>
            </a:r>
            <a:r>
              <a:rPr lang="en-IN" b="1" i="1" u="none" strike="noStrike" dirty="0">
                <a:solidFill>
                  <a:srgbClr val="242424"/>
                </a:solidFill>
                <a:effectLst/>
                <a:latin typeface="source-serif-pro"/>
              </a:rPr>
              <a:t>write()</a:t>
            </a:r>
            <a:r>
              <a:rPr lang="en-IN" b="0" i="0" u="none" strike="noStrike" dirty="0">
                <a:solidFill>
                  <a:srgbClr val="242424"/>
                </a:solidFill>
                <a:effectLst/>
                <a:latin typeface="source-serif-pro"/>
              </a:rPr>
              <a:t>method, for instance, enables text output to a file, a network socket, or any other destination, managing the intricacies of character encodings.</a:t>
            </a:r>
          </a:p>
          <a:p>
            <a:endParaRPr lang="en-US" dirty="0"/>
          </a:p>
        </p:txBody>
      </p:sp>
    </p:spTree>
    <p:extLst>
      <p:ext uri="{BB962C8B-B14F-4D97-AF65-F5344CB8AC3E}">
        <p14:creationId xmlns:p14="http://schemas.microsoft.com/office/powerpoint/2010/main" val="29250065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1795134-CD1A-88FD-2B1D-8E7DF0981ADE}"/>
              </a:ext>
            </a:extLst>
          </p:cNvPr>
          <p:cNvPicPr>
            <a:picLocks noGrp="1" noChangeAspect="1"/>
          </p:cNvPicPr>
          <p:nvPr>
            <p:ph idx="1"/>
          </p:nvPr>
        </p:nvPicPr>
        <p:blipFill>
          <a:blip r:embed="rId2"/>
          <a:stretch>
            <a:fillRect/>
          </a:stretch>
        </p:blipFill>
        <p:spPr>
          <a:xfrm>
            <a:off x="1466917" y="1825625"/>
            <a:ext cx="9258165" cy="4351338"/>
          </a:xfrm>
          <a:prstGeom prst="rect">
            <a:avLst/>
          </a:prstGeom>
        </p:spPr>
      </p:pic>
    </p:spTree>
    <p:extLst>
      <p:ext uri="{BB962C8B-B14F-4D97-AF65-F5344CB8AC3E}">
        <p14:creationId xmlns:p14="http://schemas.microsoft.com/office/powerpoint/2010/main" val="116245878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12ACDA8-2A11-4FD0-220D-ED0DFA73C44E}"/>
              </a:ext>
            </a:extLst>
          </p:cNvPr>
          <p:cNvPicPr>
            <a:picLocks noGrp="1" noChangeAspect="1"/>
          </p:cNvPicPr>
          <p:nvPr>
            <p:ph idx="1"/>
          </p:nvPr>
        </p:nvPicPr>
        <p:blipFill>
          <a:blip r:embed="rId2"/>
          <a:stretch>
            <a:fillRect/>
          </a:stretch>
        </p:blipFill>
        <p:spPr>
          <a:xfrm>
            <a:off x="220182" y="724395"/>
            <a:ext cx="9777018" cy="5452568"/>
          </a:xfrm>
          <a:prstGeom prst="rect">
            <a:avLst/>
          </a:prstGeom>
        </p:spPr>
      </p:pic>
    </p:spTree>
    <p:extLst>
      <p:ext uri="{BB962C8B-B14F-4D97-AF65-F5344CB8AC3E}">
        <p14:creationId xmlns:p14="http://schemas.microsoft.com/office/powerpoint/2010/main" val="292140325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4AAB0-E23D-D12C-2256-F8B254BEEE7D}"/>
              </a:ext>
            </a:extLst>
          </p:cNvPr>
          <p:cNvSpPr>
            <a:spLocks noGrp="1"/>
          </p:cNvSpPr>
          <p:nvPr>
            <p:ph type="title"/>
          </p:nvPr>
        </p:nvSpPr>
        <p:spPr/>
        <p:txBody>
          <a:bodyPr/>
          <a:lstStyle/>
          <a:p>
            <a:r>
              <a:rPr lang="en-IN" b="1" i="0" u="none" strike="noStrike" dirty="0">
                <a:solidFill>
                  <a:srgbClr val="242424"/>
                </a:solidFill>
                <a:effectLst/>
                <a:latin typeface="source-serif-pro"/>
              </a:rPr>
              <a:t>Importance of Buffering in I/O</a:t>
            </a:r>
            <a:endParaRPr lang="en-US" dirty="0"/>
          </a:p>
        </p:txBody>
      </p:sp>
      <p:sp>
        <p:nvSpPr>
          <p:cNvPr id="3" name="Content Placeholder 2">
            <a:extLst>
              <a:ext uri="{FF2B5EF4-FFF2-40B4-BE49-F238E27FC236}">
                <a16:creationId xmlns:a16="http://schemas.microsoft.com/office/drawing/2014/main" id="{DE25A01A-07CF-F58E-3462-4AAD23A5C4AA}"/>
              </a:ext>
            </a:extLst>
          </p:cNvPr>
          <p:cNvSpPr>
            <a:spLocks noGrp="1"/>
          </p:cNvSpPr>
          <p:nvPr>
            <p:ph idx="1"/>
          </p:nvPr>
        </p:nvSpPr>
        <p:spPr/>
        <p:txBody>
          <a:bodyPr>
            <a:normAutofit fontScale="77500" lnSpcReduction="20000"/>
          </a:bodyPr>
          <a:lstStyle/>
          <a:p>
            <a:pPr algn="l"/>
            <a:r>
              <a:rPr lang="en-IN" b="0" i="0" u="none" strike="noStrike" dirty="0">
                <a:solidFill>
                  <a:srgbClr val="242424"/>
                </a:solidFill>
                <a:effectLst/>
                <a:latin typeface="source-serif-pro"/>
              </a:rPr>
              <a:t>In the world of I/O operations, efficiency is key. Every read from or write to an external source, such as a file or a network socket, is a relatively expensive operation. It takes time and consumes system resources. This is where buffering comes into play.</a:t>
            </a:r>
          </a:p>
          <a:p>
            <a:pPr algn="l"/>
            <a:r>
              <a:rPr lang="en-IN" b="0" i="0" u="none" strike="noStrike" dirty="0">
                <a:solidFill>
                  <a:srgbClr val="242424"/>
                </a:solidFill>
                <a:effectLst/>
                <a:latin typeface="source-serif-pro"/>
              </a:rPr>
              <a:t>Buffering is akin to a temporary holding area or a way-station for data as it journeys from source to destination. When reading data, instead of fetching each byte individually, which can be time-consuming, a buffer allows us to read a larger block of data at once. This block of data is then stored in a buffer - an area of memory - from where your program can access it.</a:t>
            </a:r>
          </a:p>
          <a:p>
            <a:pPr algn="l"/>
            <a:r>
              <a:rPr lang="en-IN" b="0" i="0" u="none" strike="noStrike" dirty="0">
                <a:solidFill>
                  <a:srgbClr val="242424"/>
                </a:solidFill>
                <a:effectLst/>
                <a:latin typeface="source-serif-pro"/>
              </a:rPr>
              <a:t>Similarly, when writing data, instead of writing each byte individually, we can write data to a buffer. Once the buffer is full, or when we explicitly decide to, the data in the buffer can be written to the destination in one go.</a:t>
            </a:r>
          </a:p>
          <a:p>
            <a:pPr algn="l"/>
            <a:r>
              <a:rPr lang="en-IN" b="0" i="0" u="none" strike="noStrike" dirty="0">
                <a:solidFill>
                  <a:srgbClr val="242424"/>
                </a:solidFill>
                <a:effectLst/>
                <a:latin typeface="source-serif-pro"/>
              </a:rPr>
              <a:t>By reducing the number of actual read and write operations, buffering significantly improves the efficiency of IO operations, especially when dealing with large volumes of data. It's like shopping at a supermarket. Instead of making a trip for each individual item, you fill your cart (buffer) with many items before checking out. This makes the shopping trip (IO operation) much more efficient</a:t>
            </a:r>
          </a:p>
          <a:p>
            <a:endParaRPr lang="en-US" dirty="0"/>
          </a:p>
        </p:txBody>
      </p:sp>
    </p:spTree>
    <p:extLst>
      <p:ext uri="{BB962C8B-B14F-4D97-AF65-F5344CB8AC3E}">
        <p14:creationId xmlns:p14="http://schemas.microsoft.com/office/powerpoint/2010/main" val="15821088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87528-1114-6A2E-132F-C80EC1549C80}"/>
              </a:ext>
            </a:extLst>
          </p:cNvPr>
          <p:cNvSpPr>
            <a:spLocks noGrp="1"/>
          </p:cNvSpPr>
          <p:nvPr>
            <p:ph type="title"/>
          </p:nvPr>
        </p:nvSpPr>
        <p:spPr/>
        <p:txBody>
          <a:bodyPr/>
          <a:lstStyle/>
          <a:p>
            <a:r>
              <a:rPr lang="en-IN" b="0" i="0" u="none" strike="noStrike" dirty="0">
                <a:solidFill>
                  <a:srgbClr val="242424"/>
                </a:solidFill>
                <a:effectLst/>
                <a:highlight>
                  <a:srgbClr val="FFFFFF"/>
                </a:highlight>
                <a:latin typeface="source-serif-pro"/>
              </a:rPr>
              <a:t>Let’s take a look at a few examples:</a:t>
            </a:r>
            <a:endParaRPr lang="en-US" dirty="0"/>
          </a:p>
        </p:txBody>
      </p:sp>
      <p:sp>
        <p:nvSpPr>
          <p:cNvPr id="3" name="Content Placeholder 2">
            <a:extLst>
              <a:ext uri="{FF2B5EF4-FFF2-40B4-BE49-F238E27FC236}">
                <a16:creationId xmlns:a16="http://schemas.microsoft.com/office/drawing/2014/main" id="{342F6C97-747B-CD28-0BBA-C860621F2E0D}"/>
              </a:ext>
            </a:extLst>
          </p:cNvPr>
          <p:cNvSpPr>
            <a:spLocks noGrp="1"/>
          </p:cNvSpPr>
          <p:nvPr>
            <p:ph idx="1"/>
          </p:nvPr>
        </p:nvSpPr>
        <p:spPr/>
        <p:txBody>
          <a:bodyPr>
            <a:normAutofit fontScale="62500" lnSpcReduction="20000"/>
          </a:bodyPr>
          <a:lstStyle/>
          <a:p>
            <a:pPr algn="l">
              <a:buFont typeface="Arial" panose="020B0604020202020204" pitchFamily="34" charset="0"/>
              <a:buChar char="•"/>
            </a:pPr>
            <a:r>
              <a:rPr lang="en-IN" b="1" i="0" u="none" strike="noStrike" dirty="0">
                <a:solidFill>
                  <a:srgbClr val="242424"/>
                </a:solidFill>
                <a:effectLst/>
                <a:latin typeface="source-serif-pro"/>
              </a:rPr>
              <a:t>File Handling</a:t>
            </a:r>
            <a:r>
              <a:rPr lang="en-IN" b="0" i="0" u="none" strike="noStrike" dirty="0">
                <a:solidFill>
                  <a:srgbClr val="242424"/>
                </a:solidFill>
                <a:effectLst/>
                <a:latin typeface="source-serif-pro"/>
              </a:rPr>
              <a:t>: One of the most common uses of Java I/O Streams is reading from and writing to files. Whether it’s a text editor saving your notes, a spreadsheet application loading a CSV file, or a photo editor opening an image, Java I/O Streams are at the heart of these operations.</a:t>
            </a:r>
          </a:p>
          <a:p>
            <a:pPr algn="l">
              <a:buFont typeface="Arial" panose="020B0604020202020204" pitchFamily="34" charset="0"/>
              <a:buChar char="•"/>
            </a:pPr>
            <a:r>
              <a:rPr lang="en-IN" b="1" i="0" u="none" strike="noStrike" dirty="0">
                <a:solidFill>
                  <a:srgbClr val="242424"/>
                </a:solidFill>
                <a:effectLst/>
                <a:latin typeface="source-serif-pro"/>
              </a:rPr>
              <a:t>Network Communication</a:t>
            </a:r>
            <a:r>
              <a:rPr lang="en-IN" b="0" i="0" u="none" strike="noStrike" dirty="0">
                <a:solidFill>
                  <a:srgbClr val="242424"/>
                </a:solidFill>
                <a:effectLst/>
                <a:latin typeface="source-serif-pro"/>
              </a:rPr>
              <a:t>: Java I/O Streams are also crucial for network communication. When you send a request to a web server, or when you receive a response, that data is transmitted as a stream of bytes. Web servers, chat applications, and multiplayer online games all rely on Java IO Streams to send and receive data over the network.</a:t>
            </a:r>
          </a:p>
          <a:p>
            <a:pPr algn="l">
              <a:buFont typeface="Arial" panose="020B0604020202020204" pitchFamily="34" charset="0"/>
              <a:buChar char="•"/>
            </a:pPr>
            <a:r>
              <a:rPr lang="en-IN" b="1" i="0" u="none" strike="noStrike" dirty="0">
                <a:solidFill>
                  <a:srgbClr val="242424"/>
                </a:solidFill>
                <a:effectLst/>
                <a:latin typeface="source-serif-pro"/>
              </a:rPr>
              <a:t>Database Access</a:t>
            </a:r>
            <a:r>
              <a:rPr lang="en-IN" b="0" i="0" u="none" strike="noStrike" dirty="0">
                <a:solidFill>
                  <a:srgbClr val="242424"/>
                </a:solidFill>
                <a:effectLst/>
                <a:latin typeface="source-serif-pro"/>
              </a:rPr>
              <a:t>: When interacting with a database, Java I/O Streams are used to send queries and receive results. Whether it’s a web application fetching data from a database, or a data analysis tool running complex queries, Java I/O Streams ensure that data can be read from and written to databases efficiently.</a:t>
            </a:r>
          </a:p>
          <a:p>
            <a:pPr algn="l">
              <a:buFont typeface="Arial" panose="020B0604020202020204" pitchFamily="34" charset="0"/>
              <a:buChar char="•"/>
            </a:pPr>
            <a:r>
              <a:rPr lang="en-IN" b="1" i="0" u="none" strike="noStrike" dirty="0">
                <a:solidFill>
                  <a:srgbClr val="242424"/>
                </a:solidFill>
                <a:effectLst/>
                <a:latin typeface="source-serif-pro"/>
              </a:rPr>
              <a:t>Inter-Process Communication</a:t>
            </a:r>
            <a:r>
              <a:rPr lang="en-IN" b="0" i="0" u="none" strike="noStrike" dirty="0">
                <a:solidFill>
                  <a:srgbClr val="242424"/>
                </a:solidFill>
                <a:effectLst/>
                <a:latin typeface="source-serif-pro"/>
              </a:rPr>
              <a:t>: Java I/O Streams can also be used for communication between different processes on the same machine. This is particularly useful for applications that need to interact with the operating system or other applications. For instance, a Java application can use I/O Streams to run a shell command and process the output.</a:t>
            </a:r>
          </a:p>
          <a:p>
            <a:pPr algn="l">
              <a:buFont typeface="Arial" panose="020B0604020202020204" pitchFamily="34" charset="0"/>
              <a:buChar char="•"/>
            </a:pPr>
            <a:r>
              <a:rPr lang="en-IN" b="1" i="0" u="none" strike="noStrike" dirty="0">
                <a:solidFill>
                  <a:srgbClr val="242424"/>
                </a:solidFill>
                <a:effectLst/>
                <a:latin typeface="source-serif-pro"/>
              </a:rPr>
              <a:t>Data Compression and Decompression</a:t>
            </a:r>
            <a:r>
              <a:rPr lang="en-IN" b="0" i="0" u="none" strike="noStrike" dirty="0">
                <a:solidFill>
                  <a:srgbClr val="242424"/>
                </a:solidFill>
                <a:effectLst/>
                <a:latin typeface="source-serif-pro"/>
              </a:rPr>
              <a:t>: Java I/O Streams are used in applications that deal with compressed data. Applications like file archivers or software installers use streams to read the compressed data, decompress it, and then write the decompressed data.</a:t>
            </a:r>
          </a:p>
        </p:txBody>
      </p:sp>
    </p:spTree>
    <p:extLst>
      <p:ext uri="{BB962C8B-B14F-4D97-AF65-F5344CB8AC3E}">
        <p14:creationId xmlns:p14="http://schemas.microsoft.com/office/powerpoint/2010/main" val="3675437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JVM Architecture &amp; Components</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a:xfrm>
            <a:off x="1836490" y="3033639"/>
            <a:ext cx="8082059" cy="3528975"/>
          </a:xfrm>
        </p:spPr>
        <p:txBody>
          <a:bodyPr>
            <a:normAutofit/>
          </a:bodyPr>
          <a:lstStyle/>
          <a:p>
            <a:r>
              <a:rPr lang="en-IN" sz="1200" dirty="0">
                <a:solidFill>
                  <a:srgbClr val="000000"/>
                </a:solidFill>
                <a:effectLst/>
                <a:latin typeface="Arial" panose="020B0604020202020204" pitchFamily="34" charset="0"/>
                <a:cs typeface="Arial" panose="020B0604020202020204" pitchFamily="34" charset="0"/>
              </a:rPr>
              <a:t>JAVA tech is both Interpretive and Completive by using Interpreter we are converting source code into byte code and the interpreter is a part of JVM.</a:t>
            </a:r>
          </a:p>
          <a:p>
            <a:pPr marL="0"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Architecture in Next Slide</a:t>
            </a:r>
          </a:p>
        </p:txBody>
      </p:sp>
      <p:pic>
        <p:nvPicPr>
          <p:cNvPr id="2050" name="Picture 2" descr="Learn about JVM in Java">
            <a:extLst>
              <a:ext uri="{FF2B5EF4-FFF2-40B4-BE49-F238E27FC236}">
                <a16:creationId xmlns:a16="http://schemas.microsoft.com/office/drawing/2014/main" id="{C91244F2-3B0D-DB8B-9FF0-E0A03BA66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6404" y="1330703"/>
            <a:ext cx="9669710" cy="5439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647180"/>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39DA722-F197-5667-BDE0-7B2211842011}"/>
              </a:ext>
            </a:extLst>
          </p:cNvPr>
          <p:cNvPicPr>
            <a:picLocks noGrp="1" noChangeAspect="1"/>
          </p:cNvPicPr>
          <p:nvPr>
            <p:ph idx="1"/>
          </p:nvPr>
        </p:nvPicPr>
        <p:blipFill>
          <a:blip r:embed="rId2"/>
          <a:stretch>
            <a:fillRect/>
          </a:stretch>
        </p:blipFill>
        <p:spPr>
          <a:xfrm>
            <a:off x="876300" y="1994694"/>
            <a:ext cx="10439400" cy="4013200"/>
          </a:xfrm>
          <a:prstGeom prst="rect">
            <a:avLst/>
          </a:prstGeom>
        </p:spPr>
      </p:pic>
    </p:spTree>
    <p:extLst>
      <p:ext uri="{BB962C8B-B14F-4D97-AF65-F5344CB8AC3E}">
        <p14:creationId xmlns:p14="http://schemas.microsoft.com/office/powerpoint/2010/main" val="105407860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F8351-F9A7-5839-E9BD-E0DD4F44A451}"/>
              </a:ext>
            </a:extLst>
          </p:cNvPr>
          <p:cNvSpPr>
            <a:spLocks noGrp="1"/>
          </p:cNvSpPr>
          <p:nvPr>
            <p:ph type="title"/>
          </p:nvPr>
        </p:nvSpPr>
        <p:spPr/>
        <p:txBody>
          <a:bodyPr/>
          <a:lstStyle/>
          <a:p>
            <a:r>
              <a:rPr lang="en-IN" b="0" i="0" u="none" strike="noStrike" dirty="0">
                <a:solidFill>
                  <a:srgbClr val="000000"/>
                </a:solidFill>
                <a:effectLst/>
                <a:latin typeface="Segoe UI" panose="020B0502040204020203" pitchFamily="34" charset="0"/>
              </a:rPr>
              <a:t>JDK has two sets of I/O packages:</a:t>
            </a:r>
            <a:endParaRPr lang="en-US" dirty="0"/>
          </a:p>
        </p:txBody>
      </p:sp>
      <p:sp>
        <p:nvSpPr>
          <p:cNvPr id="3" name="Content Placeholder 2">
            <a:extLst>
              <a:ext uri="{FF2B5EF4-FFF2-40B4-BE49-F238E27FC236}">
                <a16:creationId xmlns:a16="http://schemas.microsoft.com/office/drawing/2014/main" id="{306E638B-BA8B-C725-9EA6-493093223B73}"/>
              </a:ext>
            </a:extLst>
          </p:cNvPr>
          <p:cNvSpPr>
            <a:spLocks noGrp="1"/>
          </p:cNvSpPr>
          <p:nvPr>
            <p:ph idx="1"/>
          </p:nvPr>
        </p:nvSpPr>
        <p:spPr/>
        <p:txBody>
          <a:bodyPr>
            <a:normAutofit/>
          </a:bodyPr>
          <a:lstStyle/>
          <a:p>
            <a:pPr>
              <a:lnSpc>
                <a:spcPct val="80000"/>
              </a:lnSpc>
            </a:pPr>
            <a:r>
              <a:rPr lang="en-IN" sz="1900" dirty="0">
                <a:solidFill>
                  <a:srgbClr val="242424"/>
                </a:solidFill>
                <a:latin typeface="source-serif-pro"/>
              </a:rPr>
              <a:t>The Standard I/O (in package </a:t>
            </a:r>
            <a:r>
              <a:rPr lang="en-IN" sz="1900" dirty="0" err="1">
                <a:solidFill>
                  <a:srgbClr val="242424"/>
                </a:solidFill>
                <a:latin typeface="source-serif-pro"/>
              </a:rPr>
              <a:t>java.io</a:t>
            </a:r>
            <a:r>
              <a:rPr lang="en-IN" sz="1900" dirty="0">
                <a:solidFill>
                  <a:srgbClr val="242424"/>
                </a:solidFill>
                <a:latin typeface="source-serif-pro"/>
              </a:rPr>
              <a:t>), introduced since JDK 1.0 for stream-based I/O, and</a:t>
            </a:r>
          </a:p>
          <a:p>
            <a:pPr>
              <a:lnSpc>
                <a:spcPct val="80000"/>
              </a:lnSpc>
            </a:pPr>
            <a:r>
              <a:rPr lang="en-IN" sz="1900" dirty="0">
                <a:solidFill>
                  <a:srgbClr val="242424"/>
                </a:solidFill>
                <a:latin typeface="source-serif-pro"/>
              </a:rPr>
              <a:t>the New I/O (in packages </a:t>
            </a:r>
            <a:r>
              <a:rPr lang="en-IN" sz="1900" dirty="0" err="1">
                <a:solidFill>
                  <a:srgbClr val="242424"/>
                </a:solidFill>
                <a:latin typeface="source-serif-pro"/>
              </a:rPr>
              <a:t>java.nio</a:t>
            </a:r>
            <a:r>
              <a:rPr lang="en-IN" sz="1900" dirty="0">
                <a:solidFill>
                  <a:srgbClr val="242424"/>
                </a:solidFill>
                <a:latin typeface="source-serif-pro"/>
              </a:rPr>
              <a:t>), introduced in JDK 1.4, for more efficient buffer-based I/O.</a:t>
            </a:r>
          </a:p>
          <a:p>
            <a:pPr>
              <a:lnSpc>
                <a:spcPct val="80000"/>
              </a:lnSpc>
            </a:pPr>
            <a:r>
              <a:rPr lang="en-IN" sz="1900" dirty="0">
                <a:solidFill>
                  <a:srgbClr val="242424"/>
                </a:solidFill>
                <a:latin typeface="source-serif-pro"/>
              </a:rPr>
              <a:t>JDK 1.5 introduces the formatted text-I/O via new classes </a:t>
            </a:r>
            <a:r>
              <a:rPr lang="en-IN" sz="1900" dirty="0" err="1">
                <a:solidFill>
                  <a:srgbClr val="242424"/>
                </a:solidFill>
                <a:latin typeface="source-serif-pro"/>
              </a:rPr>
              <a:t>java.util.Scanner</a:t>
            </a:r>
            <a:r>
              <a:rPr lang="en-IN" sz="1900" dirty="0">
                <a:solidFill>
                  <a:srgbClr val="242424"/>
                </a:solidFill>
                <a:latin typeface="source-serif-pro"/>
              </a:rPr>
              <a:t> and Formatter, and C-like </a:t>
            </a:r>
            <a:r>
              <a:rPr lang="en-IN" sz="1900" dirty="0" err="1">
                <a:solidFill>
                  <a:srgbClr val="242424"/>
                </a:solidFill>
                <a:latin typeface="source-serif-pro"/>
              </a:rPr>
              <a:t>printf</a:t>
            </a:r>
            <a:r>
              <a:rPr lang="en-IN" sz="1900" dirty="0">
                <a:solidFill>
                  <a:srgbClr val="242424"/>
                </a:solidFill>
                <a:latin typeface="source-serif-pro"/>
              </a:rPr>
              <a:t>() and format() methods for formatted output using format specifiers.</a:t>
            </a:r>
          </a:p>
          <a:p>
            <a:pPr>
              <a:lnSpc>
                <a:spcPct val="80000"/>
              </a:lnSpc>
            </a:pPr>
            <a:r>
              <a:rPr lang="en-IN" sz="1900" dirty="0">
                <a:solidFill>
                  <a:srgbClr val="242424"/>
                </a:solidFill>
                <a:latin typeface="source-serif-pro"/>
              </a:rPr>
              <a:t>JDK 1.7 enhances supports for file I/O via the so-called NIO.2 (non-blocking I/O) in new package </a:t>
            </a:r>
            <a:r>
              <a:rPr lang="en-IN" sz="1900" dirty="0" err="1">
                <a:solidFill>
                  <a:srgbClr val="242424"/>
                </a:solidFill>
                <a:latin typeface="source-serif-pro"/>
              </a:rPr>
              <a:t>java.nio.file</a:t>
            </a:r>
            <a:r>
              <a:rPr lang="en-IN" sz="1900" dirty="0">
                <a:solidFill>
                  <a:srgbClr val="242424"/>
                </a:solidFill>
                <a:latin typeface="source-serif-pro"/>
              </a:rPr>
              <a:t> and its auxiliary packages. It also introduces a new try-with-resources syntax to simplify the coding of close() method.</a:t>
            </a:r>
          </a:p>
          <a:p>
            <a:endParaRPr lang="en-US" dirty="0"/>
          </a:p>
        </p:txBody>
      </p:sp>
    </p:spTree>
    <p:extLst>
      <p:ext uri="{BB962C8B-B14F-4D97-AF65-F5344CB8AC3E}">
        <p14:creationId xmlns:p14="http://schemas.microsoft.com/office/powerpoint/2010/main" val="103895810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839E3-2593-B807-4921-F9C6D473317F}"/>
              </a:ext>
            </a:extLst>
          </p:cNvPr>
          <p:cNvSpPr>
            <a:spLocks noGrp="1"/>
          </p:cNvSpPr>
          <p:nvPr>
            <p:ph type="title"/>
          </p:nvPr>
        </p:nvSpPr>
        <p:spPr/>
        <p:txBody>
          <a:bodyPr/>
          <a:lstStyle/>
          <a:p>
            <a:r>
              <a:rPr lang="en-IN" b="1" i="0" u="none" strike="noStrike" dirty="0">
                <a:solidFill>
                  <a:srgbClr val="0A8464"/>
                </a:solidFill>
                <a:effectLst/>
                <a:latin typeface="Segoe UI" panose="020B0502040204020203" pitchFamily="34" charset="0"/>
              </a:rPr>
              <a:t>Class </a:t>
            </a:r>
            <a:r>
              <a:rPr lang="en-IN" b="1" i="0" u="none" strike="noStrike" dirty="0" err="1">
                <a:solidFill>
                  <a:srgbClr val="0A8464"/>
                </a:solidFill>
                <a:effectLst/>
                <a:latin typeface="Segoe UI" panose="020B0502040204020203" pitchFamily="34" charset="0"/>
              </a:rPr>
              <a:t>java.io.File</a:t>
            </a:r>
            <a:r>
              <a:rPr lang="en-IN" b="1" i="0" u="none" strike="noStrike" dirty="0">
                <a:solidFill>
                  <a:srgbClr val="0A8464"/>
                </a:solidFill>
                <a:effectLst/>
                <a:latin typeface="Segoe UI" panose="020B0502040204020203" pitchFamily="34" charset="0"/>
              </a:rPr>
              <a:t> (Pre-JDK 7)</a:t>
            </a:r>
            <a:endParaRPr lang="en-US" dirty="0"/>
          </a:p>
        </p:txBody>
      </p:sp>
      <p:sp>
        <p:nvSpPr>
          <p:cNvPr id="3" name="Content Placeholder 2">
            <a:extLst>
              <a:ext uri="{FF2B5EF4-FFF2-40B4-BE49-F238E27FC236}">
                <a16:creationId xmlns:a16="http://schemas.microsoft.com/office/drawing/2014/main" id="{E24036BA-513C-C478-6A14-184D91ED6F94}"/>
              </a:ext>
            </a:extLst>
          </p:cNvPr>
          <p:cNvSpPr>
            <a:spLocks noGrp="1"/>
          </p:cNvSpPr>
          <p:nvPr>
            <p:ph idx="1"/>
          </p:nvPr>
        </p:nvSpPr>
        <p:spPr/>
        <p:txBody>
          <a:bodyPr>
            <a:normAutofit/>
          </a:bodyPr>
          <a:lstStyle/>
          <a:p>
            <a:pPr>
              <a:lnSpc>
                <a:spcPct val="80000"/>
              </a:lnSpc>
            </a:pPr>
            <a:r>
              <a:rPr lang="en-IN" sz="1900" dirty="0">
                <a:solidFill>
                  <a:srgbClr val="242424"/>
                </a:solidFill>
                <a:latin typeface="source-serif-pro"/>
              </a:rPr>
              <a:t>The class </a:t>
            </a:r>
            <a:r>
              <a:rPr lang="en-IN" sz="1900" dirty="0" err="1">
                <a:solidFill>
                  <a:srgbClr val="242424"/>
                </a:solidFill>
                <a:latin typeface="source-serif-pro"/>
              </a:rPr>
              <a:t>java.io.File</a:t>
            </a:r>
            <a:r>
              <a:rPr lang="en-IN" sz="1900" dirty="0">
                <a:solidFill>
                  <a:srgbClr val="242424"/>
                </a:solidFill>
                <a:latin typeface="source-serif-pro"/>
              </a:rPr>
              <a:t> can represent either a file or a directory. [JDK 1.7 introduces a more versatile </a:t>
            </a:r>
            <a:r>
              <a:rPr lang="en-IN" sz="1900" dirty="0" err="1">
                <a:solidFill>
                  <a:srgbClr val="242424"/>
                </a:solidFill>
                <a:latin typeface="source-serif-pro"/>
              </a:rPr>
              <a:t>java.nio.file.Path</a:t>
            </a:r>
            <a:r>
              <a:rPr lang="en-IN" sz="1900" dirty="0">
                <a:solidFill>
                  <a:srgbClr val="242424"/>
                </a:solidFill>
                <a:latin typeface="source-serif-pro"/>
              </a:rPr>
              <a:t>, which overcomes many limitations of </a:t>
            </a:r>
            <a:r>
              <a:rPr lang="en-IN" sz="1900" dirty="0" err="1">
                <a:solidFill>
                  <a:srgbClr val="242424"/>
                </a:solidFill>
                <a:latin typeface="source-serif-pro"/>
              </a:rPr>
              <a:t>java.io.File</a:t>
            </a:r>
            <a:r>
              <a:rPr lang="en-IN" sz="1900" dirty="0">
                <a:solidFill>
                  <a:srgbClr val="242424"/>
                </a:solidFill>
                <a:latin typeface="source-serif-pro"/>
              </a:rPr>
              <a:t>.]</a:t>
            </a:r>
          </a:p>
          <a:p>
            <a:pPr>
              <a:lnSpc>
                <a:spcPct val="80000"/>
              </a:lnSpc>
            </a:pPr>
            <a:r>
              <a:rPr lang="en-IN" sz="1900" dirty="0">
                <a:solidFill>
                  <a:srgbClr val="242424"/>
                </a:solidFill>
                <a:latin typeface="source-serif-pro"/>
              </a:rPr>
              <a:t>A path string is used to locate a file or a directory. Unfortunately, path strings are system dependent, e.g., "c:\</a:t>
            </a:r>
            <a:r>
              <a:rPr lang="en-IN" sz="1900" dirty="0" err="1">
                <a:solidFill>
                  <a:srgbClr val="242424"/>
                </a:solidFill>
                <a:latin typeface="source-serif-pro"/>
              </a:rPr>
              <a:t>myproject</a:t>
            </a:r>
            <a:r>
              <a:rPr lang="en-IN" sz="1900" dirty="0">
                <a:solidFill>
                  <a:srgbClr val="242424"/>
                </a:solidFill>
                <a:latin typeface="source-serif-pro"/>
              </a:rPr>
              <a:t>\java\</a:t>
            </a:r>
            <a:r>
              <a:rPr lang="en-IN" sz="1900" dirty="0" err="1">
                <a:solidFill>
                  <a:srgbClr val="242424"/>
                </a:solidFill>
                <a:latin typeface="source-serif-pro"/>
              </a:rPr>
              <a:t>Hello.java</a:t>
            </a:r>
            <a:r>
              <a:rPr lang="en-IN" sz="1900" dirty="0">
                <a:solidFill>
                  <a:srgbClr val="242424"/>
                </a:solidFill>
                <a:latin typeface="source-serif-pro"/>
              </a:rPr>
              <a:t>" in Windows or "/</a:t>
            </a:r>
            <a:r>
              <a:rPr lang="en-IN" sz="1900" dirty="0" err="1">
                <a:solidFill>
                  <a:srgbClr val="242424"/>
                </a:solidFill>
                <a:latin typeface="source-serif-pro"/>
              </a:rPr>
              <a:t>myproject</a:t>
            </a:r>
            <a:r>
              <a:rPr lang="en-IN" sz="1900" dirty="0">
                <a:solidFill>
                  <a:srgbClr val="242424"/>
                </a:solidFill>
                <a:latin typeface="source-serif-pro"/>
              </a:rPr>
              <a:t>/java/</a:t>
            </a:r>
            <a:r>
              <a:rPr lang="en-IN" sz="1900" dirty="0" err="1">
                <a:solidFill>
                  <a:srgbClr val="242424"/>
                </a:solidFill>
                <a:latin typeface="source-serif-pro"/>
              </a:rPr>
              <a:t>Hello.java</a:t>
            </a:r>
            <a:r>
              <a:rPr lang="en-IN" sz="1900" dirty="0">
                <a:solidFill>
                  <a:srgbClr val="242424"/>
                </a:solidFill>
                <a:latin typeface="source-serif-pro"/>
              </a:rPr>
              <a:t>" in Unix/Mac.</a:t>
            </a:r>
          </a:p>
          <a:p>
            <a:pPr>
              <a:lnSpc>
                <a:spcPct val="80000"/>
              </a:lnSpc>
            </a:pPr>
            <a:r>
              <a:rPr lang="en-IN" sz="1900" dirty="0">
                <a:solidFill>
                  <a:srgbClr val="242424"/>
                </a:solidFill>
                <a:latin typeface="source-serif-pro"/>
              </a:rPr>
              <a:t>Windows use back-slash '\' as the directory separator; while </a:t>
            </a:r>
            <a:r>
              <a:rPr lang="en-IN" sz="1900" dirty="0" err="1">
                <a:solidFill>
                  <a:srgbClr val="242424"/>
                </a:solidFill>
                <a:latin typeface="source-serif-pro"/>
              </a:rPr>
              <a:t>Unixes</a:t>
            </a:r>
            <a:r>
              <a:rPr lang="en-IN" sz="1900" dirty="0">
                <a:solidFill>
                  <a:srgbClr val="242424"/>
                </a:solidFill>
                <a:latin typeface="source-serif-pro"/>
              </a:rPr>
              <a:t>/Mac use forward-slash '/'.</a:t>
            </a:r>
          </a:p>
          <a:p>
            <a:pPr>
              <a:lnSpc>
                <a:spcPct val="80000"/>
              </a:lnSpc>
            </a:pPr>
            <a:r>
              <a:rPr lang="en-IN" sz="1900" dirty="0">
                <a:solidFill>
                  <a:srgbClr val="242424"/>
                </a:solidFill>
                <a:latin typeface="source-serif-pro"/>
              </a:rPr>
              <a:t>Windows use semi-colon ';' as path separator to separate a list of paths; while </a:t>
            </a:r>
            <a:r>
              <a:rPr lang="en-IN" sz="1900" dirty="0" err="1">
                <a:solidFill>
                  <a:srgbClr val="242424"/>
                </a:solidFill>
                <a:latin typeface="source-serif-pro"/>
              </a:rPr>
              <a:t>Unixes</a:t>
            </a:r>
            <a:r>
              <a:rPr lang="en-IN" sz="1900" dirty="0">
                <a:solidFill>
                  <a:srgbClr val="242424"/>
                </a:solidFill>
                <a:latin typeface="source-serif-pro"/>
              </a:rPr>
              <a:t>/Mac use colon ':'.</a:t>
            </a:r>
          </a:p>
          <a:p>
            <a:pPr>
              <a:lnSpc>
                <a:spcPct val="80000"/>
              </a:lnSpc>
            </a:pPr>
            <a:r>
              <a:rPr lang="en-IN" sz="1900" dirty="0">
                <a:solidFill>
                  <a:srgbClr val="242424"/>
                </a:solidFill>
                <a:latin typeface="source-serif-pro"/>
              </a:rPr>
              <a:t>Windows use "\r\n" as line delimiter for text file; while </a:t>
            </a:r>
            <a:r>
              <a:rPr lang="en-IN" sz="1900" dirty="0" err="1">
                <a:solidFill>
                  <a:srgbClr val="242424"/>
                </a:solidFill>
                <a:latin typeface="source-serif-pro"/>
              </a:rPr>
              <a:t>Unixes</a:t>
            </a:r>
            <a:r>
              <a:rPr lang="en-IN" sz="1900" dirty="0">
                <a:solidFill>
                  <a:srgbClr val="242424"/>
                </a:solidFill>
                <a:latin typeface="source-serif-pro"/>
              </a:rPr>
              <a:t> use "\n" and Mac uses "\r".</a:t>
            </a:r>
          </a:p>
          <a:p>
            <a:pPr>
              <a:lnSpc>
                <a:spcPct val="80000"/>
              </a:lnSpc>
            </a:pPr>
            <a:r>
              <a:rPr lang="en-IN" sz="1900" dirty="0">
                <a:solidFill>
                  <a:srgbClr val="242424"/>
                </a:solidFill>
                <a:latin typeface="source-serif-pro"/>
              </a:rPr>
              <a:t>The "c:\" or "\" is called the root. Windows supports multiple roots, each maps to a drive (e.g., "c:\", "d:\"). </a:t>
            </a:r>
            <a:r>
              <a:rPr lang="en-IN" sz="1900" dirty="0" err="1">
                <a:solidFill>
                  <a:srgbClr val="242424"/>
                </a:solidFill>
                <a:latin typeface="source-serif-pro"/>
              </a:rPr>
              <a:t>Unixes</a:t>
            </a:r>
            <a:r>
              <a:rPr lang="en-IN" sz="1900" dirty="0">
                <a:solidFill>
                  <a:srgbClr val="242424"/>
                </a:solidFill>
                <a:latin typeface="source-serif-pro"/>
              </a:rPr>
              <a:t>/Mac has a single root ("\").</a:t>
            </a:r>
          </a:p>
          <a:p>
            <a:pPr>
              <a:lnSpc>
                <a:spcPct val="80000"/>
              </a:lnSpc>
            </a:pPr>
            <a:endParaRPr lang="en-IN" sz="1900" dirty="0">
              <a:solidFill>
                <a:srgbClr val="242424"/>
              </a:solidFill>
              <a:latin typeface="source-serif-pro"/>
            </a:endParaRPr>
          </a:p>
          <a:p>
            <a:pPr>
              <a:lnSpc>
                <a:spcPct val="80000"/>
              </a:lnSpc>
            </a:pPr>
            <a:r>
              <a:rPr lang="en-IN" sz="1900" dirty="0">
                <a:solidFill>
                  <a:srgbClr val="242424"/>
                </a:solidFill>
                <a:latin typeface="source-serif-pro"/>
              </a:rPr>
              <a:t>\ . /</a:t>
            </a:r>
          </a:p>
          <a:p>
            <a:endParaRPr lang="en-US" dirty="0"/>
          </a:p>
        </p:txBody>
      </p:sp>
    </p:spTree>
    <p:extLst>
      <p:ext uri="{BB962C8B-B14F-4D97-AF65-F5344CB8AC3E}">
        <p14:creationId xmlns:p14="http://schemas.microsoft.com/office/powerpoint/2010/main" val="341550652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1D0DE32-F696-7DF6-976F-D16461B71BDC}"/>
              </a:ext>
            </a:extLst>
          </p:cNvPr>
          <p:cNvSpPr>
            <a:spLocks noGrp="1"/>
          </p:cNvSpPr>
          <p:nvPr>
            <p:ph idx="1"/>
          </p:nvPr>
        </p:nvSpPr>
        <p:spPr>
          <a:xfrm>
            <a:off x="838200" y="1253331"/>
            <a:ext cx="10515600" cy="4351338"/>
          </a:xfrm>
        </p:spPr>
        <p:txBody>
          <a:bodyPr>
            <a:normAutofit fontScale="92500" lnSpcReduction="10000"/>
          </a:bodyPr>
          <a:lstStyle/>
          <a:p>
            <a:pPr>
              <a:lnSpc>
                <a:spcPct val="100000"/>
              </a:lnSpc>
            </a:pPr>
            <a:r>
              <a:rPr lang="en-IN" sz="2200" dirty="0">
                <a:solidFill>
                  <a:srgbClr val="242424"/>
                </a:solidFill>
                <a:latin typeface="source-serif-pro"/>
              </a:rPr>
              <a:t>A path could be absolute (beginning from the root) or relative (which is relative to a reference directory). Special notations "." and ".." denote the current directory and the parent directory, respectively.</a:t>
            </a:r>
          </a:p>
          <a:p>
            <a:pPr>
              <a:lnSpc>
                <a:spcPct val="100000"/>
              </a:lnSpc>
            </a:pPr>
            <a:r>
              <a:rPr lang="en-IN" sz="2200" dirty="0">
                <a:solidFill>
                  <a:srgbClr val="242424"/>
                </a:solidFill>
                <a:latin typeface="source-serif-pro"/>
              </a:rPr>
              <a:t>The </a:t>
            </a:r>
            <a:r>
              <a:rPr lang="en-IN" sz="2200" dirty="0" err="1">
                <a:solidFill>
                  <a:srgbClr val="242424"/>
                </a:solidFill>
                <a:latin typeface="source-serif-pro"/>
              </a:rPr>
              <a:t>java.io.File</a:t>
            </a:r>
            <a:r>
              <a:rPr lang="en-IN" sz="2200" dirty="0">
                <a:solidFill>
                  <a:srgbClr val="242424"/>
                </a:solidFill>
                <a:latin typeface="source-serif-pro"/>
              </a:rPr>
              <a:t> class maintains these system-dependent properties, for you to write programs that are portable:</a:t>
            </a:r>
          </a:p>
          <a:p>
            <a:pPr>
              <a:lnSpc>
                <a:spcPct val="100000"/>
              </a:lnSpc>
            </a:pPr>
            <a:r>
              <a:rPr lang="en-IN" sz="2200" dirty="0">
                <a:solidFill>
                  <a:srgbClr val="242424"/>
                </a:solidFill>
                <a:latin typeface="source-serif-pro"/>
              </a:rPr>
              <a:t>Directory Separator: in static fields </a:t>
            </a:r>
            <a:r>
              <a:rPr lang="en-IN" sz="2200" dirty="0" err="1">
                <a:solidFill>
                  <a:srgbClr val="242424"/>
                </a:solidFill>
                <a:latin typeface="source-serif-pro"/>
              </a:rPr>
              <a:t>File.separator</a:t>
            </a:r>
            <a:r>
              <a:rPr lang="en-IN" sz="2200" dirty="0">
                <a:solidFill>
                  <a:srgbClr val="242424"/>
                </a:solidFill>
                <a:latin typeface="source-serif-pro"/>
              </a:rPr>
              <a:t> (as String) and </a:t>
            </a:r>
            <a:r>
              <a:rPr lang="en-IN" sz="2200" dirty="0" err="1">
                <a:solidFill>
                  <a:srgbClr val="242424"/>
                </a:solidFill>
                <a:latin typeface="source-serif-pro"/>
              </a:rPr>
              <a:t>File.separatorChar</a:t>
            </a:r>
            <a:r>
              <a:rPr lang="en-IN" sz="2200" dirty="0">
                <a:solidFill>
                  <a:srgbClr val="242424"/>
                </a:solidFill>
                <a:latin typeface="source-serif-pro"/>
              </a:rPr>
              <a:t>. [They failed to follow the Java naming convention for constants adopted since JDK 1.2.] As mentioned, Windows use backslash '\'; while </a:t>
            </a:r>
            <a:r>
              <a:rPr lang="en-IN" sz="2200" dirty="0" err="1">
                <a:solidFill>
                  <a:srgbClr val="242424"/>
                </a:solidFill>
                <a:latin typeface="source-serif-pro"/>
              </a:rPr>
              <a:t>Unixs</a:t>
            </a:r>
            <a:r>
              <a:rPr lang="en-IN" sz="2200" dirty="0">
                <a:solidFill>
                  <a:srgbClr val="242424"/>
                </a:solidFill>
                <a:latin typeface="source-serif-pro"/>
              </a:rPr>
              <a:t>/Mac use forward slash '/'.</a:t>
            </a:r>
          </a:p>
          <a:p>
            <a:pPr>
              <a:lnSpc>
                <a:spcPct val="100000"/>
              </a:lnSpc>
            </a:pPr>
            <a:r>
              <a:rPr lang="en-IN" sz="2200" dirty="0">
                <a:solidFill>
                  <a:srgbClr val="242424"/>
                </a:solidFill>
                <a:latin typeface="source-serif-pro"/>
              </a:rPr>
              <a:t>Path Separator: in static fields </a:t>
            </a:r>
            <a:r>
              <a:rPr lang="en-IN" sz="2200" dirty="0" err="1">
                <a:solidFill>
                  <a:srgbClr val="242424"/>
                </a:solidFill>
                <a:latin typeface="source-serif-pro"/>
              </a:rPr>
              <a:t>File.pathSeparator</a:t>
            </a:r>
            <a:r>
              <a:rPr lang="en-IN" sz="2200" dirty="0">
                <a:solidFill>
                  <a:srgbClr val="242424"/>
                </a:solidFill>
                <a:latin typeface="source-serif-pro"/>
              </a:rPr>
              <a:t> (as String) and </a:t>
            </a:r>
            <a:r>
              <a:rPr lang="en-IN" sz="2200" dirty="0" err="1">
                <a:solidFill>
                  <a:srgbClr val="242424"/>
                </a:solidFill>
                <a:latin typeface="source-serif-pro"/>
              </a:rPr>
              <a:t>File.pathSeparatorChar</a:t>
            </a:r>
            <a:r>
              <a:rPr lang="en-IN" sz="2200" dirty="0">
                <a:solidFill>
                  <a:srgbClr val="242424"/>
                </a:solidFill>
                <a:latin typeface="source-serif-pro"/>
              </a:rPr>
              <a:t>. As mentioned, Windows use semi-colon ';' to separate a list of paths; while </a:t>
            </a:r>
            <a:r>
              <a:rPr lang="en-IN" sz="2200" dirty="0" err="1">
                <a:solidFill>
                  <a:srgbClr val="242424"/>
                </a:solidFill>
                <a:latin typeface="source-serif-pro"/>
              </a:rPr>
              <a:t>Unixes</a:t>
            </a:r>
            <a:r>
              <a:rPr lang="en-IN" sz="2200" dirty="0">
                <a:solidFill>
                  <a:srgbClr val="242424"/>
                </a:solidFill>
                <a:latin typeface="source-serif-pro"/>
              </a:rPr>
              <a:t>/Mac use colon ':'.</a:t>
            </a:r>
          </a:p>
          <a:p>
            <a:pPr>
              <a:lnSpc>
                <a:spcPct val="100000"/>
              </a:lnSpc>
            </a:pPr>
            <a:r>
              <a:rPr lang="en-IN" sz="2200" dirty="0">
                <a:solidFill>
                  <a:srgbClr val="242424"/>
                </a:solidFill>
                <a:latin typeface="source-serif-pro"/>
              </a:rPr>
              <a:t>You can construct a File instance with a path string or URI, as follows. Take note that the physical file/directory may or may not exist. A file URL takes the form of file://..., e.g., file:///d:/docs/programming/java/</a:t>
            </a:r>
            <a:r>
              <a:rPr lang="en-IN" sz="2200" dirty="0" err="1">
                <a:solidFill>
                  <a:srgbClr val="242424"/>
                </a:solidFill>
                <a:latin typeface="source-serif-pro"/>
              </a:rPr>
              <a:t>test.html</a:t>
            </a:r>
            <a:r>
              <a:rPr lang="en-IN" sz="2200" dirty="0">
                <a:solidFill>
                  <a:srgbClr val="242424"/>
                </a:solidFill>
                <a:latin typeface="source-serif-pro"/>
              </a:rPr>
              <a:t>.</a:t>
            </a:r>
          </a:p>
          <a:p>
            <a:endParaRPr lang="en-US" dirty="0"/>
          </a:p>
        </p:txBody>
      </p:sp>
    </p:spTree>
    <p:extLst>
      <p:ext uri="{BB962C8B-B14F-4D97-AF65-F5344CB8AC3E}">
        <p14:creationId xmlns:p14="http://schemas.microsoft.com/office/powerpoint/2010/main" val="31719592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E91D2-FCD8-738E-61F5-2E6AA8F5892E}"/>
              </a:ext>
            </a:extLst>
          </p:cNvPr>
          <p:cNvSpPr>
            <a:spLocks noGrp="1"/>
          </p:cNvSpPr>
          <p:nvPr>
            <p:ph type="title"/>
          </p:nvPr>
        </p:nvSpPr>
        <p:spPr/>
        <p:txBody>
          <a:bodyPr/>
          <a:lstStyle/>
          <a:p>
            <a:r>
              <a:rPr lang="en-US" b="1" dirty="0">
                <a:solidFill>
                  <a:srgbClr val="0A8464"/>
                </a:solidFill>
                <a:latin typeface="Segoe UI" panose="020B0502040204020203" pitchFamily="34" charset="0"/>
              </a:rPr>
              <a:t>Example</a:t>
            </a:r>
          </a:p>
        </p:txBody>
      </p:sp>
      <p:sp>
        <p:nvSpPr>
          <p:cNvPr id="3" name="Content Placeholder 2">
            <a:extLst>
              <a:ext uri="{FF2B5EF4-FFF2-40B4-BE49-F238E27FC236}">
                <a16:creationId xmlns:a16="http://schemas.microsoft.com/office/drawing/2014/main" id="{872295C7-0E9F-97FB-4EBE-CDA65C16BE2F}"/>
              </a:ext>
            </a:extLst>
          </p:cNvPr>
          <p:cNvSpPr>
            <a:spLocks noGrp="1"/>
          </p:cNvSpPr>
          <p:nvPr>
            <p:ph idx="1"/>
          </p:nvPr>
        </p:nvSpPr>
        <p:spPr/>
        <p:txBody>
          <a:bodyPr/>
          <a:lstStyle/>
          <a:p>
            <a:r>
              <a:rPr lang="en-IN" sz="2000" dirty="0">
                <a:solidFill>
                  <a:srgbClr val="242424"/>
                </a:solidFill>
                <a:latin typeface="source-serif-pro"/>
              </a:rPr>
              <a:t>File file = new File("</a:t>
            </a:r>
            <a:r>
              <a:rPr lang="en-IN" sz="2000" dirty="0" err="1">
                <a:solidFill>
                  <a:srgbClr val="242424"/>
                </a:solidFill>
                <a:latin typeface="source-serif-pro"/>
              </a:rPr>
              <a:t>in.txt</a:t>
            </a:r>
            <a:r>
              <a:rPr lang="en-IN" sz="2000" dirty="0">
                <a:solidFill>
                  <a:srgbClr val="242424"/>
                </a:solidFill>
                <a:latin typeface="source-serif-pro"/>
              </a:rPr>
              <a:t>"); // A file relative to the current working directory </a:t>
            </a:r>
          </a:p>
          <a:p>
            <a:r>
              <a:rPr lang="en-IN" sz="2000" dirty="0">
                <a:solidFill>
                  <a:srgbClr val="242424"/>
                </a:solidFill>
                <a:latin typeface="source-serif-pro"/>
              </a:rPr>
              <a:t>File file = new File("d:\\</a:t>
            </a:r>
            <a:r>
              <a:rPr lang="en-IN" sz="2000" dirty="0" err="1">
                <a:solidFill>
                  <a:srgbClr val="242424"/>
                </a:solidFill>
                <a:latin typeface="source-serif-pro"/>
              </a:rPr>
              <a:t>myproject</a:t>
            </a:r>
            <a:r>
              <a:rPr lang="en-IN" sz="2000" dirty="0">
                <a:solidFill>
                  <a:srgbClr val="242424"/>
                </a:solidFill>
                <a:latin typeface="source-serif-pro"/>
              </a:rPr>
              <a:t>\\java\\</a:t>
            </a:r>
            <a:r>
              <a:rPr lang="en-IN" sz="2000" dirty="0" err="1">
                <a:solidFill>
                  <a:srgbClr val="242424"/>
                </a:solidFill>
                <a:latin typeface="source-serif-pro"/>
              </a:rPr>
              <a:t>Hello.java</a:t>
            </a:r>
            <a:r>
              <a:rPr lang="en-IN" sz="2000" dirty="0">
                <a:solidFill>
                  <a:srgbClr val="242424"/>
                </a:solidFill>
                <a:latin typeface="source-serif-pro"/>
              </a:rPr>
              <a:t>"); // A file with absolute path </a:t>
            </a:r>
          </a:p>
          <a:p>
            <a:r>
              <a:rPr lang="en-IN" sz="2000" dirty="0">
                <a:solidFill>
                  <a:srgbClr val="242424"/>
                </a:solidFill>
                <a:latin typeface="source-serif-pro"/>
              </a:rPr>
              <a:t>File </a:t>
            </a:r>
            <a:r>
              <a:rPr lang="en-IN" sz="2000" dirty="0" err="1">
                <a:solidFill>
                  <a:srgbClr val="242424"/>
                </a:solidFill>
                <a:latin typeface="source-serif-pro"/>
              </a:rPr>
              <a:t>dir</a:t>
            </a:r>
            <a:r>
              <a:rPr lang="en-IN" sz="2000" dirty="0">
                <a:solidFill>
                  <a:srgbClr val="242424"/>
                </a:solidFill>
                <a:latin typeface="source-serif-pro"/>
              </a:rPr>
              <a:t> = new File("c:\\temp"); // A directory</a:t>
            </a:r>
            <a:endParaRPr lang="en-US" sz="2000" dirty="0">
              <a:solidFill>
                <a:srgbClr val="242424"/>
              </a:solidFill>
              <a:latin typeface="source-serif-pro"/>
            </a:endParaRPr>
          </a:p>
        </p:txBody>
      </p:sp>
    </p:spTree>
    <p:extLst>
      <p:ext uri="{BB962C8B-B14F-4D97-AF65-F5344CB8AC3E}">
        <p14:creationId xmlns:p14="http://schemas.microsoft.com/office/powerpoint/2010/main" val="288765481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C6936-B87C-93CB-CDEF-C7076DF12E1C}"/>
              </a:ext>
            </a:extLst>
          </p:cNvPr>
          <p:cNvSpPr>
            <a:spLocks noGrp="1"/>
          </p:cNvSpPr>
          <p:nvPr>
            <p:ph type="title"/>
          </p:nvPr>
        </p:nvSpPr>
        <p:spPr/>
        <p:txBody>
          <a:bodyPr/>
          <a:lstStyle/>
          <a:p>
            <a:r>
              <a:rPr lang="en-IN" b="1" dirty="0">
                <a:solidFill>
                  <a:srgbClr val="0A8464"/>
                </a:solidFill>
                <a:latin typeface="Segoe UI" panose="020B0502040204020203" pitchFamily="34" charset="0"/>
              </a:rPr>
              <a:t>Verifying</a:t>
            </a:r>
            <a:r>
              <a:rPr lang="en-IN" b="1" i="0" u="none" strike="noStrike" dirty="0">
                <a:solidFill>
                  <a:srgbClr val="444444"/>
                </a:solidFill>
                <a:effectLst/>
                <a:latin typeface="Segoe UI" panose="020B0502040204020203" pitchFamily="34" charset="0"/>
              </a:rPr>
              <a:t> </a:t>
            </a:r>
            <a:r>
              <a:rPr lang="en-IN" b="1" dirty="0">
                <a:solidFill>
                  <a:srgbClr val="0A8464"/>
                </a:solidFill>
                <a:latin typeface="Segoe UI" panose="020B0502040204020203" pitchFamily="34" charset="0"/>
              </a:rPr>
              <a:t>Properties of a File/Directory</a:t>
            </a:r>
            <a:br>
              <a:rPr lang="en-IN" b="1" i="0" u="none" strike="noStrike" dirty="0">
                <a:solidFill>
                  <a:srgbClr val="444444"/>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D040C657-08A7-7A62-9D75-080DFC0B3FDA}"/>
              </a:ext>
            </a:extLst>
          </p:cNvPr>
          <p:cNvSpPr>
            <a:spLocks noGrp="1"/>
          </p:cNvSpPr>
          <p:nvPr>
            <p:ph idx="1"/>
          </p:nvPr>
        </p:nvSpPr>
        <p:spPr/>
        <p:txBody>
          <a:bodyPr>
            <a:normAutofit fontScale="92500" lnSpcReduction="10000"/>
          </a:bodyPr>
          <a:lstStyle/>
          <a:p>
            <a:pPr>
              <a:lnSpc>
                <a:spcPct val="110000"/>
              </a:lnSpc>
            </a:pPr>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exists</a:t>
            </a:r>
            <a:r>
              <a:rPr lang="en-IN" sz="1700" b="1" dirty="0">
                <a:solidFill>
                  <a:srgbClr val="00B050"/>
                </a:solidFill>
                <a:latin typeface="source-serif-pro"/>
              </a:rPr>
              <a:t>() // Tests if this file/directory exists. </a:t>
            </a:r>
          </a:p>
          <a:p>
            <a:pPr>
              <a:lnSpc>
                <a:spcPct val="110000"/>
              </a:lnSpc>
            </a:pPr>
            <a:r>
              <a:rPr lang="en-IN" sz="2000" dirty="0">
                <a:solidFill>
                  <a:srgbClr val="242424"/>
                </a:solidFill>
                <a:latin typeface="source-serif-pro"/>
              </a:rPr>
              <a:t>public long length</a:t>
            </a:r>
            <a:r>
              <a:rPr lang="en-IN" sz="1700" b="1" dirty="0">
                <a:solidFill>
                  <a:srgbClr val="00B050"/>
                </a:solidFill>
                <a:latin typeface="source-serif-pro"/>
              </a:rPr>
              <a:t>() // Returns the length of this file. </a:t>
            </a:r>
          </a:p>
          <a:p>
            <a:pPr>
              <a:lnSpc>
                <a:spcPct val="110000"/>
              </a:lnSpc>
            </a:pPr>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a:t>
            </a:r>
            <a:r>
              <a:rPr lang="en-IN" sz="2000" dirty="0" err="1">
                <a:solidFill>
                  <a:srgbClr val="242424"/>
                </a:solidFill>
                <a:latin typeface="source-serif-pro"/>
              </a:rPr>
              <a:t>isDirectory</a:t>
            </a:r>
            <a:r>
              <a:rPr lang="en-IN" sz="2000" dirty="0">
                <a:solidFill>
                  <a:srgbClr val="242424"/>
                </a:solidFill>
                <a:latin typeface="source-serif-pro"/>
              </a:rPr>
              <a:t>() </a:t>
            </a:r>
            <a:r>
              <a:rPr lang="en-IN" sz="1700" b="1" dirty="0">
                <a:solidFill>
                  <a:srgbClr val="00B050"/>
                </a:solidFill>
                <a:latin typeface="source-serif-pro"/>
              </a:rPr>
              <a:t>// Tests if this instance is a directory.</a:t>
            </a:r>
          </a:p>
          <a:p>
            <a:pPr>
              <a:lnSpc>
                <a:spcPct val="110000"/>
              </a:lnSpc>
            </a:pPr>
            <a:r>
              <a:rPr lang="en-IN" sz="2000" dirty="0">
                <a:solidFill>
                  <a:srgbClr val="242424"/>
                </a:solidFill>
                <a:latin typeface="source-serif-pro"/>
              </a:rPr>
              <a:t> public </a:t>
            </a:r>
            <a:r>
              <a:rPr lang="en-IN" sz="2000" dirty="0" err="1">
                <a:solidFill>
                  <a:srgbClr val="242424"/>
                </a:solidFill>
                <a:latin typeface="source-serif-pro"/>
              </a:rPr>
              <a:t>boolean</a:t>
            </a:r>
            <a:r>
              <a:rPr lang="en-IN" sz="2000" dirty="0">
                <a:solidFill>
                  <a:srgbClr val="242424"/>
                </a:solidFill>
                <a:latin typeface="source-serif-pro"/>
              </a:rPr>
              <a:t> </a:t>
            </a:r>
            <a:r>
              <a:rPr lang="en-IN" sz="2000" dirty="0" err="1">
                <a:solidFill>
                  <a:srgbClr val="242424"/>
                </a:solidFill>
                <a:latin typeface="source-serif-pro"/>
              </a:rPr>
              <a:t>isFile</a:t>
            </a:r>
            <a:r>
              <a:rPr lang="en-IN" sz="2000" dirty="0">
                <a:solidFill>
                  <a:srgbClr val="242424"/>
                </a:solidFill>
                <a:latin typeface="source-serif-pro"/>
              </a:rPr>
              <a:t>() </a:t>
            </a:r>
            <a:r>
              <a:rPr lang="en-IN" sz="1700" b="1" dirty="0">
                <a:solidFill>
                  <a:srgbClr val="00B050"/>
                </a:solidFill>
                <a:latin typeface="source-serif-pro"/>
              </a:rPr>
              <a:t>// Tests if this instance is a file. </a:t>
            </a:r>
          </a:p>
          <a:p>
            <a:pPr>
              <a:lnSpc>
                <a:spcPct val="110000"/>
              </a:lnSpc>
            </a:pPr>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a:t>
            </a:r>
            <a:r>
              <a:rPr lang="en-IN" sz="2000" dirty="0" err="1">
                <a:solidFill>
                  <a:srgbClr val="242424"/>
                </a:solidFill>
                <a:latin typeface="source-serif-pro"/>
              </a:rPr>
              <a:t>canRead</a:t>
            </a:r>
            <a:r>
              <a:rPr lang="en-IN" sz="2000" dirty="0">
                <a:solidFill>
                  <a:srgbClr val="242424"/>
                </a:solidFill>
                <a:latin typeface="source-serif-pro"/>
              </a:rPr>
              <a:t>() </a:t>
            </a:r>
            <a:r>
              <a:rPr lang="en-IN" sz="1700" b="1" dirty="0">
                <a:solidFill>
                  <a:srgbClr val="00B050"/>
                </a:solidFill>
                <a:latin typeface="source-serif-pro"/>
              </a:rPr>
              <a:t>// Tests if this file is readable. </a:t>
            </a:r>
          </a:p>
          <a:p>
            <a:pPr>
              <a:lnSpc>
                <a:spcPct val="110000"/>
              </a:lnSpc>
            </a:pPr>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a:t>
            </a:r>
            <a:r>
              <a:rPr lang="en-IN" sz="2000" dirty="0" err="1">
                <a:solidFill>
                  <a:srgbClr val="242424"/>
                </a:solidFill>
                <a:latin typeface="source-serif-pro"/>
              </a:rPr>
              <a:t>canWrite</a:t>
            </a:r>
            <a:r>
              <a:rPr lang="en-IN" sz="2000" dirty="0">
                <a:solidFill>
                  <a:srgbClr val="242424"/>
                </a:solidFill>
                <a:latin typeface="source-serif-pro"/>
              </a:rPr>
              <a:t>() </a:t>
            </a:r>
            <a:r>
              <a:rPr lang="en-IN" sz="1700" b="1" dirty="0">
                <a:solidFill>
                  <a:srgbClr val="00B050"/>
                </a:solidFill>
                <a:latin typeface="source-serif-pro"/>
              </a:rPr>
              <a:t>// Tests if this file is writable. </a:t>
            </a:r>
          </a:p>
          <a:p>
            <a:pPr>
              <a:lnSpc>
                <a:spcPct val="110000"/>
              </a:lnSpc>
            </a:pPr>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delete() </a:t>
            </a:r>
            <a:r>
              <a:rPr lang="en-IN" sz="1700" b="1" dirty="0">
                <a:solidFill>
                  <a:srgbClr val="00B050"/>
                </a:solidFill>
                <a:latin typeface="source-serif-pro"/>
              </a:rPr>
              <a:t>// Deletes this file/directory. </a:t>
            </a:r>
          </a:p>
          <a:p>
            <a:pPr>
              <a:lnSpc>
                <a:spcPct val="110000"/>
              </a:lnSpc>
            </a:pPr>
            <a:r>
              <a:rPr lang="en-IN" sz="2000" dirty="0">
                <a:solidFill>
                  <a:srgbClr val="242424"/>
                </a:solidFill>
                <a:latin typeface="source-serif-pro"/>
              </a:rPr>
              <a:t>public void </a:t>
            </a:r>
            <a:r>
              <a:rPr lang="en-IN" sz="2000" dirty="0" err="1">
                <a:solidFill>
                  <a:srgbClr val="242424"/>
                </a:solidFill>
                <a:latin typeface="source-serif-pro"/>
              </a:rPr>
              <a:t>deleteOnExit</a:t>
            </a:r>
            <a:r>
              <a:rPr lang="en-IN" sz="2000" dirty="0">
                <a:solidFill>
                  <a:srgbClr val="242424"/>
                </a:solidFill>
                <a:latin typeface="source-serif-pro"/>
              </a:rPr>
              <a:t>() </a:t>
            </a:r>
            <a:r>
              <a:rPr lang="en-IN" sz="1700" b="1" dirty="0">
                <a:solidFill>
                  <a:srgbClr val="00B050"/>
                </a:solidFill>
                <a:latin typeface="source-serif-pro"/>
              </a:rPr>
              <a:t>// Deletes this file/directory when the program terminates. </a:t>
            </a:r>
          </a:p>
          <a:p>
            <a:pPr>
              <a:lnSpc>
                <a:spcPct val="110000"/>
              </a:lnSpc>
            </a:pPr>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a:t>
            </a:r>
            <a:r>
              <a:rPr lang="en-IN" sz="2000" dirty="0" err="1">
                <a:solidFill>
                  <a:srgbClr val="242424"/>
                </a:solidFill>
                <a:latin typeface="source-serif-pro"/>
              </a:rPr>
              <a:t>renameTo</a:t>
            </a:r>
            <a:r>
              <a:rPr lang="en-IN" sz="2000" dirty="0">
                <a:solidFill>
                  <a:srgbClr val="242424"/>
                </a:solidFill>
                <a:latin typeface="source-serif-pro"/>
              </a:rPr>
              <a:t>(File </a:t>
            </a:r>
            <a:r>
              <a:rPr lang="en-IN" sz="2000" dirty="0" err="1">
                <a:solidFill>
                  <a:srgbClr val="242424"/>
                </a:solidFill>
                <a:latin typeface="source-serif-pro"/>
              </a:rPr>
              <a:t>dest</a:t>
            </a:r>
            <a:r>
              <a:rPr lang="en-IN" sz="2000" dirty="0">
                <a:solidFill>
                  <a:srgbClr val="242424"/>
                </a:solidFill>
                <a:latin typeface="source-serif-pro"/>
              </a:rPr>
              <a:t>) </a:t>
            </a:r>
            <a:r>
              <a:rPr lang="en-IN" sz="1700" b="1" dirty="0">
                <a:solidFill>
                  <a:srgbClr val="00B050"/>
                </a:solidFill>
                <a:latin typeface="source-serif-pro"/>
              </a:rPr>
              <a:t>// Renames this file. </a:t>
            </a:r>
          </a:p>
          <a:p>
            <a:pPr>
              <a:lnSpc>
                <a:spcPct val="110000"/>
              </a:lnSpc>
            </a:pPr>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a:t>
            </a:r>
            <a:r>
              <a:rPr lang="en-IN" sz="2000" dirty="0" err="1">
                <a:solidFill>
                  <a:srgbClr val="242424"/>
                </a:solidFill>
                <a:latin typeface="source-serif-pro"/>
              </a:rPr>
              <a:t>mkdir</a:t>
            </a:r>
            <a:r>
              <a:rPr lang="en-IN" sz="2000" dirty="0">
                <a:solidFill>
                  <a:srgbClr val="242424"/>
                </a:solidFill>
                <a:latin typeface="source-serif-pro"/>
              </a:rPr>
              <a:t>() </a:t>
            </a:r>
            <a:r>
              <a:rPr lang="en-IN" sz="1700" b="1" dirty="0">
                <a:solidFill>
                  <a:srgbClr val="00B050"/>
                </a:solidFill>
                <a:latin typeface="source-serif-pro"/>
              </a:rPr>
              <a:t>// Makes (Creates) this directory.</a:t>
            </a:r>
            <a:endParaRPr lang="en-US" sz="1700" b="1" dirty="0">
              <a:solidFill>
                <a:srgbClr val="00B050"/>
              </a:solidFill>
              <a:latin typeface="source-serif-pro"/>
            </a:endParaRPr>
          </a:p>
        </p:txBody>
      </p:sp>
    </p:spTree>
    <p:extLst>
      <p:ext uri="{BB962C8B-B14F-4D97-AF65-F5344CB8AC3E}">
        <p14:creationId xmlns:p14="http://schemas.microsoft.com/office/powerpoint/2010/main" val="41174192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0E41F-E7D7-9471-951D-1A02DAA9683D}"/>
              </a:ext>
            </a:extLst>
          </p:cNvPr>
          <p:cNvSpPr>
            <a:spLocks noGrp="1"/>
          </p:cNvSpPr>
          <p:nvPr>
            <p:ph type="title"/>
          </p:nvPr>
        </p:nvSpPr>
        <p:spPr>
          <a:xfrm>
            <a:off x="838200" y="353249"/>
            <a:ext cx="10515600" cy="1325563"/>
          </a:xfrm>
        </p:spPr>
        <p:txBody>
          <a:bodyPr/>
          <a:lstStyle/>
          <a:p>
            <a:r>
              <a:rPr lang="en-IN" b="1" dirty="0">
                <a:solidFill>
                  <a:srgbClr val="0A8464"/>
                </a:solidFill>
                <a:latin typeface="Segoe UI" panose="020B0502040204020203" pitchFamily="34" charset="0"/>
              </a:rPr>
              <a:t>List Directory</a:t>
            </a: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87CFCA6D-8F05-B9F8-A926-453D80082CCC}"/>
              </a:ext>
            </a:extLst>
          </p:cNvPr>
          <p:cNvSpPr>
            <a:spLocks noGrp="1"/>
          </p:cNvSpPr>
          <p:nvPr>
            <p:ph idx="1"/>
          </p:nvPr>
        </p:nvSpPr>
        <p:spPr/>
        <p:txBody>
          <a:bodyPr/>
          <a:lstStyle/>
          <a:p>
            <a:r>
              <a:rPr lang="en-IN" dirty="0"/>
              <a:t>public String[] </a:t>
            </a:r>
            <a:r>
              <a:rPr lang="en-IN" b="1" dirty="0">
                <a:effectLst/>
              </a:rPr>
              <a:t>list</a:t>
            </a:r>
            <a:r>
              <a:rPr lang="en-IN" dirty="0"/>
              <a:t>() </a:t>
            </a:r>
            <a:r>
              <a:rPr lang="en-IN" dirty="0">
                <a:solidFill>
                  <a:srgbClr val="009900"/>
                </a:solidFill>
                <a:effectLst/>
              </a:rPr>
              <a:t>// List the contents of this directory in a String-array</a:t>
            </a:r>
          </a:p>
          <a:p>
            <a:r>
              <a:rPr lang="en-IN" dirty="0"/>
              <a:t>public File[] </a:t>
            </a:r>
            <a:r>
              <a:rPr lang="en-IN" b="1" dirty="0" err="1">
                <a:effectLst/>
              </a:rPr>
              <a:t>listFiles</a:t>
            </a:r>
            <a:r>
              <a:rPr lang="en-IN" dirty="0"/>
              <a:t>() </a:t>
            </a:r>
            <a:r>
              <a:rPr lang="en-IN" dirty="0">
                <a:solidFill>
                  <a:srgbClr val="009900"/>
                </a:solidFill>
                <a:effectLst/>
              </a:rPr>
              <a:t>// List the contents of this directory in a File-array</a:t>
            </a:r>
            <a:endParaRPr lang="en-US" dirty="0"/>
          </a:p>
        </p:txBody>
      </p:sp>
    </p:spTree>
    <p:extLst>
      <p:ext uri="{BB962C8B-B14F-4D97-AF65-F5344CB8AC3E}">
        <p14:creationId xmlns:p14="http://schemas.microsoft.com/office/powerpoint/2010/main" val="6254830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3EFB8-D79C-A892-5944-A928E0BEDF8E}"/>
              </a:ext>
            </a:extLst>
          </p:cNvPr>
          <p:cNvSpPr>
            <a:spLocks noGrp="1"/>
          </p:cNvSpPr>
          <p:nvPr>
            <p:ph type="title"/>
          </p:nvPr>
        </p:nvSpPr>
        <p:spPr/>
        <p:txBody>
          <a:bodyPr vert="horz" lIns="91440" tIns="45720" rIns="91440" bIns="45720" rtlCol="0" anchor="ctr">
            <a:normAutofit/>
          </a:bodyPr>
          <a:lstStyle/>
          <a:p>
            <a:r>
              <a:rPr lang="en-IN" b="1" dirty="0">
                <a:solidFill>
                  <a:srgbClr val="0A8464"/>
                </a:solidFill>
                <a:latin typeface="Segoe UI" panose="020B0502040204020203" pitchFamily="34" charset="0"/>
              </a:rPr>
              <a:t>(Advanced) List Directory with Filter</a:t>
            </a: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7446A2CE-C239-4642-6187-306D559817F0}"/>
              </a:ext>
            </a:extLst>
          </p:cNvPr>
          <p:cNvSpPr>
            <a:spLocks noGrp="1"/>
          </p:cNvSpPr>
          <p:nvPr>
            <p:ph idx="1"/>
          </p:nvPr>
        </p:nvSpPr>
        <p:spPr/>
        <p:txBody>
          <a:bodyPr>
            <a:normAutofit/>
          </a:bodyPr>
          <a:lstStyle/>
          <a:p>
            <a:r>
              <a:rPr lang="en-IN" sz="2000" dirty="0">
                <a:solidFill>
                  <a:srgbClr val="242424"/>
                </a:solidFill>
                <a:latin typeface="source-serif-pro"/>
              </a:rPr>
              <a:t>You can apply a filter to list() and </a:t>
            </a:r>
            <a:r>
              <a:rPr lang="en-IN" sz="2000" dirty="0" err="1">
                <a:solidFill>
                  <a:srgbClr val="242424"/>
                </a:solidFill>
                <a:latin typeface="source-serif-pro"/>
              </a:rPr>
              <a:t>listFiles</a:t>
            </a:r>
            <a:r>
              <a:rPr lang="en-IN" sz="2000" dirty="0">
                <a:solidFill>
                  <a:srgbClr val="242424"/>
                </a:solidFill>
                <a:latin typeface="source-serif-pro"/>
              </a:rPr>
              <a:t>(), to list only files that meet a certain criteria.</a:t>
            </a:r>
          </a:p>
          <a:p>
            <a:r>
              <a:rPr lang="en-IN" sz="2000" dirty="0">
                <a:solidFill>
                  <a:srgbClr val="242424"/>
                </a:solidFill>
                <a:latin typeface="source-serif-pro"/>
              </a:rPr>
              <a:t>public String[] list(</a:t>
            </a:r>
            <a:r>
              <a:rPr lang="en-IN" sz="2000" dirty="0" err="1">
                <a:solidFill>
                  <a:srgbClr val="242424"/>
                </a:solidFill>
                <a:latin typeface="source-serif-pro"/>
              </a:rPr>
              <a:t>FilenameFilter</a:t>
            </a:r>
            <a:r>
              <a:rPr lang="en-IN" sz="2000" dirty="0">
                <a:solidFill>
                  <a:srgbClr val="242424"/>
                </a:solidFill>
                <a:latin typeface="source-serif-pro"/>
              </a:rPr>
              <a:t> filter)</a:t>
            </a:r>
          </a:p>
          <a:p>
            <a:r>
              <a:rPr lang="en-IN" sz="2000" dirty="0">
                <a:solidFill>
                  <a:srgbClr val="242424"/>
                </a:solidFill>
                <a:latin typeface="source-serif-pro"/>
              </a:rPr>
              <a:t>public File[] </a:t>
            </a:r>
            <a:r>
              <a:rPr lang="en-IN" sz="2000" dirty="0" err="1">
                <a:solidFill>
                  <a:srgbClr val="242424"/>
                </a:solidFill>
                <a:latin typeface="source-serif-pro"/>
              </a:rPr>
              <a:t>listFiles</a:t>
            </a:r>
            <a:r>
              <a:rPr lang="en-IN" sz="2000" dirty="0">
                <a:solidFill>
                  <a:srgbClr val="242424"/>
                </a:solidFill>
                <a:latin typeface="source-serif-pro"/>
              </a:rPr>
              <a:t>(</a:t>
            </a:r>
            <a:r>
              <a:rPr lang="en-IN" sz="2000" dirty="0" err="1">
                <a:solidFill>
                  <a:srgbClr val="242424"/>
                </a:solidFill>
                <a:latin typeface="source-serif-pro"/>
              </a:rPr>
              <a:t>FilenameFilter</a:t>
            </a:r>
            <a:r>
              <a:rPr lang="en-IN" sz="2000" dirty="0">
                <a:solidFill>
                  <a:srgbClr val="242424"/>
                </a:solidFill>
                <a:latin typeface="source-serif-pro"/>
              </a:rPr>
              <a:t> filter)</a:t>
            </a:r>
          </a:p>
          <a:p>
            <a:r>
              <a:rPr lang="en-IN" sz="2000" dirty="0">
                <a:solidFill>
                  <a:srgbClr val="242424"/>
                </a:solidFill>
                <a:latin typeface="source-serif-pro"/>
              </a:rPr>
              <a:t>Public File[] </a:t>
            </a:r>
            <a:r>
              <a:rPr lang="en-IN" sz="2000" dirty="0" err="1">
                <a:solidFill>
                  <a:srgbClr val="242424"/>
                </a:solidFill>
                <a:latin typeface="source-serif-pro"/>
              </a:rPr>
              <a:t>listFiles</a:t>
            </a:r>
            <a:r>
              <a:rPr lang="en-IN" sz="2000" dirty="0">
                <a:solidFill>
                  <a:srgbClr val="242424"/>
                </a:solidFill>
                <a:latin typeface="source-serif-pro"/>
              </a:rPr>
              <a:t>(</a:t>
            </a:r>
            <a:r>
              <a:rPr lang="en-IN" sz="2000" dirty="0" err="1">
                <a:solidFill>
                  <a:srgbClr val="242424"/>
                </a:solidFill>
                <a:latin typeface="source-serif-pro"/>
              </a:rPr>
              <a:t>FileFilter</a:t>
            </a:r>
            <a:r>
              <a:rPr lang="en-IN" sz="2000" dirty="0">
                <a:solidFill>
                  <a:srgbClr val="242424"/>
                </a:solidFill>
                <a:latin typeface="source-serif-pro"/>
              </a:rPr>
              <a:t> filter)</a:t>
            </a:r>
          </a:p>
          <a:p>
            <a:r>
              <a:rPr lang="en-IN" sz="2000" dirty="0">
                <a:solidFill>
                  <a:srgbClr val="242424"/>
                </a:solidFill>
                <a:latin typeface="source-serif-pro"/>
              </a:rPr>
              <a:t>The interface </a:t>
            </a:r>
            <a:r>
              <a:rPr lang="en-IN" sz="2000" dirty="0" err="1">
                <a:solidFill>
                  <a:srgbClr val="242424"/>
                </a:solidFill>
                <a:latin typeface="source-serif-pro"/>
              </a:rPr>
              <a:t>java.io.FilenameFilter</a:t>
            </a:r>
            <a:r>
              <a:rPr lang="en-IN" sz="2000" dirty="0">
                <a:solidFill>
                  <a:srgbClr val="242424"/>
                </a:solidFill>
                <a:latin typeface="source-serif-pro"/>
              </a:rPr>
              <a:t> declares one abstract method:</a:t>
            </a:r>
          </a:p>
          <a:p>
            <a:r>
              <a:rPr lang="en-IN" sz="2000" dirty="0">
                <a:solidFill>
                  <a:srgbClr val="242424"/>
                </a:solidFill>
                <a:latin typeface="source-serif-pro"/>
              </a:rPr>
              <a:t>public </a:t>
            </a:r>
            <a:r>
              <a:rPr lang="en-IN" sz="2000" dirty="0" err="1">
                <a:solidFill>
                  <a:srgbClr val="242424"/>
                </a:solidFill>
                <a:latin typeface="source-serif-pro"/>
              </a:rPr>
              <a:t>boolean</a:t>
            </a:r>
            <a:r>
              <a:rPr lang="en-IN" sz="2000" dirty="0">
                <a:solidFill>
                  <a:srgbClr val="242424"/>
                </a:solidFill>
                <a:latin typeface="source-serif-pro"/>
              </a:rPr>
              <a:t> accept(File </a:t>
            </a:r>
            <a:r>
              <a:rPr lang="en-IN" sz="2000" dirty="0" err="1">
                <a:solidFill>
                  <a:srgbClr val="242424"/>
                </a:solidFill>
                <a:latin typeface="source-serif-pro"/>
              </a:rPr>
              <a:t>dirName</a:t>
            </a:r>
            <a:r>
              <a:rPr lang="en-IN" sz="2000" dirty="0">
                <a:solidFill>
                  <a:srgbClr val="242424"/>
                </a:solidFill>
                <a:latin typeface="source-serif-pro"/>
              </a:rPr>
              <a:t>, String </a:t>
            </a:r>
            <a:r>
              <a:rPr lang="en-IN" sz="2000" dirty="0" err="1">
                <a:solidFill>
                  <a:srgbClr val="242424"/>
                </a:solidFill>
                <a:latin typeface="source-serif-pro"/>
              </a:rPr>
              <a:t>fileName</a:t>
            </a:r>
            <a:r>
              <a:rPr lang="en-IN" sz="2000" dirty="0">
                <a:solidFill>
                  <a:srgbClr val="242424"/>
                </a:solidFill>
                <a:latin typeface="source-serif-pro"/>
              </a:rPr>
              <a:t>)</a:t>
            </a:r>
          </a:p>
          <a:p>
            <a:r>
              <a:rPr lang="en-IN" sz="2000" dirty="0">
                <a:solidFill>
                  <a:srgbClr val="242424"/>
                </a:solidFill>
                <a:latin typeface="source-serif-pro"/>
              </a:rPr>
              <a:t> The list() and </a:t>
            </a:r>
            <a:r>
              <a:rPr lang="en-IN" sz="2000" dirty="0" err="1">
                <a:solidFill>
                  <a:srgbClr val="242424"/>
                </a:solidFill>
                <a:latin typeface="source-serif-pro"/>
              </a:rPr>
              <a:t>listFiles</a:t>
            </a:r>
            <a:r>
              <a:rPr lang="en-IN" sz="2000" dirty="0">
                <a:solidFill>
                  <a:srgbClr val="242424"/>
                </a:solidFill>
                <a:latin typeface="source-serif-pro"/>
              </a:rPr>
              <a:t>() methods does a call-back to accept() for each of the file/sub-directory produced. You can program your filtering criteria in accept(). Those files/sub-directories that result in a false return will be excluded.</a:t>
            </a:r>
          </a:p>
          <a:p>
            <a:endParaRPr lang="en-US" dirty="0"/>
          </a:p>
        </p:txBody>
      </p:sp>
    </p:spTree>
    <p:extLst>
      <p:ext uri="{BB962C8B-B14F-4D97-AF65-F5344CB8AC3E}">
        <p14:creationId xmlns:p14="http://schemas.microsoft.com/office/powerpoint/2010/main" val="255779232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79A20-0595-893D-AEBD-DEBAA630FC5F}"/>
              </a:ext>
            </a:extLst>
          </p:cNvPr>
          <p:cNvSpPr>
            <a:spLocks noGrp="1"/>
          </p:cNvSpPr>
          <p:nvPr>
            <p:ph type="title"/>
          </p:nvPr>
        </p:nvSpPr>
        <p:spPr/>
        <p:txBody>
          <a:bodyPr/>
          <a:lstStyle/>
          <a:p>
            <a:r>
              <a:rPr lang="en-IN" b="1" i="0" u="none" strike="noStrike" dirty="0">
                <a:solidFill>
                  <a:srgbClr val="0A8464"/>
                </a:solidFill>
                <a:effectLst/>
                <a:latin typeface="Segoe UI" panose="020B0502040204020203" pitchFamily="34" charset="0"/>
              </a:rPr>
              <a:t>Reading from an </a:t>
            </a:r>
            <a:r>
              <a:rPr lang="en-IN" b="1" i="0" u="none" strike="noStrike" dirty="0" err="1">
                <a:solidFill>
                  <a:srgbClr val="0A8464"/>
                </a:solidFill>
                <a:effectLst/>
                <a:latin typeface="Consolas" panose="020B0609020204030204" pitchFamily="49" charset="0"/>
              </a:rPr>
              <a:t>InputStream</a:t>
            </a:r>
            <a:endParaRPr lang="en-US" dirty="0"/>
          </a:p>
        </p:txBody>
      </p:sp>
      <p:sp>
        <p:nvSpPr>
          <p:cNvPr id="3" name="Content Placeholder 2">
            <a:extLst>
              <a:ext uri="{FF2B5EF4-FFF2-40B4-BE49-F238E27FC236}">
                <a16:creationId xmlns:a16="http://schemas.microsoft.com/office/drawing/2014/main" id="{29DED2E0-9E43-DA75-AB82-93E0AB0A662B}"/>
              </a:ext>
            </a:extLst>
          </p:cNvPr>
          <p:cNvSpPr>
            <a:spLocks noGrp="1"/>
          </p:cNvSpPr>
          <p:nvPr>
            <p:ph idx="1"/>
          </p:nvPr>
        </p:nvSpPr>
        <p:spPr/>
        <p:txBody>
          <a:bodyPr>
            <a:normAutofit fontScale="77500" lnSpcReduction="20000"/>
          </a:bodyPr>
          <a:lstStyle/>
          <a:p>
            <a:pPr>
              <a:lnSpc>
                <a:spcPct val="110000"/>
              </a:lnSpc>
            </a:pPr>
            <a:r>
              <a:rPr lang="en-IN" sz="2000" dirty="0">
                <a:solidFill>
                  <a:srgbClr val="242424"/>
                </a:solidFill>
                <a:latin typeface="source-serif-pro"/>
              </a:rPr>
              <a:t>The abstract superclass </a:t>
            </a:r>
            <a:r>
              <a:rPr lang="en-IN" sz="2000" dirty="0" err="1">
                <a:solidFill>
                  <a:srgbClr val="242424"/>
                </a:solidFill>
                <a:latin typeface="source-serif-pro"/>
              </a:rPr>
              <a:t>InputStream</a:t>
            </a:r>
            <a:r>
              <a:rPr lang="en-IN" sz="2000" dirty="0">
                <a:solidFill>
                  <a:srgbClr val="242424"/>
                </a:solidFill>
                <a:latin typeface="source-serif-pro"/>
              </a:rPr>
              <a:t> declares an abstract method read() to read one data-byte from the input source:</a:t>
            </a:r>
          </a:p>
          <a:p>
            <a:pPr>
              <a:lnSpc>
                <a:spcPct val="110000"/>
              </a:lnSpc>
            </a:pPr>
            <a:r>
              <a:rPr lang="en-IN" sz="2000" dirty="0">
                <a:solidFill>
                  <a:srgbClr val="242424"/>
                </a:solidFill>
                <a:latin typeface="source-serif-pro"/>
              </a:rPr>
              <a:t>public abstract int read() throws </a:t>
            </a:r>
            <a:r>
              <a:rPr lang="en-IN" sz="2000" dirty="0" err="1">
                <a:solidFill>
                  <a:srgbClr val="242424"/>
                </a:solidFill>
                <a:latin typeface="source-serif-pro"/>
              </a:rPr>
              <a:t>IOExceptionThe</a:t>
            </a:r>
            <a:r>
              <a:rPr lang="en-IN" sz="2000" dirty="0">
                <a:solidFill>
                  <a:srgbClr val="242424"/>
                </a:solidFill>
                <a:latin typeface="source-serif-pro"/>
              </a:rPr>
              <a:t> read() method:</a:t>
            </a:r>
          </a:p>
          <a:p>
            <a:pPr>
              <a:lnSpc>
                <a:spcPct val="110000"/>
              </a:lnSpc>
            </a:pPr>
            <a:r>
              <a:rPr lang="en-IN" sz="2000" dirty="0">
                <a:solidFill>
                  <a:srgbClr val="242424"/>
                </a:solidFill>
                <a:latin typeface="source-serif-pro"/>
              </a:rPr>
              <a:t>returns the input byte read as an int in the range of 0 to 255, or</a:t>
            </a:r>
          </a:p>
          <a:p>
            <a:pPr>
              <a:lnSpc>
                <a:spcPct val="110000"/>
              </a:lnSpc>
            </a:pPr>
            <a:r>
              <a:rPr lang="en-IN" sz="2000" dirty="0">
                <a:solidFill>
                  <a:srgbClr val="242424"/>
                </a:solidFill>
                <a:latin typeface="source-serif-pro"/>
              </a:rPr>
              <a:t>returns -1 if "end of stream" condition is detected, or throws an </a:t>
            </a:r>
            <a:r>
              <a:rPr lang="en-IN" sz="2000" dirty="0" err="1">
                <a:solidFill>
                  <a:srgbClr val="242424"/>
                </a:solidFill>
                <a:latin typeface="source-serif-pro"/>
              </a:rPr>
              <a:t>IOException</a:t>
            </a:r>
            <a:r>
              <a:rPr lang="en-IN" sz="2000" dirty="0">
                <a:solidFill>
                  <a:srgbClr val="242424"/>
                </a:solidFill>
                <a:latin typeface="source-serif-pro"/>
              </a:rPr>
              <a:t> if it encounters an I/O error.</a:t>
            </a:r>
          </a:p>
          <a:p>
            <a:pPr>
              <a:lnSpc>
                <a:spcPct val="110000"/>
              </a:lnSpc>
            </a:pPr>
            <a:r>
              <a:rPr lang="en-IN" sz="2000" dirty="0">
                <a:solidFill>
                  <a:srgbClr val="242424"/>
                </a:solidFill>
                <a:latin typeface="source-serif-pro"/>
              </a:rPr>
              <a:t>The read() method returns an int instead of a byte, because it uses -1 to indicate end-of-stream.</a:t>
            </a:r>
          </a:p>
          <a:p>
            <a:pPr>
              <a:lnSpc>
                <a:spcPct val="110000"/>
              </a:lnSpc>
            </a:pPr>
            <a:r>
              <a:rPr lang="en-IN" sz="2000" dirty="0">
                <a:solidFill>
                  <a:srgbClr val="242424"/>
                </a:solidFill>
                <a:latin typeface="source-serif-pro"/>
              </a:rPr>
              <a:t>The read() method  blocks until a byte is available, an I/O error occurs, or the "end-of-stream" is detected. The term "block" means that the method (and the program) will be suspended. The program will resume only when the method returns.</a:t>
            </a:r>
          </a:p>
          <a:p>
            <a:pPr>
              <a:lnSpc>
                <a:spcPct val="110000"/>
              </a:lnSpc>
            </a:pPr>
            <a:r>
              <a:rPr lang="en-IN" sz="2000" dirty="0">
                <a:solidFill>
                  <a:srgbClr val="242424"/>
                </a:solidFill>
                <a:latin typeface="source-serif-pro"/>
              </a:rPr>
              <a:t>Two variations of read() methods are implemented in the </a:t>
            </a:r>
            <a:r>
              <a:rPr lang="en-IN" sz="2000" dirty="0" err="1">
                <a:solidFill>
                  <a:srgbClr val="242424"/>
                </a:solidFill>
                <a:latin typeface="source-serif-pro"/>
              </a:rPr>
              <a:t>InputStream</a:t>
            </a:r>
            <a:r>
              <a:rPr lang="en-IN" sz="2000" dirty="0">
                <a:solidFill>
                  <a:srgbClr val="242424"/>
                </a:solidFill>
                <a:latin typeface="source-serif-pro"/>
              </a:rPr>
              <a:t> for reading a block of bytes into a byte-array. It returns the number of bytes read, or -1 if "end-of-stream" encounters.</a:t>
            </a:r>
          </a:p>
          <a:p>
            <a:pPr>
              <a:lnSpc>
                <a:spcPct val="110000"/>
              </a:lnSpc>
            </a:pPr>
            <a:endParaRPr lang="en-IN" sz="2000" dirty="0">
              <a:solidFill>
                <a:srgbClr val="242424"/>
              </a:solidFill>
              <a:latin typeface="source-serif-pro"/>
            </a:endParaRPr>
          </a:p>
          <a:p>
            <a:pPr>
              <a:lnSpc>
                <a:spcPct val="110000"/>
              </a:lnSpc>
            </a:pPr>
            <a:r>
              <a:rPr lang="en-IN" sz="2000" dirty="0">
                <a:solidFill>
                  <a:srgbClr val="242424"/>
                </a:solidFill>
                <a:latin typeface="source-serif-pro"/>
              </a:rPr>
              <a:t>public int read(byte[] bytes, int offset, int length) throws </a:t>
            </a:r>
            <a:r>
              <a:rPr lang="en-IN" sz="2000" dirty="0" err="1">
                <a:solidFill>
                  <a:srgbClr val="242424"/>
                </a:solidFill>
                <a:latin typeface="source-serif-pro"/>
              </a:rPr>
              <a:t>IOException</a:t>
            </a:r>
            <a:r>
              <a:rPr lang="en-IN" sz="2000" dirty="0">
                <a:solidFill>
                  <a:srgbClr val="242424"/>
                </a:solidFill>
                <a:latin typeface="source-serif-pro"/>
              </a:rPr>
              <a:t> </a:t>
            </a:r>
            <a:r>
              <a:rPr lang="en-IN" sz="2000" b="1" dirty="0">
                <a:solidFill>
                  <a:srgbClr val="00B050"/>
                </a:solidFill>
                <a:latin typeface="source-serif-pro"/>
              </a:rPr>
              <a:t>// Read "length" number of bytes, store in bytes array starting from offset of index. </a:t>
            </a:r>
          </a:p>
          <a:p>
            <a:pPr>
              <a:lnSpc>
                <a:spcPct val="110000"/>
              </a:lnSpc>
            </a:pPr>
            <a:r>
              <a:rPr lang="en-IN" sz="2000" dirty="0">
                <a:solidFill>
                  <a:srgbClr val="242424"/>
                </a:solidFill>
                <a:latin typeface="source-serif-pro"/>
              </a:rPr>
              <a:t>public int read(byte[] bytes) throws </a:t>
            </a:r>
            <a:r>
              <a:rPr lang="en-IN" sz="2000" dirty="0" err="1">
                <a:solidFill>
                  <a:srgbClr val="242424"/>
                </a:solidFill>
                <a:latin typeface="source-serif-pro"/>
              </a:rPr>
              <a:t>IOException</a:t>
            </a:r>
            <a:r>
              <a:rPr lang="en-IN" sz="2000" dirty="0">
                <a:solidFill>
                  <a:srgbClr val="242424"/>
                </a:solidFill>
                <a:latin typeface="source-serif-pro"/>
              </a:rPr>
              <a:t> </a:t>
            </a:r>
            <a:r>
              <a:rPr lang="en-IN" sz="2100" b="1" dirty="0">
                <a:solidFill>
                  <a:srgbClr val="00B050"/>
                </a:solidFill>
                <a:latin typeface="source-serif-pro"/>
              </a:rPr>
              <a:t>// Same as read(bytes, 0, </a:t>
            </a:r>
            <a:r>
              <a:rPr lang="en-IN" sz="2100" b="1" dirty="0" err="1">
                <a:solidFill>
                  <a:srgbClr val="00B050"/>
                </a:solidFill>
                <a:latin typeface="source-serif-pro"/>
              </a:rPr>
              <a:t>bytes.length</a:t>
            </a:r>
            <a:r>
              <a:rPr lang="en-IN" sz="2100" b="1" dirty="0">
                <a:solidFill>
                  <a:srgbClr val="00B050"/>
                </a:solidFill>
                <a:latin typeface="source-serif-pro"/>
              </a:rPr>
              <a:t>)</a:t>
            </a:r>
            <a:endParaRPr lang="en-US" sz="2100" b="1" dirty="0">
              <a:solidFill>
                <a:srgbClr val="00B050"/>
              </a:solidFill>
              <a:latin typeface="source-serif-pro"/>
            </a:endParaRPr>
          </a:p>
        </p:txBody>
      </p:sp>
    </p:spTree>
    <p:extLst>
      <p:ext uri="{BB962C8B-B14F-4D97-AF65-F5344CB8AC3E}">
        <p14:creationId xmlns:p14="http://schemas.microsoft.com/office/powerpoint/2010/main" val="23974260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E8CF-85C1-69A6-C6E9-10F9B3809665}"/>
              </a:ext>
            </a:extLst>
          </p:cNvPr>
          <p:cNvSpPr>
            <a:spLocks noGrp="1"/>
          </p:cNvSpPr>
          <p:nvPr>
            <p:ph type="title"/>
          </p:nvPr>
        </p:nvSpPr>
        <p:spPr/>
        <p:txBody>
          <a:bodyPr/>
          <a:lstStyle/>
          <a:p>
            <a:r>
              <a:rPr lang="en-IN" b="1" i="0" u="none" strike="noStrike" dirty="0">
                <a:solidFill>
                  <a:srgbClr val="0A8464"/>
                </a:solidFill>
                <a:effectLst/>
                <a:latin typeface="Segoe UI" panose="020B0502040204020203" pitchFamily="34" charset="0"/>
              </a:rPr>
              <a:t>Writing to an </a:t>
            </a:r>
            <a:r>
              <a:rPr lang="en-IN" b="1" i="0" u="none" strike="noStrike" dirty="0" err="1">
                <a:solidFill>
                  <a:srgbClr val="0A8464"/>
                </a:solidFill>
                <a:effectLst/>
                <a:latin typeface="Consolas" panose="020B0609020204030204" pitchFamily="49" charset="0"/>
              </a:rPr>
              <a:t>OutputStream</a:t>
            </a:r>
            <a:endParaRPr lang="en-US" dirty="0"/>
          </a:p>
        </p:txBody>
      </p:sp>
      <p:sp>
        <p:nvSpPr>
          <p:cNvPr id="3" name="Content Placeholder 2">
            <a:extLst>
              <a:ext uri="{FF2B5EF4-FFF2-40B4-BE49-F238E27FC236}">
                <a16:creationId xmlns:a16="http://schemas.microsoft.com/office/drawing/2014/main" id="{BE43F670-546F-9C86-8812-7290431C2027}"/>
              </a:ext>
            </a:extLst>
          </p:cNvPr>
          <p:cNvSpPr>
            <a:spLocks noGrp="1"/>
          </p:cNvSpPr>
          <p:nvPr>
            <p:ph idx="1"/>
          </p:nvPr>
        </p:nvSpPr>
        <p:spPr/>
        <p:txBody>
          <a:bodyPr>
            <a:normAutofit/>
          </a:bodyPr>
          <a:lstStyle/>
          <a:p>
            <a:pPr>
              <a:lnSpc>
                <a:spcPct val="110000"/>
              </a:lnSpc>
            </a:pPr>
            <a:r>
              <a:rPr lang="en-US" sz="1600" dirty="0">
                <a:solidFill>
                  <a:srgbClr val="242424"/>
                </a:solidFill>
                <a:latin typeface="source-serif-pro"/>
              </a:rPr>
              <a:t>Similar to the input counterpart, the abstract superclass </a:t>
            </a:r>
            <a:r>
              <a:rPr lang="en-US" sz="1600" dirty="0" err="1">
                <a:solidFill>
                  <a:srgbClr val="242424"/>
                </a:solidFill>
                <a:latin typeface="source-serif-pro"/>
              </a:rPr>
              <a:t>OutputStream</a:t>
            </a:r>
            <a:r>
              <a:rPr lang="en-US" sz="1600" dirty="0">
                <a:solidFill>
                  <a:srgbClr val="242424"/>
                </a:solidFill>
                <a:latin typeface="source-serif-pro"/>
              </a:rPr>
              <a:t> declares an abstract method write() to write a data-byte to the output sink. write() takes an int. </a:t>
            </a:r>
          </a:p>
          <a:p>
            <a:pPr>
              <a:lnSpc>
                <a:spcPct val="110000"/>
              </a:lnSpc>
            </a:pPr>
            <a:r>
              <a:rPr lang="en-US" sz="1600" dirty="0">
                <a:solidFill>
                  <a:srgbClr val="242424"/>
                </a:solidFill>
                <a:latin typeface="source-serif-pro"/>
              </a:rPr>
              <a:t>The least-significant byte of the int argument is written out; the upper 3 bytes are discarded. It throws an </a:t>
            </a:r>
            <a:r>
              <a:rPr lang="en-US" sz="1600" dirty="0" err="1">
                <a:solidFill>
                  <a:srgbClr val="242424"/>
                </a:solidFill>
                <a:latin typeface="source-serif-pro"/>
              </a:rPr>
              <a:t>IOException</a:t>
            </a:r>
            <a:r>
              <a:rPr lang="en-US" sz="1600" dirty="0">
                <a:solidFill>
                  <a:srgbClr val="242424"/>
                </a:solidFill>
                <a:latin typeface="source-serif-pro"/>
              </a:rPr>
              <a:t> if I/O error occurs (e.g., output stream has been closed).</a:t>
            </a:r>
          </a:p>
          <a:p>
            <a:pPr>
              <a:lnSpc>
                <a:spcPct val="110000"/>
              </a:lnSpc>
            </a:pPr>
            <a:r>
              <a:rPr lang="en-US" sz="1600" dirty="0">
                <a:solidFill>
                  <a:srgbClr val="242424"/>
                </a:solidFill>
                <a:latin typeface="source-serif-pro"/>
              </a:rPr>
              <a:t>public void abstract void write(int </a:t>
            </a:r>
            <a:r>
              <a:rPr lang="en-US" sz="1600" dirty="0" err="1">
                <a:solidFill>
                  <a:srgbClr val="242424"/>
                </a:solidFill>
                <a:latin typeface="source-serif-pro"/>
              </a:rPr>
              <a:t>unsignedByte</a:t>
            </a:r>
            <a:r>
              <a:rPr lang="en-US" sz="1600" dirty="0">
                <a:solidFill>
                  <a:srgbClr val="242424"/>
                </a:solidFill>
                <a:latin typeface="source-serif-pro"/>
              </a:rPr>
              <a:t>) throws </a:t>
            </a:r>
            <a:r>
              <a:rPr lang="en-US" sz="1600" dirty="0" err="1">
                <a:solidFill>
                  <a:srgbClr val="242424"/>
                </a:solidFill>
                <a:latin typeface="source-serif-pro"/>
              </a:rPr>
              <a:t>IOException</a:t>
            </a:r>
            <a:endParaRPr lang="en-US" sz="1600" dirty="0">
              <a:solidFill>
                <a:srgbClr val="242424"/>
              </a:solidFill>
              <a:latin typeface="source-serif-pro"/>
            </a:endParaRPr>
          </a:p>
          <a:p>
            <a:pPr>
              <a:lnSpc>
                <a:spcPct val="110000"/>
              </a:lnSpc>
            </a:pPr>
            <a:r>
              <a:rPr lang="en-US" sz="1600" dirty="0">
                <a:solidFill>
                  <a:srgbClr val="242424"/>
                </a:solidFill>
                <a:latin typeface="source-serif-pro"/>
              </a:rPr>
              <a:t>Similar to the read(), two variations of the write() method to write a block of bytes from a byte-array are implemented:</a:t>
            </a:r>
          </a:p>
          <a:p>
            <a:pPr>
              <a:lnSpc>
                <a:spcPct val="110000"/>
              </a:lnSpc>
            </a:pPr>
            <a:endParaRPr lang="en-US" sz="1600" dirty="0">
              <a:solidFill>
                <a:srgbClr val="242424"/>
              </a:solidFill>
              <a:latin typeface="source-serif-pro"/>
            </a:endParaRPr>
          </a:p>
          <a:p>
            <a:pPr>
              <a:lnSpc>
                <a:spcPct val="110000"/>
              </a:lnSpc>
            </a:pPr>
            <a:r>
              <a:rPr lang="en-US" sz="1600" dirty="0">
                <a:solidFill>
                  <a:srgbClr val="242424"/>
                </a:solidFill>
                <a:latin typeface="source-serif-pro"/>
              </a:rPr>
              <a:t>public void write(byte[] bytes, int offset, int length) throws </a:t>
            </a:r>
            <a:r>
              <a:rPr lang="en-US" sz="1600" dirty="0" err="1">
                <a:solidFill>
                  <a:srgbClr val="242424"/>
                </a:solidFill>
                <a:latin typeface="source-serif-pro"/>
              </a:rPr>
              <a:t>IOException</a:t>
            </a:r>
            <a:r>
              <a:rPr lang="en-US" sz="1600" dirty="0">
                <a:solidFill>
                  <a:srgbClr val="242424"/>
                </a:solidFill>
                <a:latin typeface="source-serif-pro"/>
              </a:rPr>
              <a:t> </a:t>
            </a:r>
            <a:r>
              <a:rPr lang="en-US" sz="1600" b="1" dirty="0">
                <a:solidFill>
                  <a:srgbClr val="00B050"/>
                </a:solidFill>
                <a:latin typeface="source-serif-pro"/>
              </a:rPr>
              <a:t>// Write "length" number of bytes, from the bytes array starting from offset of index.</a:t>
            </a:r>
          </a:p>
          <a:p>
            <a:pPr>
              <a:lnSpc>
                <a:spcPct val="110000"/>
              </a:lnSpc>
            </a:pPr>
            <a:r>
              <a:rPr lang="en-US" sz="1600" dirty="0">
                <a:solidFill>
                  <a:srgbClr val="242424"/>
                </a:solidFill>
                <a:latin typeface="source-serif-pro"/>
              </a:rPr>
              <a:t>public void write(byte[] bytes) throws </a:t>
            </a:r>
            <a:r>
              <a:rPr lang="en-US" sz="1600" dirty="0" err="1">
                <a:solidFill>
                  <a:srgbClr val="242424"/>
                </a:solidFill>
                <a:latin typeface="source-serif-pro"/>
              </a:rPr>
              <a:t>IOException</a:t>
            </a:r>
            <a:r>
              <a:rPr lang="en-US" sz="1600" b="1" dirty="0">
                <a:solidFill>
                  <a:srgbClr val="242424"/>
                </a:solidFill>
                <a:latin typeface="source-serif-pro"/>
              </a:rPr>
              <a:t>// Same as write(bytes, 0, </a:t>
            </a:r>
            <a:r>
              <a:rPr lang="en-US" sz="1600" b="1" dirty="0" err="1">
                <a:solidFill>
                  <a:srgbClr val="242424"/>
                </a:solidFill>
                <a:latin typeface="source-serif-pro"/>
              </a:rPr>
              <a:t>bytes.length</a:t>
            </a:r>
            <a:r>
              <a:rPr lang="en-US" sz="1600" b="1" dirty="0">
                <a:solidFill>
                  <a:srgbClr val="242424"/>
                </a:solidFill>
                <a:latin typeface="source-serif-pro"/>
              </a:rPr>
              <a:t>);</a:t>
            </a:r>
          </a:p>
        </p:txBody>
      </p:sp>
    </p:spTree>
    <p:extLst>
      <p:ext uri="{BB962C8B-B14F-4D97-AF65-F5344CB8AC3E}">
        <p14:creationId xmlns:p14="http://schemas.microsoft.com/office/powerpoint/2010/main" val="3652460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13. </a:t>
            </a:r>
            <a:r>
              <a:rPr lang="en-IN" sz="4400" dirty="0">
                <a:effectLst/>
                <a:latin typeface="TTE1948BD8t00"/>
              </a:rPr>
              <a:t>Object Oriented</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fontScale="92500" lnSpcReduction="20000"/>
          </a:bodyPr>
          <a:lstStyle/>
          <a:p>
            <a:r>
              <a:rPr lang="en-IN" sz="1200" dirty="0">
                <a:solidFill>
                  <a:srgbClr val="000000"/>
                </a:solidFill>
                <a:effectLst/>
                <a:latin typeface="Arial" panose="020B0604020202020204" pitchFamily="34" charset="0"/>
                <a:cs typeface="Arial" panose="020B0604020202020204" pitchFamily="34" charset="0"/>
              </a:rPr>
              <a:t>Java is object oriented technology because to represent total data in the form of object.</a:t>
            </a:r>
          </a:p>
          <a:p>
            <a:r>
              <a:rPr lang="en-IN" sz="1200" dirty="0">
                <a:solidFill>
                  <a:srgbClr val="000000"/>
                </a:solidFill>
                <a:effectLst/>
                <a:latin typeface="Arial" panose="020B0604020202020204" pitchFamily="34" charset="0"/>
                <a:cs typeface="Arial" panose="020B0604020202020204" pitchFamily="34" charset="0"/>
              </a:rPr>
              <a:t>By using object reference we are calling all the methods, variables which is present in that class.</a:t>
            </a:r>
          </a:p>
          <a:p>
            <a:pPr marL="0" indent="0">
              <a:buNone/>
            </a:pPr>
            <a:r>
              <a:rPr lang="en-IN" sz="1200" dirty="0">
                <a:solidFill>
                  <a:srgbClr val="000000"/>
                </a:solidFill>
                <a:effectLst/>
                <a:latin typeface="Arial" panose="020B0604020202020204" pitchFamily="34" charset="0"/>
                <a:cs typeface="Arial" panose="020B0604020202020204" pitchFamily="34" charset="0"/>
              </a:rPr>
              <a:t>Class Test</a:t>
            </a:r>
          </a:p>
          <a:p>
            <a:pPr marL="0" indent="0">
              <a:buNone/>
            </a:pPr>
            <a:r>
              <a:rPr lang="en-IN" sz="1200" dirty="0">
                <a:solidFill>
                  <a:srgbClr val="000000"/>
                </a:solidFill>
                <a:effectLst/>
                <a:latin typeface="Arial" panose="020B0604020202020204" pitchFamily="34" charset="0"/>
                <a:cs typeface="Arial" panose="020B0604020202020204" pitchFamily="34" charset="0"/>
              </a:rPr>
              <a:t>{ </a:t>
            </a:r>
          </a:p>
          <a:p>
            <a:pPr marL="0" indent="0">
              <a:buNone/>
            </a:pPr>
            <a:r>
              <a:rPr lang="en-IN" sz="1200" dirty="0">
                <a:solidFill>
                  <a:srgbClr val="000000"/>
                </a:solidFill>
                <a:effectLst/>
                <a:latin typeface="Arial" panose="020B0604020202020204" pitchFamily="34" charset="0"/>
                <a:cs typeface="Arial" panose="020B0604020202020204" pitchFamily="34" charset="0"/>
              </a:rPr>
              <a:t>Test t=new Test();</a:t>
            </a:r>
          </a:p>
          <a:p>
            <a:pPr marL="0" indent="0">
              <a:buNone/>
            </a:pPr>
            <a:r>
              <a:rPr lang="en-IN" sz="1200" dirty="0">
                <a:solidFill>
                  <a:srgbClr val="000000"/>
                </a:solidFill>
                <a:effectLst/>
                <a:latin typeface="Arial" panose="020B0604020202020204" pitchFamily="34" charset="0"/>
                <a:cs typeface="Arial" panose="020B0604020202020204" pitchFamily="34" charset="0"/>
              </a:rPr>
              <a:t>}</a:t>
            </a:r>
          </a:p>
          <a:p>
            <a:r>
              <a:rPr lang="en-IN" sz="1200" dirty="0">
                <a:solidFill>
                  <a:srgbClr val="000000"/>
                </a:solidFill>
                <a:effectLst/>
                <a:latin typeface="Arial" panose="020B0604020202020204" pitchFamily="34" charset="0"/>
                <a:cs typeface="Arial" panose="020B0604020202020204" pitchFamily="34" charset="0"/>
              </a:rPr>
              <a:t>The total java language is dependent on object only hence we can say java is a object oriented technology.</a:t>
            </a: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Will write everything inside a Class</a:t>
            </a:r>
          </a:p>
          <a:p>
            <a:pPr lvl="1"/>
            <a:r>
              <a:rPr lang="en-US" b="1" dirty="0">
                <a:solidFill>
                  <a:schemeClr val="accent6"/>
                </a:solidFill>
              </a:rPr>
              <a:t>Access by using an Object</a:t>
            </a:r>
          </a:p>
          <a:p>
            <a:pPr lvl="1"/>
            <a:r>
              <a:rPr lang="en-US" b="1" dirty="0">
                <a:solidFill>
                  <a:schemeClr val="accent6"/>
                </a:solidFill>
              </a:rPr>
              <a:t>Object is nothing but an instance of a class</a:t>
            </a:r>
          </a:p>
          <a:p>
            <a:pPr lvl="1"/>
            <a:r>
              <a:rPr lang="en-US" b="1" dirty="0">
                <a:solidFill>
                  <a:schemeClr val="accent6"/>
                </a:solidFill>
              </a:rPr>
              <a:t>Test  - is – Class</a:t>
            </a:r>
          </a:p>
          <a:p>
            <a:pPr lvl="1"/>
            <a:r>
              <a:rPr lang="en-US" b="1" dirty="0">
                <a:solidFill>
                  <a:schemeClr val="accent6"/>
                </a:solidFill>
              </a:rPr>
              <a:t>t –An Object of Test class</a:t>
            </a:r>
          </a:p>
          <a:p>
            <a:pPr lvl="1"/>
            <a:r>
              <a:rPr lang="en-US" b="1" dirty="0">
                <a:solidFill>
                  <a:schemeClr val="accent6"/>
                </a:solidFill>
              </a:rPr>
              <a:t>We can create multiple objects to a single class</a:t>
            </a:r>
          </a:p>
        </p:txBody>
      </p:sp>
    </p:spTree>
    <p:extLst>
      <p:ext uri="{BB962C8B-B14F-4D97-AF65-F5344CB8AC3E}">
        <p14:creationId xmlns:p14="http://schemas.microsoft.com/office/powerpoint/2010/main" val="17825010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905C3-DE36-5C3C-163A-862427169DDA}"/>
              </a:ext>
            </a:extLst>
          </p:cNvPr>
          <p:cNvSpPr>
            <a:spLocks noGrp="1"/>
          </p:cNvSpPr>
          <p:nvPr>
            <p:ph type="title"/>
          </p:nvPr>
        </p:nvSpPr>
        <p:spPr/>
        <p:txBody>
          <a:bodyPr/>
          <a:lstStyle/>
          <a:p>
            <a:r>
              <a:rPr lang="en-IN" b="1" i="0" u="none" strike="noStrike" dirty="0">
                <a:solidFill>
                  <a:srgbClr val="0A8464"/>
                </a:solidFill>
                <a:effectLst/>
                <a:latin typeface="Segoe UI" panose="020B0502040204020203" pitchFamily="34" charset="0"/>
              </a:rPr>
              <a:t>Opening &amp; Closing I/O Streams</a:t>
            </a:r>
            <a:endParaRPr lang="en-US" dirty="0"/>
          </a:p>
        </p:txBody>
      </p:sp>
      <p:sp>
        <p:nvSpPr>
          <p:cNvPr id="3" name="Content Placeholder 2">
            <a:extLst>
              <a:ext uri="{FF2B5EF4-FFF2-40B4-BE49-F238E27FC236}">
                <a16:creationId xmlns:a16="http://schemas.microsoft.com/office/drawing/2014/main" id="{408CD67E-7607-D48A-BAA1-6712C26382F4}"/>
              </a:ext>
            </a:extLst>
          </p:cNvPr>
          <p:cNvSpPr>
            <a:spLocks noGrp="1"/>
          </p:cNvSpPr>
          <p:nvPr>
            <p:ph idx="1"/>
          </p:nvPr>
        </p:nvSpPr>
        <p:spPr/>
        <p:txBody>
          <a:bodyPr>
            <a:normAutofit fontScale="92500" lnSpcReduction="10000"/>
          </a:bodyPr>
          <a:lstStyle/>
          <a:p>
            <a:pPr>
              <a:lnSpc>
                <a:spcPct val="130000"/>
              </a:lnSpc>
            </a:pPr>
            <a:r>
              <a:rPr lang="en-IN" sz="1600" dirty="0">
                <a:solidFill>
                  <a:srgbClr val="242424"/>
                </a:solidFill>
                <a:latin typeface="source-serif-pro"/>
              </a:rPr>
              <a:t>You open an I/O stream by constructing an instance of the stream. Both the </a:t>
            </a:r>
            <a:r>
              <a:rPr lang="en-IN" sz="1600" dirty="0" err="1">
                <a:solidFill>
                  <a:srgbClr val="242424"/>
                </a:solidFill>
                <a:latin typeface="source-serif-pro"/>
              </a:rPr>
              <a:t>InputStream</a:t>
            </a:r>
            <a:r>
              <a:rPr lang="en-IN" sz="1600" dirty="0">
                <a:solidFill>
                  <a:srgbClr val="242424"/>
                </a:solidFill>
                <a:latin typeface="source-serif-pro"/>
              </a:rPr>
              <a:t> and the </a:t>
            </a:r>
            <a:r>
              <a:rPr lang="en-IN" sz="1600" dirty="0" err="1">
                <a:solidFill>
                  <a:srgbClr val="242424"/>
                </a:solidFill>
                <a:latin typeface="source-serif-pro"/>
              </a:rPr>
              <a:t>OutputStream</a:t>
            </a:r>
            <a:r>
              <a:rPr lang="en-IN" sz="1600" dirty="0">
                <a:solidFill>
                  <a:srgbClr val="242424"/>
                </a:solidFill>
                <a:latin typeface="source-serif-pro"/>
              </a:rPr>
              <a:t> provides a close() method to close the stream, which performs the necessary clean-up operations to free up the system resources.</a:t>
            </a:r>
          </a:p>
          <a:p>
            <a:pPr>
              <a:lnSpc>
                <a:spcPct val="130000"/>
              </a:lnSpc>
            </a:pPr>
            <a:r>
              <a:rPr lang="en-IN" sz="1600" dirty="0">
                <a:solidFill>
                  <a:srgbClr val="242424"/>
                </a:solidFill>
                <a:latin typeface="source-serif-pro"/>
              </a:rPr>
              <a:t>public void close() throws </a:t>
            </a:r>
            <a:r>
              <a:rPr lang="en-IN" sz="1600" dirty="0" err="1">
                <a:solidFill>
                  <a:srgbClr val="242424"/>
                </a:solidFill>
                <a:latin typeface="source-serif-pro"/>
              </a:rPr>
              <a:t>IOException</a:t>
            </a:r>
            <a:r>
              <a:rPr lang="en-IN" sz="1600" dirty="0">
                <a:solidFill>
                  <a:srgbClr val="242424"/>
                </a:solidFill>
                <a:latin typeface="source-serif-pro"/>
              </a:rPr>
              <a:t> // close this Stream</a:t>
            </a:r>
          </a:p>
          <a:p>
            <a:pPr>
              <a:lnSpc>
                <a:spcPct val="130000"/>
              </a:lnSpc>
            </a:pPr>
            <a:endParaRPr lang="en-IN" sz="1600" dirty="0">
              <a:solidFill>
                <a:srgbClr val="242424"/>
              </a:solidFill>
              <a:latin typeface="source-serif-pro"/>
            </a:endParaRPr>
          </a:p>
          <a:p>
            <a:pPr marL="0" indent="0">
              <a:lnSpc>
                <a:spcPct val="130000"/>
              </a:lnSpc>
              <a:buNone/>
            </a:pPr>
            <a:r>
              <a:rPr lang="en-IN" sz="1600" dirty="0" err="1">
                <a:solidFill>
                  <a:srgbClr val="242424"/>
                </a:solidFill>
                <a:latin typeface="source-serif-pro"/>
              </a:rPr>
              <a:t>FileInputStream</a:t>
            </a:r>
            <a:r>
              <a:rPr lang="en-IN" sz="1600" dirty="0">
                <a:solidFill>
                  <a:srgbClr val="242424"/>
                </a:solidFill>
                <a:latin typeface="source-serif-pro"/>
              </a:rPr>
              <a:t> in = null; ......</a:t>
            </a:r>
          </a:p>
          <a:p>
            <a:pPr marL="0" indent="0">
              <a:lnSpc>
                <a:spcPct val="130000"/>
              </a:lnSpc>
              <a:buNone/>
            </a:pPr>
            <a:r>
              <a:rPr lang="en-IN" sz="1600" dirty="0">
                <a:solidFill>
                  <a:srgbClr val="242424"/>
                </a:solidFill>
                <a:latin typeface="source-serif-pro"/>
              </a:rPr>
              <a:t>try { in = new </a:t>
            </a:r>
            <a:r>
              <a:rPr lang="en-IN" sz="1600" dirty="0" err="1">
                <a:solidFill>
                  <a:srgbClr val="242424"/>
                </a:solidFill>
                <a:latin typeface="source-serif-pro"/>
              </a:rPr>
              <a:t>FileInputStream</a:t>
            </a:r>
            <a:r>
              <a:rPr lang="en-IN" sz="1600" dirty="0">
                <a:solidFill>
                  <a:srgbClr val="242424"/>
                </a:solidFill>
                <a:latin typeface="source-serif-pro"/>
              </a:rPr>
              <a:t>(...); // Open stream ...... ...... } </a:t>
            </a:r>
          </a:p>
          <a:p>
            <a:pPr marL="0" indent="0">
              <a:lnSpc>
                <a:spcPct val="130000"/>
              </a:lnSpc>
              <a:buNone/>
            </a:pPr>
            <a:r>
              <a:rPr lang="en-IN" sz="1600" dirty="0">
                <a:solidFill>
                  <a:srgbClr val="242424"/>
                </a:solidFill>
                <a:latin typeface="source-serif-pro"/>
              </a:rPr>
              <a:t>catch (</a:t>
            </a:r>
            <a:r>
              <a:rPr lang="en-IN" sz="1600" dirty="0" err="1">
                <a:solidFill>
                  <a:srgbClr val="242424"/>
                </a:solidFill>
                <a:latin typeface="source-serif-pro"/>
              </a:rPr>
              <a:t>IOException</a:t>
            </a:r>
            <a:r>
              <a:rPr lang="en-IN" sz="1600" dirty="0">
                <a:solidFill>
                  <a:srgbClr val="242424"/>
                </a:solidFill>
                <a:latin typeface="source-serif-pro"/>
              </a:rPr>
              <a:t> ex) {</a:t>
            </a:r>
          </a:p>
          <a:p>
            <a:pPr marL="0" indent="0">
              <a:lnSpc>
                <a:spcPct val="130000"/>
              </a:lnSpc>
              <a:buNone/>
            </a:pPr>
            <a:r>
              <a:rPr lang="en-IN" sz="1600" dirty="0">
                <a:solidFill>
                  <a:srgbClr val="242424"/>
                </a:solidFill>
                <a:latin typeface="source-serif-pro"/>
              </a:rPr>
              <a:t> </a:t>
            </a:r>
            <a:r>
              <a:rPr lang="en-IN" sz="1600" dirty="0" err="1">
                <a:solidFill>
                  <a:srgbClr val="242424"/>
                </a:solidFill>
                <a:latin typeface="source-serif-pro"/>
              </a:rPr>
              <a:t>ex.printStackTrace</a:t>
            </a:r>
            <a:r>
              <a:rPr lang="en-IN" sz="1600" dirty="0">
                <a:solidFill>
                  <a:srgbClr val="242424"/>
                </a:solidFill>
                <a:latin typeface="source-serif-pro"/>
              </a:rPr>
              <a:t>(); } </a:t>
            </a:r>
          </a:p>
          <a:p>
            <a:pPr marL="0" indent="0">
              <a:lnSpc>
                <a:spcPct val="130000"/>
              </a:lnSpc>
              <a:buNone/>
            </a:pPr>
            <a:r>
              <a:rPr lang="en-IN" sz="1600" dirty="0">
                <a:solidFill>
                  <a:srgbClr val="242424"/>
                </a:solidFill>
                <a:latin typeface="source-serif-pro"/>
              </a:rPr>
              <a:t>finally { </a:t>
            </a:r>
          </a:p>
          <a:p>
            <a:pPr marL="0" indent="0">
              <a:lnSpc>
                <a:spcPct val="130000"/>
              </a:lnSpc>
              <a:buNone/>
            </a:pPr>
            <a:r>
              <a:rPr lang="en-IN" sz="1600" dirty="0">
                <a:solidFill>
                  <a:srgbClr val="242424"/>
                </a:solidFill>
                <a:latin typeface="source-serif-pro"/>
              </a:rPr>
              <a:t>// always close the I/O streams </a:t>
            </a:r>
          </a:p>
          <a:p>
            <a:pPr marL="0" indent="0">
              <a:lnSpc>
                <a:spcPct val="130000"/>
              </a:lnSpc>
              <a:buNone/>
            </a:pPr>
            <a:r>
              <a:rPr lang="en-IN" sz="1600" dirty="0">
                <a:solidFill>
                  <a:srgbClr val="242424"/>
                </a:solidFill>
                <a:latin typeface="source-serif-pro"/>
              </a:rPr>
              <a:t>try { if (in != null) </a:t>
            </a:r>
            <a:r>
              <a:rPr lang="en-IN" sz="1600" dirty="0" err="1">
                <a:solidFill>
                  <a:srgbClr val="242424"/>
                </a:solidFill>
                <a:latin typeface="source-serif-pro"/>
              </a:rPr>
              <a:t>in.close</a:t>
            </a:r>
            <a:r>
              <a:rPr lang="en-IN" sz="1600" dirty="0">
                <a:solidFill>
                  <a:srgbClr val="242424"/>
                </a:solidFill>
                <a:latin typeface="source-serif-pro"/>
              </a:rPr>
              <a:t>(); } catch (</a:t>
            </a:r>
            <a:r>
              <a:rPr lang="en-IN" sz="1600" dirty="0" err="1">
                <a:solidFill>
                  <a:srgbClr val="242424"/>
                </a:solidFill>
                <a:latin typeface="source-serif-pro"/>
              </a:rPr>
              <a:t>IOException</a:t>
            </a:r>
            <a:r>
              <a:rPr lang="en-IN" sz="1600" dirty="0">
                <a:solidFill>
                  <a:srgbClr val="242424"/>
                </a:solidFill>
                <a:latin typeface="source-serif-pro"/>
              </a:rPr>
              <a:t> ex) { </a:t>
            </a:r>
            <a:r>
              <a:rPr lang="en-IN" sz="1600" dirty="0" err="1">
                <a:solidFill>
                  <a:srgbClr val="242424"/>
                </a:solidFill>
                <a:latin typeface="source-serif-pro"/>
              </a:rPr>
              <a:t>ex.printStackTrace</a:t>
            </a:r>
            <a:r>
              <a:rPr lang="en-IN" sz="1600" dirty="0">
                <a:solidFill>
                  <a:srgbClr val="242424"/>
                </a:solidFill>
                <a:latin typeface="source-serif-pro"/>
              </a:rPr>
              <a:t>(); } }</a:t>
            </a:r>
            <a:endParaRPr lang="en-US" sz="1600" dirty="0">
              <a:solidFill>
                <a:srgbClr val="242424"/>
              </a:solidFill>
              <a:latin typeface="source-serif-pro"/>
            </a:endParaRPr>
          </a:p>
        </p:txBody>
      </p:sp>
    </p:spTree>
    <p:extLst>
      <p:ext uri="{BB962C8B-B14F-4D97-AF65-F5344CB8AC3E}">
        <p14:creationId xmlns:p14="http://schemas.microsoft.com/office/powerpoint/2010/main" val="137335551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193FA-E497-4961-38ED-0463884257F0}"/>
              </a:ext>
            </a:extLst>
          </p:cNvPr>
          <p:cNvSpPr>
            <a:spLocks noGrp="1"/>
          </p:cNvSpPr>
          <p:nvPr>
            <p:ph type="title"/>
          </p:nvPr>
        </p:nvSpPr>
        <p:spPr/>
        <p:txBody>
          <a:bodyPr vert="horz" lIns="91440" tIns="45720" rIns="91440" bIns="45720" rtlCol="0" anchor="ctr">
            <a:normAutofit/>
          </a:bodyPr>
          <a:lstStyle/>
          <a:p>
            <a:r>
              <a:rPr lang="en-US" b="1" dirty="0">
                <a:solidFill>
                  <a:srgbClr val="0A8464"/>
                </a:solidFill>
                <a:latin typeface="Segoe UI" panose="020B0502040204020203" pitchFamily="34" charset="0"/>
              </a:rPr>
              <a:t>JDK1.7</a:t>
            </a:r>
          </a:p>
        </p:txBody>
      </p:sp>
      <p:sp>
        <p:nvSpPr>
          <p:cNvPr id="3" name="Content Placeholder 2">
            <a:extLst>
              <a:ext uri="{FF2B5EF4-FFF2-40B4-BE49-F238E27FC236}">
                <a16:creationId xmlns:a16="http://schemas.microsoft.com/office/drawing/2014/main" id="{600D8ACA-BDC7-CB16-1725-019D26735D77}"/>
              </a:ext>
            </a:extLst>
          </p:cNvPr>
          <p:cNvSpPr>
            <a:spLocks noGrp="1"/>
          </p:cNvSpPr>
          <p:nvPr>
            <p:ph idx="1"/>
          </p:nvPr>
        </p:nvSpPr>
        <p:spPr/>
        <p:txBody>
          <a:bodyPr/>
          <a:lstStyle/>
          <a:p>
            <a:pPr>
              <a:lnSpc>
                <a:spcPct val="120000"/>
              </a:lnSpc>
            </a:pPr>
            <a:r>
              <a:rPr lang="en-IN" sz="1500" dirty="0">
                <a:solidFill>
                  <a:srgbClr val="242424"/>
                </a:solidFill>
                <a:latin typeface="source-serif-pro"/>
              </a:rPr>
              <a:t>JDK 1.7 introduces a new try-with-resources syntax, which automatically closes all the opened resources after try or catch, as follows. This produces much neater codes.</a:t>
            </a:r>
          </a:p>
          <a:p>
            <a:pPr>
              <a:lnSpc>
                <a:spcPct val="120000"/>
              </a:lnSpc>
            </a:pPr>
            <a:r>
              <a:rPr lang="en-IN" sz="1500" dirty="0">
                <a:solidFill>
                  <a:srgbClr val="242424"/>
                </a:solidFill>
                <a:latin typeface="source-serif-pro"/>
              </a:rPr>
              <a:t>try (</a:t>
            </a:r>
            <a:r>
              <a:rPr lang="en-IN" sz="1500" dirty="0" err="1">
                <a:solidFill>
                  <a:srgbClr val="242424"/>
                </a:solidFill>
                <a:latin typeface="source-serif-pro"/>
              </a:rPr>
              <a:t>FileInputStream</a:t>
            </a:r>
            <a:r>
              <a:rPr lang="en-IN" sz="1500" dirty="0">
                <a:solidFill>
                  <a:srgbClr val="242424"/>
                </a:solidFill>
                <a:latin typeface="source-serif-pro"/>
              </a:rPr>
              <a:t> in = new </a:t>
            </a:r>
            <a:r>
              <a:rPr lang="en-IN" sz="1500" dirty="0" err="1">
                <a:solidFill>
                  <a:srgbClr val="242424"/>
                </a:solidFill>
                <a:latin typeface="source-serif-pro"/>
              </a:rPr>
              <a:t>FileInputStream</a:t>
            </a:r>
            <a:r>
              <a:rPr lang="en-IN" sz="1500" dirty="0">
                <a:solidFill>
                  <a:srgbClr val="242424"/>
                </a:solidFill>
                <a:latin typeface="source-serif-pro"/>
              </a:rPr>
              <a:t>(...))</a:t>
            </a:r>
          </a:p>
          <a:p>
            <a:pPr marL="0" indent="0">
              <a:lnSpc>
                <a:spcPct val="120000"/>
              </a:lnSpc>
              <a:buNone/>
            </a:pPr>
            <a:r>
              <a:rPr lang="en-IN" sz="1500" dirty="0">
                <a:solidFill>
                  <a:srgbClr val="242424"/>
                </a:solidFill>
                <a:latin typeface="source-serif-pro"/>
              </a:rPr>
              <a:t>     { ...... ...... } </a:t>
            </a:r>
          </a:p>
          <a:p>
            <a:pPr marL="0" indent="0">
              <a:lnSpc>
                <a:spcPct val="120000"/>
              </a:lnSpc>
              <a:buNone/>
            </a:pPr>
            <a:r>
              <a:rPr lang="en-IN" sz="1500" dirty="0">
                <a:solidFill>
                  <a:srgbClr val="242424"/>
                </a:solidFill>
                <a:latin typeface="source-serif-pro"/>
              </a:rPr>
              <a:t>      catch (</a:t>
            </a:r>
            <a:r>
              <a:rPr lang="en-IN" sz="1500" dirty="0" err="1">
                <a:solidFill>
                  <a:srgbClr val="242424"/>
                </a:solidFill>
                <a:latin typeface="source-serif-pro"/>
              </a:rPr>
              <a:t>IOException</a:t>
            </a:r>
            <a:r>
              <a:rPr lang="en-IN" sz="1500" dirty="0">
                <a:solidFill>
                  <a:srgbClr val="242424"/>
                </a:solidFill>
                <a:latin typeface="source-serif-pro"/>
              </a:rPr>
              <a:t> ex) { </a:t>
            </a:r>
            <a:r>
              <a:rPr lang="en-IN" sz="1500" dirty="0" err="1">
                <a:solidFill>
                  <a:srgbClr val="242424"/>
                </a:solidFill>
                <a:latin typeface="source-serif-pro"/>
              </a:rPr>
              <a:t>ex.printStackTrace</a:t>
            </a:r>
            <a:r>
              <a:rPr lang="en-IN" sz="1500" dirty="0">
                <a:solidFill>
                  <a:srgbClr val="242424"/>
                </a:solidFill>
                <a:latin typeface="source-serif-pro"/>
              </a:rPr>
              <a:t>(); } // Automatically closes all opened resource in try (...).</a:t>
            </a:r>
            <a:endParaRPr lang="en-US" sz="1500" dirty="0">
              <a:solidFill>
                <a:srgbClr val="242424"/>
              </a:solidFill>
              <a:latin typeface="source-serif-pro"/>
            </a:endParaRPr>
          </a:p>
        </p:txBody>
      </p:sp>
    </p:spTree>
    <p:extLst>
      <p:ext uri="{BB962C8B-B14F-4D97-AF65-F5344CB8AC3E}">
        <p14:creationId xmlns:p14="http://schemas.microsoft.com/office/powerpoint/2010/main" val="369996513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5CE7D-3168-453E-C90B-F763D01115A2}"/>
              </a:ext>
            </a:extLst>
          </p:cNvPr>
          <p:cNvSpPr>
            <a:spLocks noGrp="1"/>
          </p:cNvSpPr>
          <p:nvPr>
            <p:ph type="title"/>
          </p:nvPr>
        </p:nvSpPr>
        <p:spPr/>
        <p:txBody>
          <a:bodyPr/>
          <a:lstStyle/>
          <a:p>
            <a:r>
              <a:rPr lang="en-IN" b="1" i="0" u="none" strike="noStrike" dirty="0">
                <a:solidFill>
                  <a:srgbClr val="0A8464"/>
                </a:solidFill>
                <a:effectLst/>
                <a:latin typeface="Segoe UI" panose="020B0502040204020203" pitchFamily="34" charset="0"/>
              </a:rPr>
              <a:t>Flushing the </a:t>
            </a:r>
            <a:r>
              <a:rPr lang="en-IN" b="1" i="0" u="none" strike="noStrike" dirty="0" err="1">
                <a:solidFill>
                  <a:srgbClr val="0A8464"/>
                </a:solidFill>
                <a:effectLst/>
                <a:latin typeface="Consolas" panose="020B0609020204030204" pitchFamily="49" charset="0"/>
              </a:rPr>
              <a:t>OutputStream</a:t>
            </a:r>
            <a:br>
              <a:rPr lang="en-IN" b="1" i="0" u="none" strike="noStrike" dirty="0">
                <a:solidFill>
                  <a:srgbClr val="0A8464"/>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D2441863-23F5-F9BC-926B-8F7E456664DD}"/>
              </a:ext>
            </a:extLst>
          </p:cNvPr>
          <p:cNvSpPr>
            <a:spLocks noGrp="1"/>
          </p:cNvSpPr>
          <p:nvPr>
            <p:ph idx="1"/>
          </p:nvPr>
        </p:nvSpPr>
        <p:spPr/>
        <p:txBody>
          <a:bodyPr/>
          <a:lstStyle/>
          <a:p>
            <a:pPr>
              <a:lnSpc>
                <a:spcPct val="120000"/>
              </a:lnSpc>
            </a:pPr>
            <a:r>
              <a:rPr lang="en-IN" sz="1500" dirty="0">
                <a:solidFill>
                  <a:srgbClr val="242424"/>
                </a:solidFill>
                <a:latin typeface="source-serif-pro"/>
              </a:rPr>
              <a:t>In addition, the </a:t>
            </a:r>
            <a:r>
              <a:rPr lang="en-IN" sz="1500" dirty="0" err="1">
                <a:solidFill>
                  <a:srgbClr val="242424"/>
                </a:solidFill>
                <a:latin typeface="source-serif-pro"/>
              </a:rPr>
              <a:t>OutputStream</a:t>
            </a:r>
            <a:r>
              <a:rPr lang="en-IN" sz="1500" dirty="0">
                <a:solidFill>
                  <a:srgbClr val="242424"/>
                </a:solidFill>
                <a:latin typeface="source-serif-pro"/>
              </a:rPr>
              <a:t> provides a flush() method to flush the remaining bytes from the output buffer.</a:t>
            </a:r>
          </a:p>
          <a:p>
            <a:pPr>
              <a:lnSpc>
                <a:spcPct val="120000"/>
              </a:lnSpc>
            </a:pPr>
            <a:r>
              <a:rPr lang="en-IN" sz="1500" dirty="0">
                <a:solidFill>
                  <a:srgbClr val="242424"/>
                </a:solidFill>
                <a:latin typeface="source-serif-pro"/>
              </a:rPr>
              <a:t>public void flush() throws </a:t>
            </a:r>
            <a:r>
              <a:rPr lang="en-IN" sz="1500" dirty="0" err="1">
                <a:solidFill>
                  <a:srgbClr val="242424"/>
                </a:solidFill>
                <a:latin typeface="source-serif-pro"/>
              </a:rPr>
              <a:t>IOException</a:t>
            </a:r>
            <a:r>
              <a:rPr lang="en-IN" sz="1500" dirty="0">
                <a:solidFill>
                  <a:srgbClr val="242424"/>
                </a:solidFill>
                <a:latin typeface="source-serif-pro"/>
              </a:rPr>
              <a:t> // Flush the output</a:t>
            </a:r>
            <a:endParaRPr lang="en-US" sz="1500" dirty="0">
              <a:solidFill>
                <a:srgbClr val="242424"/>
              </a:solidFill>
              <a:latin typeface="source-serif-pro"/>
            </a:endParaRPr>
          </a:p>
        </p:txBody>
      </p:sp>
    </p:spTree>
    <p:extLst>
      <p:ext uri="{BB962C8B-B14F-4D97-AF65-F5344CB8AC3E}">
        <p14:creationId xmlns:p14="http://schemas.microsoft.com/office/powerpoint/2010/main" val="209170501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7981D-150E-D979-54C0-AF071439E4E4}"/>
              </a:ext>
            </a:extLst>
          </p:cNvPr>
          <p:cNvSpPr>
            <a:spLocks noGrp="1"/>
          </p:cNvSpPr>
          <p:nvPr>
            <p:ph type="title"/>
          </p:nvPr>
        </p:nvSpPr>
        <p:spPr/>
        <p:txBody>
          <a:bodyPr>
            <a:normAutofit fontScale="90000"/>
          </a:bodyPr>
          <a:lstStyle/>
          <a:p>
            <a:r>
              <a:rPr lang="en-IN" b="1" i="0" u="none" strike="noStrike" dirty="0">
                <a:solidFill>
                  <a:srgbClr val="0A8464"/>
                </a:solidFill>
                <a:effectLst/>
                <a:latin typeface="Century Gothic" panose="020B0502020202020204" pitchFamily="34" charset="0"/>
              </a:rPr>
              <a:t>Character-Based I/O &amp; Character Streams</a:t>
            </a:r>
            <a:br>
              <a:rPr lang="en-IN" b="1" i="0" u="none" strike="noStrike" dirty="0">
                <a:solidFill>
                  <a:srgbClr val="0A8464"/>
                </a:solidFill>
                <a:effectLst/>
                <a:latin typeface="Century Gothic" panose="020B0502020202020204" pitchFamily="34" charset="0"/>
              </a:rPr>
            </a:br>
            <a:endParaRPr lang="en-US" dirty="0"/>
          </a:p>
        </p:txBody>
      </p:sp>
      <p:pic>
        <p:nvPicPr>
          <p:cNvPr id="4" name="Content Placeholder 3">
            <a:extLst>
              <a:ext uri="{FF2B5EF4-FFF2-40B4-BE49-F238E27FC236}">
                <a16:creationId xmlns:a16="http://schemas.microsoft.com/office/drawing/2014/main" id="{BD329642-CFF6-680B-2201-B8EED2BBDCD1}"/>
              </a:ext>
            </a:extLst>
          </p:cNvPr>
          <p:cNvPicPr>
            <a:picLocks noGrp="1" noChangeAspect="1"/>
          </p:cNvPicPr>
          <p:nvPr>
            <p:ph idx="1"/>
          </p:nvPr>
        </p:nvPicPr>
        <p:blipFill>
          <a:blip r:embed="rId2"/>
          <a:stretch>
            <a:fillRect/>
          </a:stretch>
        </p:blipFill>
        <p:spPr>
          <a:xfrm>
            <a:off x="2213268" y="1825625"/>
            <a:ext cx="7765464" cy="4351338"/>
          </a:xfrm>
          <a:prstGeom prst="rect">
            <a:avLst/>
          </a:prstGeom>
        </p:spPr>
      </p:pic>
    </p:spTree>
    <p:extLst>
      <p:ext uri="{BB962C8B-B14F-4D97-AF65-F5344CB8AC3E}">
        <p14:creationId xmlns:p14="http://schemas.microsoft.com/office/powerpoint/2010/main" val="3434953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A3511-7216-E9E1-1223-738AC96BD3A0}"/>
              </a:ext>
            </a:extLst>
          </p:cNvPr>
          <p:cNvSpPr>
            <a:spLocks noGrp="1"/>
          </p:cNvSpPr>
          <p:nvPr>
            <p:ph type="title"/>
          </p:nvPr>
        </p:nvSpPr>
        <p:spPr/>
        <p:txBody>
          <a:bodyPr/>
          <a:lstStyle/>
          <a:p>
            <a:r>
              <a:rPr lang="en-IN" b="1" i="0" u="none" strike="noStrike" dirty="0">
                <a:solidFill>
                  <a:srgbClr val="0A8464"/>
                </a:solidFill>
                <a:effectLst/>
                <a:latin typeface="Segoe UI" panose="020B0502040204020203" pitchFamily="34" charset="0"/>
              </a:rPr>
              <a:t>Abstract superclass </a:t>
            </a:r>
            <a:r>
              <a:rPr lang="en-IN" b="1" i="0" u="none" strike="noStrike" dirty="0">
                <a:solidFill>
                  <a:srgbClr val="0A8464"/>
                </a:solidFill>
                <a:effectLst/>
                <a:latin typeface="Consolas" panose="020B0609020204030204" pitchFamily="49" charset="0"/>
              </a:rPr>
              <a:t>Reader</a:t>
            </a:r>
            <a:r>
              <a:rPr lang="en-IN" b="1" i="0" u="none" strike="noStrike" dirty="0">
                <a:solidFill>
                  <a:srgbClr val="0A8464"/>
                </a:solidFill>
                <a:effectLst/>
                <a:latin typeface="Segoe UI" panose="020B0502040204020203" pitchFamily="34" charset="0"/>
              </a:rPr>
              <a:t> and </a:t>
            </a:r>
            <a:r>
              <a:rPr lang="en-IN" b="1" i="0" u="none" strike="noStrike" dirty="0">
                <a:solidFill>
                  <a:srgbClr val="0A8464"/>
                </a:solidFill>
                <a:effectLst/>
                <a:latin typeface="Consolas" panose="020B0609020204030204" pitchFamily="49" charset="0"/>
              </a:rPr>
              <a:t>Writer</a:t>
            </a:r>
            <a:br>
              <a:rPr lang="en-IN" b="1" i="0" u="none" strike="noStrike" dirty="0">
                <a:solidFill>
                  <a:srgbClr val="0A8464"/>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A2151E64-C6D6-4722-14DE-786AA7804B98}"/>
              </a:ext>
            </a:extLst>
          </p:cNvPr>
          <p:cNvSpPr>
            <a:spLocks noGrp="1"/>
          </p:cNvSpPr>
          <p:nvPr>
            <p:ph idx="1"/>
          </p:nvPr>
        </p:nvSpPr>
        <p:spPr>
          <a:xfrm>
            <a:off x="838200" y="1104405"/>
            <a:ext cx="10515600" cy="5388470"/>
          </a:xfrm>
        </p:spPr>
        <p:txBody>
          <a:bodyPr>
            <a:normAutofit/>
          </a:bodyPr>
          <a:lstStyle/>
          <a:p>
            <a:pPr>
              <a:lnSpc>
                <a:spcPct val="110000"/>
              </a:lnSpc>
            </a:pPr>
            <a:r>
              <a:rPr lang="en-IN" sz="1600" dirty="0">
                <a:solidFill>
                  <a:srgbClr val="242424"/>
                </a:solidFill>
                <a:latin typeface="source-serif-pro"/>
              </a:rPr>
              <a:t>Other than the unit of operation and charset conversion (which is extremely complex), character-based I/O is almost identical to byte-based I/O. Instead of </a:t>
            </a:r>
            <a:r>
              <a:rPr lang="en-IN" sz="1600" dirty="0" err="1">
                <a:solidFill>
                  <a:srgbClr val="242424"/>
                </a:solidFill>
                <a:latin typeface="source-serif-pro"/>
              </a:rPr>
              <a:t>InputStream</a:t>
            </a:r>
            <a:r>
              <a:rPr lang="en-IN" sz="1600" dirty="0">
                <a:solidFill>
                  <a:srgbClr val="242424"/>
                </a:solidFill>
                <a:latin typeface="source-serif-pro"/>
              </a:rPr>
              <a:t> and </a:t>
            </a:r>
            <a:r>
              <a:rPr lang="en-IN" sz="1600" dirty="0" err="1">
                <a:solidFill>
                  <a:srgbClr val="242424"/>
                </a:solidFill>
                <a:latin typeface="source-serif-pro"/>
              </a:rPr>
              <a:t>OutputStream</a:t>
            </a:r>
            <a:r>
              <a:rPr lang="en-IN" sz="1600" dirty="0">
                <a:solidFill>
                  <a:srgbClr val="242424"/>
                </a:solidFill>
                <a:latin typeface="source-serif-pro"/>
              </a:rPr>
              <a:t>, we use Reader and Writer for character-based I/O.</a:t>
            </a:r>
          </a:p>
          <a:p>
            <a:pPr>
              <a:lnSpc>
                <a:spcPct val="110000"/>
              </a:lnSpc>
            </a:pPr>
            <a:r>
              <a:rPr lang="en-IN" sz="1600" dirty="0">
                <a:solidFill>
                  <a:srgbClr val="242424"/>
                </a:solidFill>
                <a:latin typeface="source-serif-pro"/>
              </a:rPr>
              <a:t>The abstract superclass Reader operates on char. It declares an abstract method read() to read one character from the input source. read() returns the character as an int between 0 to 65535 (a char in Java can be treated as an unsigned 16-bit integer); or -1 if end-of-stream is detected; or throws an </a:t>
            </a:r>
            <a:r>
              <a:rPr lang="en-IN" sz="1600" dirty="0" err="1">
                <a:solidFill>
                  <a:srgbClr val="242424"/>
                </a:solidFill>
                <a:latin typeface="source-serif-pro"/>
              </a:rPr>
              <a:t>IOException</a:t>
            </a:r>
            <a:r>
              <a:rPr lang="en-IN" sz="1600" dirty="0">
                <a:solidFill>
                  <a:srgbClr val="242424"/>
                </a:solidFill>
                <a:latin typeface="source-serif-pro"/>
              </a:rPr>
              <a:t> if I/O error occurs. </a:t>
            </a:r>
          </a:p>
          <a:p>
            <a:pPr>
              <a:lnSpc>
                <a:spcPct val="110000"/>
              </a:lnSpc>
            </a:pPr>
            <a:r>
              <a:rPr lang="en-IN" sz="1600" dirty="0">
                <a:solidFill>
                  <a:srgbClr val="242424"/>
                </a:solidFill>
                <a:latin typeface="source-serif-pro"/>
              </a:rPr>
              <a:t>There are also two variations of read() to read a block of characters into char-array.</a:t>
            </a:r>
          </a:p>
          <a:p>
            <a:pPr marL="0" indent="0">
              <a:lnSpc>
                <a:spcPct val="110000"/>
              </a:lnSpc>
              <a:buNone/>
            </a:pPr>
            <a:endParaRPr lang="en-IN" sz="1600" dirty="0">
              <a:solidFill>
                <a:srgbClr val="242424"/>
              </a:solidFill>
              <a:latin typeface="source-serif-pro"/>
            </a:endParaRPr>
          </a:p>
          <a:p>
            <a:pPr marL="228600" lvl="1">
              <a:lnSpc>
                <a:spcPct val="110000"/>
              </a:lnSpc>
              <a:spcBef>
                <a:spcPts val="1000"/>
              </a:spcBef>
            </a:pPr>
            <a:r>
              <a:rPr lang="en-IN" sz="1600" dirty="0">
                <a:solidFill>
                  <a:srgbClr val="242424"/>
                </a:solidFill>
                <a:latin typeface="source-serif-pro"/>
              </a:rPr>
              <a:t>public abstract int read() throws </a:t>
            </a:r>
            <a:r>
              <a:rPr lang="en-IN" sz="1600" dirty="0" err="1">
                <a:solidFill>
                  <a:srgbClr val="242424"/>
                </a:solidFill>
                <a:latin typeface="source-serif-pro"/>
              </a:rPr>
              <a:t>IOException</a:t>
            </a:r>
            <a:endParaRPr lang="en-IN" sz="1600" dirty="0">
              <a:solidFill>
                <a:srgbClr val="242424"/>
              </a:solidFill>
              <a:latin typeface="source-serif-pro"/>
            </a:endParaRPr>
          </a:p>
          <a:p>
            <a:pPr marL="228600" lvl="1">
              <a:lnSpc>
                <a:spcPct val="110000"/>
              </a:lnSpc>
              <a:spcBef>
                <a:spcPts val="1000"/>
              </a:spcBef>
            </a:pPr>
            <a:r>
              <a:rPr lang="en-IN" sz="1600" dirty="0">
                <a:solidFill>
                  <a:srgbClr val="242424"/>
                </a:solidFill>
                <a:latin typeface="source-serif-pro"/>
              </a:rPr>
              <a:t>public int read(char[] chars, int offset, int length) throws </a:t>
            </a:r>
            <a:r>
              <a:rPr lang="en-IN" sz="1600" dirty="0" err="1">
                <a:solidFill>
                  <a:srgbClr val="242424"/>
                </a:solidFill>
                <a:latin typeface="source-serif-pro"/>
              </a:rPr>
              <a:t>IOException</a:t>
            </a:r>
            <a:r>
              <a:rPr lang="en-IN" sz="1600" dirty="0">
                <a:solidFill>
                  <a:srgbClr val="242424"/>
                </a:solidFill>
                <a:latin typeface="source-serif-pro"/>
              </a:rPr>
              <a:t> </a:t>
            </a:r>
          </a:p>
          <a:p>
            <a:pPr marL="228600" lvl="1">
              <a:lnSpc>
                <a:spcPct val="110000"/>
              </a:lnSpc>
              <a:spcBef>
                <a:spcPts val="1000"/>
              </a:spcBef>
            </a:pPr>
            <a:r>
              <a:rPr lang="en-IN" sz="1600" dirty="0">
                <a:solidFill>
                  <a:srgbClr val="242424"/>
                </a:solidFill>
                <a:latin typeface="source-serif-pro"/>
              </a:rPr>
              <a:t>public int read(char[] chars) throws </a:t>
            </a:r>
            <a:r>
              <a:rPr lang="en-IN" sz="1600" dirty="0" err="1">
                <a:solidFill>
                  <a:srgbClr val="242424"/>
                </a:solidFill>
                <a:latin typeface="source-serif-pro"/>
              </a:rPr>
              <a:t>IOException</a:t>
            </a:r>
            <a:endParaRPr lang="en-IN" sz="1600" dirty="0">
              <a:solidFill>
                <a:srgbClr val="242424"/>
              </a:solidFill>
              <a:latin typeface="source-serif-pro"/>
            </a:endParaRPr>
          </a:p>
        </p:txBody>
      </p:sp>
    </p:spTree>
    <p:extLst>
      <p:ext uri="{BB962C8B-B14F-4D97-AF65-F5344CB8AC3E}">
        <p14:creationId xmlns:p14="http://schemas.microsoft.com/office/powerpoint/2010/main" val="396022788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A50147-7195-921E-0783-84078EF3C647}"/>
              </a:ext>
            </a:extLst>
          </p:cNvPr>
          <p:cNvSpPr>
            <a:spLocks noGrp="1"/>
          </p:cNvSpPr>
          <p:nvPr>
            <p:ph idx="1"/>
          </p:nvPr>
        </p:nvSpPr>
        <p:spPr/>
        <p:txBody>
          <a:bodyPr>
            <a:normAutofit/>
          </a:bodyPr>
          <a:lstStyle/>
          <a:p>
            <a:pPr>
              <a:lnSpc>
                <a:spcPct val="110000"/>
              </a:lnSpc>
            </a:pPr>
            <a:r>
              <a:rPr lang="en-IN" sz="1700" dirty="0">
                <a:solidFill>
                  <a:srgbClr val="242424"/>
                </a:solidFill>
                <a:latin typeface="source-serif-pro"/>
              </a:rPr>
              <a:t>The abstract superclass Writer declares an abstract method write(), which writes a character to the output sink. The lower 2 bytes of the int argument is written out; while the upper 2 bytes are discarded.</a:t>
            </a:r>
          </a:p>
          <a:p>
            <a:pPr>
              <a:lnSpc>
                <a:spcPct val="110000"/>
              </a:lnSpc>
            </a:pPr>
            <a:endParaRPr lang="en-IN" sz="1700" dirty="0">
              <a:solidFill>
                <a:srgbClr val="242424"/>
              </a:solidFill>
              <a:latin typeface="source-serif-pro"/>
            </a:endParaRPr>
          </a:p>
          <a:p>
            <a:pPr marL="228600" lvl="1">
              <a:lnSpc>
                <a:spcPct val="110000"/>
              </a:lnSpc>
              <a:spcBef>
                <a:spcPts val="1000"/>
              </a:spcBef>
            </a:pPr>
            <a:r>
              <a:rPr lang="en-IN" sz="1700" dirty="0">
                <a:solidFill>
                  <a:srgbClr val="242424"/>
                </a:solidFill>
                <a:latin typeface="source-serif-pro"/>
              </a:rPr>
              <a:t>public void abstract void write(int </a:t>
            </a:r>
            <a:r>
              <a:rPr lang="en-IN" sz="1700" dirty="0" err="1">
                <a:solidFill>
                  <a:srgbClr val="242424"/>
                </a:solidFill>
                <a:latin typeface="source-serif-pro"/>
              </a:rPr>
              <a:t>aChar</a:t>
            </a:r>
            <a:r>
              <a:rPr lang="en-IN" sz="1700" dirty="0">
                <a:solidFill>
                  <a:srgbClr val="242424"/>
                </a:solidFill>
                <a:latin typeface="source-serif-pro"/>
              </a:rPr>
              <a:t>) throws </a:t>
            </a:r>
            <a:r>
              <a:rPr lang="en-IN" sz="1700" dirty="0" err="1">
                <a:solidFill>
                  <a:srgbClr val="242424"/>
                </a:solidFill>
                <a:latin typeface="source-serif-pro"/>
              </a:rPr>
              <a:t>IOException</a:t>
            </a:r>
            <a:endParaRPr lang="en-IN" sz="1700" dirty="0">
              <a:solidFill>
                <a:srgbClr val="242424"/>
              </a:solidFill>
              <a:latin typeface="source-serif-pro"/>
            </a:endParaRPr>
          </a:p>
          <a:p>
            <a:pPr marL="228600" lvl="1">
              <a:lnSpc>
                <a:spcPct val="110000"/>
              </a:lnSpc>
              <a:spcBef>
                <a:spcPts val="1000"/>
              </a:spcBef>
            </a:pPr>
            <a:r>
              <a:rPr lang="en-IN" sz="1700" dirty="0">
                <a:solidFill>
                  <a:srgbClr val="242424"/>
                </a:solidFill>
                <a:latin typeface="source-serif-pro"/>
              </a:rPr>
              <a:t>public void write(char[] chars, int offset, int length) throws </a:t>
            </a:r>
            <a:r>
              <a:rPr lang="en-IN" sz="1700" dirty="0" err="1">
                <a:solidFill>
                  <a:srgbClr val="242424"/>
                </a:solidFill>
                <a:latin typeface="source-serif-pro"/>
              </a:rPr>
              <a:t>IOException</a:t>
            </a:r>
            <a:endParaRPr lang="en-IN" sz="1700" dirty="0">
              <a:solidFill>
                <a:srgbClr val="242424"/>
              </a:solidFill>
              <a:latin typeface="source-serif-pro"/>
            </a:endParaRPr>
          </a:p>
          <a:p>
            <a:pPr marL="228600" lvl="1">
              <a:lnSpc>
                <a:spcPct val="110000"/>
              </a:lnSpc>
              <a:spcBef>
                <a:spcPts val="1000"/>
              </a:spcBef>
            </a:pPr>
            <a:r>
              <a:rPr lang="en-IN" sz="1700" dirty="0">
                <a:solidFill>
                  <a:srgbClr val="242424"/>
                </a:solidFill>
                <a:latin typeface="source-serif-pro"/>
              </a:rPr>
              <a:t>public void write(char[] chars) throws </a:t>
            </a:r>
            <a:r>
              <a:rPr lang="en-IN" sz="1700" dirty="0" err="1">
                <a:solidFill>
                  <a:srgbClr val="242424"/>
                </a:solidFill>
                <a:latin typeface="source-serif-pro"/>
              </a:rPr>
              <a:t>IOException</a:t>
            </a:r>
            <a:endParaRPr lang="en-US" sz="1700" dirty="0">
              <a:solidFill>
                <a:srgbClr val="242424"/>
              </a:solidFill>
              <a:latin typeface="source-serif-pro"/>
            </a:endParaRPr>
          </a:p>
          <a:p>
            <a:endParaRPr lang="en-US" dirty="0"/>
          </a:p>
        </p:txBody>
      </p:sp>
    </p:spTree>
    <p:extLst>
      <p:ext uri="{BB962C8B-B14F-4D97-AF65-F5344CB8AC3E}">
        <p14:creationId xmlns:p14="http://schemas.microsoft.com/office/powerpoint/2010/main" val="282018484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54876-FF8A-1F3A-EB8E-481154316DC0}"/>
              </a:ext>
            </a:extLst>
          </p:cNvPr>
          <p:cNvSpPr>
            <a:spLocks noGrp="1"/>
          </p:cNvSpPr>
          <p:nvPr>
            <p:ph type="title"/>
          </p:nvPr>
        </p:nvSpPr>
        <p:spPr/>
        <p:txBody>
          <a:bodyPr>
            <a:normAutofit/>
          </a:bodyPr>
          <a:lstStyle/>
          <a:p>
            <a:r>
              <a:rPr lang="en-IN" sz="2800" i="0" u="none" strike="noStrike" dirty="0">
                <a:solidFill>
                  <a:srgbClr val="0A8464"/>
                </a:solidFill>
                <a:effectLst/>
                <a:latin typeface="Segoe UI" panose="020B0502040204020203" pitchFamily="34" charset="0"/>
              </a:rPr>
              <a:t>File I/O Character-Streams - </a:t>
            </a:r>
            <a:r>
              <a:rPr lang="en-IN" sz="2800" i="0" u="none" strike="noStrike" dirty="0" err="1">
                <a:solidFill>
                  <a:srgbClr val="0A8464"/>
                </a:solidFill>
                <a:effectLst/>
                <a:latin typeface="Consolas" panose="020B0609020204030204" pitchFamily="49" charset="0"/>
              </a:rPr>
              <a:t>FileReader</a:t>
            </a:r>
            <a:r>
              <a:rPr lang="en-IN" sz="2800" i="0" u="none" strike="noStrike" dirty="0">
                <a:solidFill>
                  <a:srgbClr val="0A8464"/>
                </a:solidFill>
                <a:effectLst/>
                <a:latin typeface="Segoe UI" panose="020B0502040204020203" pitchFamily="34" charset="0"/>
              </a:rPr>
              <a:t> &amp; </a:t>
            </a:r>
            <a:r>
              <a:rPr lang="en-IN" sz="2800" i="0" u="none" strike="noStrike" dirty="0" err="1">
                <a:solidFill>
                  <a:srgbClr val="0A8464"/>
                </a:solidFill>
                <a:effectLst/>
                <a:latin typeface="Consolas" panose="020B0609020204030204" pitchFamily="49" charset="0"/>
              </a:rPr>
              <a:t>FileWriter</a:t>
            </a:r>
            <a:br>
              <a:rPr lang="en-IN" b="1" i="0" u="none" strike="noStrike" dirty="0">
                <a:solidFill>
                  <a:srgbClr val="0A8464"/>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8271D187-6F05-0C46-3B51-CAE333559B81}"/>
              </a:ext>
            </a:extLst>
          </p:cNvPr>
          <p:cNvSpPr>
            <a:spLocks noGrp="1"/>
          </p:cNvSpPr>
          <p:nvPr>
            <p:ph idx="1"/>
          </p:nvPr>
        </p:nvSpPr>
        <p:spPr/>
        <p:txBody>
          <a:bodyPr>
            <a:normAutofit/>
          </a:bodyPr>
          <a:lstStyle/>
          <a:p>
            <a:pPr marL="228600" lvl="1">
              <a:lnSpc>
                <a:spcPct val="130000"/>
              </a:lnSpc>
              <a:spcBef>
                <a:spcPts val="1000"/>
              </a:spcBef>
            </a:pPr>
            <a:r>
              <a:rPr lang="en-IN" sz="1600" dirty="0" err="1">
                <a:solidFill>
                  <a:srgbClr val="242424"/>
                </a:solidFill>
                <a:latin typeface="source-serif-pro"/>
              </a:rPr>
              <a:t>FileReader</a:t>
            </a:r>
            <a:r>
              <a:rPr lang="en-IN" sz="1600" dirty="0">
                <a:solidFill>
                  <a:srgbClr val="242424"/>
                </a:solidFill>
                <a:latin typeface="source-serif-pro"/>
              </a:rPr>
              <a:t> and </a:t>
            </a:r>
            <a:r>
              <a:rPr lang="en-IN" sz="1600" dirty="0" err="1">
                <a:solidFill>
                  <a:srgbClr val="242424"/>
                </a:solidFill>
                <a:latin typeface="source-serif-pro"/>
              </a:rPr>
              <a:t>FileWriter</a:t>
            </a:r>
            <a:r>
              <a:rPr lang="en-IN" sz="1600" dirty="0">
                <a:solidFill>
                  <a:srgbClr val="242424"/>
                </a:solidFill>
                <a:latin typeface="source-serif-pro"/>
              </a:rPr>
              <a:t> are concrete implementations to the abstract </a:t>
            </a:r>
            <a:r>
              <a:rPr lang="en-IN" sz="1600" dirty="0" err="1">
                <a:solidFill>
                  <a:srgbClr val="242424"/>
                </a:solidFill>
                <a:latin typeface="source-serif-pro"/>
              </a:rPr>
              <a:t>superclasses</a:t>
            </a:r>
            <a:r>
              <a:rPr lang="en-IN" sz="1600" dirty="0">
                <a:solidFill>
                  <a:srgbClr val="242424"/>
                </a:solidFill>
                <a:latin typeface="source-serif-pro"/>
              </a:rPr>
              <a:t> Reader and Writer, to support I/O from disk files. </a:t>
            </a:r>
            <a:r>
              <a:rPr lang="en-IN" sz="1600" dirty="0" err="1">
                <a:solidFill>
                  <a:srgbClr val="242424"/>
                </a:solidFill>
                <a:latin typeface="source-serif-pro"/>
              </a:rPr>
              <a:t>FileReader</a:t>
            </a:r>
            <a:r>
              <a:rPr lang="en-IN" sz="1600" dirty="0">
                <a:solidFill>
                  <a:srgbClr val="242424"/>
                </a:solidFill>
                <a:latin typeface="source-serif-pro"/>
              </a:rPr>
              <a:t>/</a:t>
            </a:r>
            <a:r>
              <a:rPr lang="en-IN" sz="1600" dirty="0" err="1">
                <a:solidFill>
                  <a:srgbClr val="242424"/>
                </a:solidFill>
                <a:latin typeface="source-serif-pro"/>
              </a:rPr>
              <a:t>FileWriter</a:t>
            </a:r>
            <a:r>
              <a:rPr lang="en-IN" sz="1600" dirty="0">
                <a:solidFill>
                  <a:srgbClr val="242424"/>
                </a:solidFill>
                <a:latin typeface="source-serif-pro"/>
              </a:rPr>
              <a:t> assumes that the default character encoding (charset) is used for the disk file. The default charset is kept in the JVM's system property "</a:t>
            </a:r>
            <a:r>
              <a:rPr lang="en-IN" sz="1600" dirty="0" err="1">
                <a:solidFill>
                  <a:srgbClr val="242424"/>
                </a:solidFill>
                <a:latin typeface="source-serif-pro"/>
              </a:rPr>
              <a:t>file.encoding</a:t>
            </a:r>
            <a:r>
              <a:rPr lang="en-IN" sz="1600" dirty="0">
                <a:solidFill>
                  <a:srgbClr val="242424"/>
                </a:solidFill>
                <a:latin typeface="source-serif-pro"/>
              </a:rPr>
              <a:t>".</a:t>
            </a:r>
          </a:p>
          <a:p>
            <a:pPr marL="228600" lvl="1">
              <a:lnSpc>
                <a:spcPct val="130000"/>
              </a:lnSpc>
              <a:spcBef>
                <a:spcPts val="1000"/>
              </a:spcBef>
            </a:pPr>
            <a:r>
              <a:rPr lang="en-IN" sz="1600" dirty="0">
                <a:solidFill>
                  <a:srgbClr val="242424"/>
                </a:solidFill>
                <a:latin typeface="source-serif-pro"/>
              </a:rPr>
              <a:t> You can get the default charset via static method </a:t>
            </a:r>
            <a:r>
              <a:rPr lang="en-IN" sz="1600" dirty="0" err="1">
                <a:solidFill>
                  <a:srgbClr val="242424"/>
                </a:solidFill>
                <a:latin typeface="source-serif-pro"/>
              </a:rPr>
              <a:t>java.nio.charset.Charset.defaultCharset</a:t>
            </a:r>
            <a:r>
              <a:rPr lang="en-IN" sz="1600" dirty="0">
                <a:solidFill>
                  <a:srgbClr val="242424"/>
                </a:solidFill>
                <a:latin typeface="source-serif-pro"/>
              </a:rPr>
              <a:t>() or </a:t>
            </a:r>
            <a:r>
              <a:rPr lang="en-IN" sz="1600" dirty="0" err="1">
                <a:solidFill>
                  <a:srgbClr val="242424"/>
                </a:solidFill>
                <a:latin typeface="source-serif-pro"/>
              </a:rPr>
              <a:t>System.getProperty</a:t>
            </a:r>
            <a:r>
              <a:rPr lang="en-IN" sz="1600" dirty="0">
                <a:solidFill>
                  <a:srgbClr val="242424"/>
                </a:solidFill>
                <a:latin typeface="source-serif-pro"/>
              </a:rPr>
              <a:t>("</a:t>
            </a:r>
            <a:r>
              <a:rPr lang="en-IN" sz="1600" dirty="0" err="1">
                <a:solidFill>
                  <a:srgbClr val="242424"/>
                </a:solidFill>
                <a:latin typeface="source-serif-pro"/>
              </a:rPr>
              <a:t>file.encoding</a:t>
            </a:r>
            <a:r>
              <a:rPr lang="en-IN" sz="1600" dirty="0">
                <a:solidFill>
                  <a:srgbClr val="242424"/>
                </a:solidFill>
                <a:latin typeface="source-serif-pro"/>
              </a:rPr>
              <a:t>"). It is probable safe to use </a:t>
            </a:r>
            <a:r>
              <a:rPr lang="en-IN" sz="1600" dirty="0" err="1">
                <a:solidFill>
                  <a:srgbClr val="242424"/>
                </a:solidFill>
                <a:latin typeface="source-serif-pro"/>
              </a:rPr>
              <a:t>FileReader</a:t>
            </a:r>
            <a:r>
              <a:rPr lang="en-IN" sz="1600" dirty="0">
                <a:solidFill>
                  <a:srgbClr val="242424"/>
                </a:solidFill>
                <a:latin typeface="source-serif-pro"/>
              </a:rPr>
              <a:t>/</a:t>
            </a:r>
            <a:r>
              <a:rPr lang="en-IN" sz="1600" dirty="0" err="1">
                <a:solidFill>
                  <a:srgbClr val="242424"/>
                </a:solidFill>
                <a:latin typeface="source-serif-pro"/>
              </a:rPr>
              <a:t>FileWriter</a:t>
            </a:r>
            <a:r>
              <a:rPr lang="en-IN" sz="1600" dirty="0">
                <a:solidFill>
                  <a:srgbClr val="242424"/>
                </a:solidFill>
                <a:latin typeface="source-serif-pro"/>
              </a:rPr>
              <a:t> for ASCII texts, provided that the default charset is compatible to ASCII (such as US-ASCII, ISO-8859-x, UTF-8, and many others, but NOT UTF-16, UTF-16BE, UTF-16LE and many others). Use of </a:t>
            </a:r>
            <a:r>
              <a:rPr lang="en-IN" sz="1600" dirty="0" err="1">
                <a:solidFill>
                  <a:srgbClr val="242424"/>
                </a:solidFill>
                <a:latin typeface="source-serif-pro"/>
              </a:rPr>
              <a:t>FileReader</a:t>
            </a:r>
            <a:r>
              <a:rPr lang="en-IN" sz="1600" dirty="0">
                <a:solidFill>
                  <a:srgbClr val="242424"/>
                </a:solidFill>
                <a:latin typeface="source-serif-pro"/>
              </a:rPr>
              <a:t>/</a:t>
            </a:r>
            <a:r>
              <a:rPr lang="en-IN" sz="1600" dirty="0" err="1">
                <a:solidFill>
                  <a:srgbClr val="242424"/>
                </a:solidFill>
                <a:latin typeface="source-serif-pro"/>
              </a:rPr>
              <a:t>FileWriter</a:t>
            </a:r>
            <a:r>
              <a:rPr lang="en-IN" sz="1600" dirty="0">
                <a:solidFill>
                  <a:srgbClr val="242424"/>
                </a:solidFill>
                <a:latin typeface="source-serif-pro"/>
              </a:rPr>
              <a:t> is NOT recommended as you have no control of the file encoding charset.</a:t>
            </a:r>
            <a:endParaRPr lang="en-US" sz="1600" dirty="0">
              <a:solidFill>
                <a:srgbClr val="242424"/>
              </a:solidFill>
              <a:latin typeface="source-serif-pro"/>
            </a:endParaRPr>
          </a:p>
        </p:txBody>
      </p:sp>
    </p:spTree>
    <p:extLst>
      <p:ext uri="{BB962C8B-B14F-4D97-AF65-F5344CB8AC3E}">
        <p14:creationId xmlns:p14="http://schemas.microsoft.com/office/powerpoint/2010/main" val="272553885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038C1-7052-751F-C8ED-D18FAD75ECE6}"/>
              </a:ext>
            </a:extLst>
          </p:cNvPr>
          <p:cNvSpPr>
            <a:spLocks noGrp="1"/>
          </p:cNvSpPr>
          <p:nvPr>
            <p:ph type="title"/>
          </p:nvPr>
        </p:nvSpPr>
        <p:spPr/>
        <p:txBody>
          <a:bodyPr>
            <a:normAutofit/>
          </a:bodyPr>
          <a:lstStyle/>
          <a:p>
            <a:r>
              <a:rPr lang="en-IN" sz="2400" i="0" u="none" strike="noStrike" dirty="0">
                <a:solidFill>
                  <a:srgbClr val="0A8464"/>
                </a:solidFill>
                <a:effectLst/>
                <a:latin typeface="Segoe UI" panose="020B0502040204020203" pitchFamily="34" charset="0"/>
              </a:rPr>
              <a:t>Buffered I/O Character-Streams - </a:t>
            </a:r>
            <a:r>
              <a:rPr lang="en-IN" sz="2400" i="0" u="none" strike="noStrike" dirty="0" err="1">
                <a:solidFill>
                  <a:srgbClr val="0A8464"/>
                </a:solidFill>
                <a:effectLst/>
                <a:latin typeface="Consolas" panose="020B0609020204030204" pitchFamily="49" charset="0"/>
              </a:rPr>
              <a:t>BufferedReader</a:t>
            </a:r>
            <a:r>
              <a:rPr lang="en-IN" sz="2400" i="0" u="none" strike="noStrike" dirty="0">
                <a:solidFill>
                  <a:srgbClr val="0A8464"/>
                </a:solidFill>
                <a:effectLst/>
                <a:latin typeface="Segoe UI" panose="020B0502040204020203" pitchFamily="34" charset="0"/>
              </a:rPr>
              <a:t> &amp; </a:t>
            </a:r>
            <a:r>
              <a:rPr lang="en-IN" sz="2400" i="0" u="none" strike="noStrike" dirty="0" err="1">
                <a:solidFill>
                  <a:srgbClr val="0A8464"/>
                </a:solidFill>
                <a:effectLst/>
                <a:latin typeface="Consolas" panose="020B0609020204030204" pitchFamily="49" charset="0"/>
              </a:rPr>
              <a:t>BufferedWriter</a:t>
            </a:r>
            <a:br>
              <a:rPr lang="en-IN" b="1" i="0" u="none" strike="noStrike" dirty="0">
                <a:solidFill>
                  <a:srgbClr val="0A8464"/>
                </a:solidFill>
                <a:effectLst/>
                <a:latin typeface="Segoe UI" panose="020B0502040204020203" pitchFamily="34" charset="0"/>
              </a:rPr>
            </a:br>
            <a:endParaRPr lang="en-US" dirty="0"/>
          </a:p>
        </p:txBody>
      </p:sp>
      <p:sp>
        <p:nvSpPr>
          <p:cNvPr id="3" name="Content Placeholder 2">
            <a:extLst>
              <a:ext uri="{FF2B5EF4-FFF2-40B4-BE49-F238E27FC236}">
                <a16:creationId xmlns:a16="http://schemas.microsoft.com/office/drawing/2014/main" id="{3D56CEE7-AF72-BB89-5A76-AD5B214D4F59}"/>
              </a:ext>
            </a:extLst>
          </p:cNvPr>
          <p:cNvSpPr>
            <a:spLocks noGrp="1"/>
          </p:cNvSpPr>
          <p:nvPr>
            <p:ph idx="1"/>
          </p:nvPr>
        </p:nvSpPr>
        <p:spPr/>
        <p:txBody>
          <a:bodyPr/>
          <a:lstStyle/>
          <a:p>
            <a:pPr>
              <a:lnSpc>
                <a:spcPct val="110000"/>
              </a:lnSpc>
            </a:pPr>
            <a:r>
              <a:rPr lang="en-IN" sz="1600" dirty="0" err="1">
                <a:solidFill>
                  <a:srgbClr val="242424"/>
                </a:solidFill>
                <a:latin typeface="source-serif-pro"/>
              </a:rPr>
              <a:t>BufferedReader</a:t>
            </a:r>
            <a:r>
              <a:rPr lang="en-IN" sz="1600" dirty="0">
                <a:solidFill>
                  <a:srgbClr val="242424"/>
                </a:solidFill>
                <a:latin typeface="source-serif-pro"/>
              </a:rPr>
              <a:t> and </a:t>
            </a:r>
            <a:r>
              <a:rPr lang="en-IN" sz="1600" dirty="0" err="1">
                <a:solidFill>
                  <a:srgbClr val="242424"/>
                </a:solidFill>
                <a:latin typeface="source-serif-pro"/>
              </a:rPr>
              <a:t>BufferedWriter</a:t>
            </a:r>
            <a:r>
              <a:rPr lang="en-IN" sz="1600" dirty="0">
                <a:solidFill>
                  <a:srgbClr val="242424"/>
                </a:solidFill>
                <a:latin typeface="source-serif-pro"/>
              </a:rPr>
              <a:t> can be stacked on top of </a:t>
            </a:r>
            <a:r>
              <a:rPr lang="en-IN" sz="1600" dirty="0" err="1">
                <a:solidFill>
                  <a:srgbClr val="242424"/>
                </a:solidFill>
                <a:latin typeface="source-serif-pro"/>
              </a:rPr>
              <a:t>FileReader</a:t>
            </a:r>
            <a:r>
              <a:rPr lang="en-IN" sz="1600" dirty="0">
                <a:solidFill>
                  <a:srgbClr val="242424"/>
                </a:solidFill>
                <a:latin typeface="source-serif-pro"/>
              </a:rPr>
              <a:t>/</a:t>
            </a:r>
            <a:r>
              <a:rPr lang="en-IN" sz="1600" dirty="0" err="1">
                <a:solidFill>
                  <a:srgbClr val="242424"/>
                </a:solidFill>
                <a:latin typeface="source-serif-pro"/>
              </a:rPr>
              <a:t>FileWriter</a:t>
            </a:r>
            <a:r>
              <a:rPr lang="en-IN" sz="1600" dirty="0">
                <a:solidFill>
                  <a:srgbClr val="242424"/>
                </a:solidFill>
                <a:latin typeface="source-serif-pro"/>
              </a:rPr>
              <a:t> or other character streams to perform buffered I/O, instead of character-by-character. </a:t>
            </a:r>
            <a:r>
              <a:rPr lang="en-IN" sz="1600" dirty="0" err="1">
                <a:solidFill>
                  <a:srgbClr val="242424"/>
                </a:solidFill>
                <a:latin typeface="source-serif-pro"/>
              </a:rPr>
              <a:t>BufferedReader</a:t>
            </a:r>
            <a:r>
              <a:rPr lang="en-IN" sz="1600" dirty="0">
                <a:solidFill>
                  <a:srgbClr val="242424"/>
                </a:solidFill>
                <a:latin typeface="source-serif-pro"/>
              </a:rPr>
              <a:t> provides a new method </a:t>
            </a:r>
            <a:r>
              <a:rPr lang="en-IN" sz="1600" dirty="0" err="1">
                <a:solidFill>
                  <a:srgbClr val="242424"/>
                </a:solidFill>
                <a:latin typeface="source-serif-pro"/>
              </a:rPr>
              <a:t>readLine</a:t>
            </a:r>
            <a:r>
              <a:rPr lang="en-IN" sz="1600" dirty="0">
                <a:solidFill>
                  <a:srgbClr val="242424"/>
                </a:solidFill>
                <a:latin typeface="source-serif-pro"/>
              </a:rPr>
              <a:t>(), which reads a line and returns a String (without the line delimiter). Lines could be delimited by "\n" (Unix), "\r\n" (Windows), or "\r" (Mac).</a:t>
            </a:r>
            <a:endParaRPr lang="en-US" sz="1600" dirty="0">
              <a:solidFill>
                <a:srgbClr val="242424"/>
              </a:solidFill>
              <a:latin typeface="source-serif-pro"/>
            </a:endParaRPr>
          </a:p>
        </p:txBody>
      </p:sp>
    </p:spTree>
    <p:extLst>
      <p:ext uri="{BB962C8B-B14F-4D97-AF65-F5344CB8AC3E}">
        <p14:creationId xmlns:p14="http://schemas.microsoft.com/office/powerpoint/2010/main" val="143675389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3874D-5153-DFBA-8909-AB061944549D}"/>
              </a:ext>
            </a:extLst>
          </p:cNvPr>
          <p:cNvSpPr>
            <a:spLocks noGrp="1"/>
          </p:cNvSpPr>
          <p:nvPr>
            <p:ph type="title"/>
          </p:nvPr>
        </p:nvSpPr>
        <p:spPr/>
        <p:txBody>
          <a:bodyPr vert="horz" lIns="91440" tIns="45720" rIns="91440" bIns="45720" rtlCol="0" anchor="ctr">
            <a:normAutofit/>
          </a:bodyPr>
          <a:lstStyle/>
          <a:p>
            <a:r>
              <a:rPr lang="en-US" b="1" dirty="0">
                <a:solidFill>
                  <a:srgbClr val="0A8464"/>
                </a:solidFill>
                <a:latin typeface="Segoe UI" panose="020B0502040204020203" pitchFamily="34" charset="0"/>
              </a:rPr>
              <a:t>Conclusion</a:t>
            </a:r>
          </a:p>
        </p:txBody>
      </p:sp>
      <p:sp>
        <p:nvSpPr>
          <p:cNvPr id="3" name="Content Placeholder 2">
            <a:extLst>
              <a:ext uri="{FF2B5EF4-FFF2-40B4-BE49-F238E27FC236}">
                <a16:creationId xmlns:a16="http://schemas.microsoft.com/office/drawing/2014/main" id="{AC1DFB41-ED42-2059-7FEF-3AF0725A2AE5}"/>
              </a:ext>
            </a:extLst>
          </p:cNvPr>
          <p:cNvSpPr>
            <a:spLocks noGrp="1"/>
          </p:cNvSpPr>
          <p:nvPr>
            <p:ph idx="1"/>
          </p:nvPr>
        </p:nvSpPr>
        <p:spPr/>
        <p:txBody>
          <a:bodyPr>
            <a:normAutofit fontScale="70000" lnSpcReduction="20000"/>
          </a:bodyPr>
          <a:lstStyle/>
          <a:p>
            <a:pPr algn="l">
              <a:buFont typeface="Arial" panose="020B0604020202020204" pitchFamily="34" charset="0"/>
              <a:buChar char="•"/>
            </a:pPr>
            <a:r>
              <a:rPr lang="en-IN" dirty="0"/>
              <a:t>Byte-stream Classes: </a:t>
            </a:r>
          </a:p>
          <a:p>
            <a:pPr algn="l">
              <a:buFontTx/>
              <a:buChar char="-"/>
            </a:pPr>
            <a:r>
              <a:rPr lang="en-IN" dirty="0" err="1"/>
              <a:t>InputStream</a:t>
            </a:r>
            <a:r>
              <a:rPr lang="en-IN" dirty="0"/>
              <a:t> </a:t>
            </a:r>
          </a:p>
          <a:p>
            <a:pPr algn="l">
              <a:buFontTx/>
              <a:buChar char="-"/>
            </a:pPr>
            <a:r>
              <a:rPr lang="en-IN" dirty="0" err="1"/>
              <a:t>OutputStream</a:t>
            </a:r>
            <a:r>
              <a:rPr lang="en-IN" dirty="0"/>
              <a:t> </a:t>
            </a:r>
          </a:p>
          <a:p>
            <a:pPr lvl="1">
              <a:buFontTx/>
              <a:buChar char="-"/>
            </a:pPr>
            <a:endParaRPr lang="en-IN" b="0" i="0" u="none" strike="noStrike" dirty="0">
              <a:solidFill>
                <a:srgbClr val="344054"/>
              </a:solidFill>
              <a:effectLst/>
              <a:highlight>
                <a:srgbClr val="FFFFFF"/>
              </a:highlight>
              <a:latin typeface="Source Sans 3"/>
            </a:endParaRPr>
          </a:p>
          <a:p>
            <a:pPr lvl="1">
              <a:buFontTx/>
              <a:buChar char="-"/>
            </a:pPr>
            <a:r>
              <a:rPr lang="en-IN" b="0" i="0" u="none" strike="noStrike" dirty="0" err="1">
                <a:solidFill>
                  <a:srgbClr val="344054"/>
                </a:solidFill>
                <a:effectLst/>
                <a:highlight>
                  <a:srgbClr val="FFFFFF"/>
                </a:highlight>
                <a:latin typeface="Source Sans 3"/>
              </a:rPr>
              <a:t>FileInputStream</a:t>
            </a:r>
            <a:endParaRPr lang="en-IN" dirty="0">
              <a:solidFill>
                <a:srgbClr val="344054"/>
              </a:solidFill>
              <a:highlight>
                <a:srgbClr val="FFFFFF"/>
              </a:highlight>
              <a:latin typeface="Source Sans 3"/>
            </a:endParaRPr>
          </a:p>
          <a:p>
            <a:pPr lvl="1">
              <a:buFontTx/>
              <a:buChar char="-"/>
            </a:pPr>
            <a:r>
              <a:rPr lang="en-IN" b="0" i="0" u="none" strike="noStrike" dirty="0" err="1">
                <a:solidFill>
                  <a:srgbClr val="344054"/>
                </a:solidFill>
                <a:effectLst/>
                <a:highlight>
                  <a:srgbClr val="FFFFFF"/>
                </a:highlight>
                <a:latin typeface="Source Sans 3"/>
              </a:rPr>
              <a:t>FileOutputStream</a:t>
            </a:r>
            <a:endParaRPr lang="en-IN" dirty="0">
              <a:solidFill>
                <a:srgbClr val="344054"/>
              </a:solidFill>
              <a:highlight>
                <a:srgbClr val="FFFFFF"/>
              </a:highlight>
              <a:latin typeface="Source Sans 3"/>
            </a:endParaRPr>
          </a:p>
          <a:p>
            <a:pPr lvl="1">
              <a:buFontTx/>
              <a:buChar char="-"/>
            </a:pPr>
            <a:r>
              <a:rPr lang="en-IN" b="0" i="0" u="none" strike="noStrike" dirty="0" err="1">
                <a:solidFill>
                  <a:srgbClr val="344054"/>
                </a:solidFill>
                <a:effectLst/>
                <a:highlight>
                  <a:srgbClr val="FFFFFF"/>
                </a:highlight>
                <a:latin typeface="Source Sans 3"/>
              </a:rPr>
              <a:t>ByteArrayInputStream</a:t>
            </a:r>
            <a:endParaRPr lang="en-IN" dirty="0">
              <a:solidFill>
                <a:srgbClr val="344054"/>
              </a:solidFill>
              <a:highlight>
                <a:srgbClr val="FFFFFF"/>
              </a:highlight>
              <a:latin typeface="Source Sans 3"/>
            </a:endParaRPr>
          </a:p>
          <a:p>
            <a:pPr lvl="1">
              <a:buFontTx/>
              <a:buChar char="-"/>
            </a:pPr>
            <a:r>
              <a:rPr lang="en-IN" b="0" i="0" u="none" strike="noStrike" dirty="0" err="1">
                <a:solidFill>
                  <a:srgbClr val="344054"/>
                </a:solidFill>
                <a:effectLst/>
                <a:highlight>
                  <a:srgbClr val="FFFFFF"/>
                </a:highlight>
                <a:latin typeface="Source Sans 3"/>
              </a:rPr>
              <a:t>ByteArrayOutputStream</a:t>
            </a:r>
            <a:endParaRPr lang="en-IN" b="0" i="0" u="none" strike="noStrike" dirty="0">
              <a:solidFill>
                <a:srgbClr val="344054"/>
              </a:solidFill>
              <a:effectLst/>
              <a:highlight>
                <a:srgbClr val="FFFFFF"/>
              </a:highlight>
              <a:latin typeface="Source Sans 3"/>
            </a:endParaRPr>
          </a:p>
          <a:p>
            <a:pPr algn="l">
              <a:buFont typeface="Arial" panose="020B0604020202020204" pitchFamily="34" charset="0"/>
              <a:buChar char="•"/>
            </a:pPr>
            <a:r>
              <a:rPr lang="en-IN" dirty="0"/>
              <a:t>Character-stream Classes: </a:t>
            </a:r>
          </a:p>
          <a:p>
            <a:pPr algn="l">
              <a:buFontTx/>
              <a:buChar char="-"/>
            </a:pPr>
            <a:r>
              <a:rPr lang="en-IN" dirty="0"/>
              <a:t>Reader</a:t>
            </a:r>
          </a:p>
          <a:p>
            <a:pPr algn="l">
              <a:buFontTx/>
              <a:buChar char="-"/>
            </a:pPr>
            <a:r>
              <a:rPr lang="en-IN" dirty="0"/>
              <a:t>Writer</a:t>
            </a:r>
          </a:p>
          <a:p>
            <a:pPr lvl="1">
              <a:buFontTx/>
              <a:buChar char="-"/>
            </a:pPr>
            <a:r>
              <a:rPr lang="en-IN" dirty="0"/>
              <a:t> </a:t>
            </a:r>
            <a:r>
              <a:rPr lang="en-IN" b="0" i="0" u="none" strike="noStrike" dirty="0" err="1">
                <a:solidFill>
                  <a:srgbClr val="344054"/>
                </a:solidFill>
                <a:effectLst/>
                <a:highlight>
                  <a:srgbClr val="FFFFFF"/>
                </a:highlight>
                <a:latin typeface="Source Sans 3"/>
              </a:rPr>
              <a:t>FileReader</a:t>
            </a:r>
            <a:endParaRPr lang="en-IN" b="0" i="0" u="none" strike="noStrike" dirty="0">
              <a:solidFill>
                <a:srgbClr val="344054"/>
              </a:solidFill>
              <a:effectLst/>
              <a:highlight>
                <a:srgbClr val="FFFFFF"/>
              </a:highlight>
              <a:latin typeface="Source Sans 3"/>
            </a:endParaRPr>
          </a:p>
          <a:p>
            <a:pPr lvl="1">
              <a:buFontTx/>
              <a:buChar char="-"/>
            </a:pPr>
            <a:r>
              <a:rPr lang="en-IN" b="0" i="0" u="none" strike="noStrike" dirty="0" err="1">
                <a:solidFill>
                  <a:srgbClr val="344054"/>
                </a:solidFill>
                <a:effectLst/>
                <a:highlight>
                  <a:srgbClr val="FFFFFF"/>
                </a:highlight>
                <a:latin typeface="Source Sans 3"/>
              </a:rPr>
              <a:t>FileWriter</a:t>
            </a:r>
            <a:endParaRPr lang="en-IN" b="0" i="0" u="none" strike="noStrike" dirty="0">
              <a:solidFill>
                <a:srgbClr val="344054"/>
              </a:solidFill>
              <a:effectLst/>
              <a:highlight>
                <a:srgbClr val="FFFFFF"/>
              </a:highlight>
              <a:latin typeface="Source Sans 3"/>
            </a:endParaRPr>
          </a:p>
          <a:p>
            <a:pPr lvl="1">
              <a:buFontTx/>
              <a:buChar char="-"/>
            </a:pPr>
            <a:r>
              <a:rPr lang="en-IN" b="0" i="0" u="none" strike="noStrike" dirty="0" err="1">
                <a:solidFill>
                  <a:srgbClr val="344054"/>
                </a:solidFill>
                <a:effectLst/>
                <a:highlight>
                  <a:srgbClr val="FFFFFF"/>
                </a:highlight>
                <a:latin typeface="Source Sans 3"/>
              </a:rPr>
              <a:t>BufferedReader</a:t>
            </a:r>
            <a:endParaRPr lang="en-IN" b="0" i="0" u="none" strike="noStrike" dirty="0">
              <a:solidFill>
                <a:srgbClr val="344054"/>
              </a:solidFill>
              <a:effectLst/>
              <a:highlight>
                <a:srgbClr val="FFFFFF"/>
              </a:highlight>
              <a:latin typeface="Source Sans 3"/>
            </a:endParaRPr>
          </a:p>
          <a:p>
            <a:pPr lvl="1">
              <a:buFontTx/>
              <a:buChar char="-"/>
            </a:pPr>
            <a:r>
              <a:rPr lang="en-IN" b="0" i="0" u="none" strike="noStrike" dirty="0" err="1">
                <a:solidFill>
                  <a:srgbClr val="344054"/>
                </a:solidFill>
                <a:effectLst/>
                <a:highlight>
                  <a:srgbClr val="FFFFFF"/>
                </a:highlight>
                <a:latin typeface="Source Sans 3"/>
              </a:rPr>
              <a:t>BufferedWriter</a:t>
            </a:r>
            <a:endParaRPr lang="en-IN" b="0" i="0" u="none" strike="noStrike" dirty="0">
              <a:solidFill>
                <a:srgbClr val="344054"/>
              </a:solidFill>
              <a:effectLst/>
              <a:highlight>
                <a:srgbClr val="FFFFFF"/>
              </a:highlight>
              <a:latin typeface="Source Sans 3"/>
            </a:endParaRPr>
          </a:p>
          <a:p>
            <a:endParaRPr lang="en-US" dirty="0"/>
          </a:p>
        </p:txBody>
      </p:sp>
    </p:spTree>
    <p:extLst>
      <p:ext uri="{BB962C8B-B14F-4D97-AF65-F5344CB8AC3E}">
        <p14:creationId xmlns:p14="http://schemas.microsoft.com/office/powerpoint/2010/main" val="133219863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0E7237-64F2-8454-3879-356B97510590}"/>
              </a:ext>
            </a:extLst>
          </p:cNvPr>
          <p:cNvSpPr>
            <a:spLocks noGrp="1"/>
          </p:cNvSpPr>
          <p:nvPr>
            <p:ph idx="1"/>
          </p:nvPr>
        </p:nvSpPr>
        <p:spPr/>
        <p:txBody>
          <a:bodyPr/>
          <a:lstStyle/>
          <a:p>
            <a:r>
              <a:rPr lang="en-IN" dirty="0"/>
              <a:t>Non-stream Classes: </a:t>
            </a:r>
          </a:p>
          <a:p>
            <a:pPr>
              <a:buFontTx/>
              <a:buChar char="-"/>
            </a:pPr>
            <a:r>
              <a:rPr lang="en-IN" dirty="0"/>
              <a:t>File</a:t>
            </a:r>
          </a:p>
          <a:p>
            <a:pPr>
              <a:buFontTx/>
              <a:buChar char="-"/>
            </a:pPr>
            <a:r>
              <a:rPr lang="en-IN" dirty="0" err="1"/>
              <a:t>RandomAccessFile</a:t>
            </a:r>
            <a:r>
              <a:rPr lang="en-IN" dirty="0"/>
              <a:t> </a:t>
            </a:r>
          </a:p>
          <a:p>
            <a:pPr>
              <a:buFontTx/>
              <a:buChar char="-"/>
            </a:pPr>
            <a:r>
              <a:rPr lang="en-IN" dirty="0" err="1"/>
              <a:t>FileInputStream</a:t>
            </a:r>
            <a:r>
              <a:rPr lang="en-IN" dirty="0"/>
              <a:t> </a:t>
            </a:r>
          </a:p>
          <a:p>
            <a:pPr marL="0" indent="0">
              <a:buNone/>
            </a:pPr>
            <a:r>
              <a:rPr lang="en-IN" dirty="0"/>
              <a:t>- </a:t>
            </a:r>
            <a:r>
              <a:rPr lang="en-IN" dirty="0" err="1"/>
              <a:t>FileOutputStream</a:t>
            </a:r>
            <a:endParaRPr lang="en-US" dirty="0"/>
          </a:p>
        </p:txBody>
      </p:sp>
    </p:spTree>
    <p:extLst>
      <p:ext uri="{BB962C8B-B14F-4D97-AF65-F5344CB8AC3E}">
        <p14:creationId xmlns:p14="http://schemas.microsoft.com/office/powerpoint/2010/main" val="214601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sz="4400" dirty="0">
                <a:effectLst/>
                <a:latin typeface="TTE1948BD8t00"/>
              </a:rPr>
              <a:t>Java Class Execution - Flow</a:t>
            </a:r>
            <a:endParaRPr lang="en-US" dirty="0">
              <a:latin typeface="TTE19494D0t00"/>
            </a:endParaRPr>
          </a:p>
        </p:txBody>
      </p:sp>
      <p:pic>
        <p:nvPicPr>
          <p:cNvPr id="4" name="Content Placeholder 3">
            <a:extLst>
              <a:ext uri="{FF2B5EF4-FFF2-40B4-BE49-F238E27FC236}">
                <a16:creationId xmlns:a16="http://schemas.microsoft.com/office/drawing/2014/main" id="{4F483E0F-C732-17C2-6D6F-AAFBF328F0E4}"/>
              </a:ext>
            </a:extLst>
          </p:cNvPr>
          <p:cNvPicPr>
            <a:picLocks noGrp="1" noChangeAspect="1"/>
          </p:cNvPicPr>
          <p:nvPr>
            <p:ph idx="1"/>
          </p:nvPr>
        </p:nvPicPr>
        <p:blipFill>
          <a:blip r:embed="rId2"/>
          <a:stretch>
            <a:fillRect/>
          </a:stretch>
        </p:blipFill>
        <p:spPr>
          <a:xfrm>
            <a:off x="4057792" y="1825625"/>
            <a:ext cx="4076416" cy="4351338"/>
          </a:xfrm>
          <a:prstGeom prst="rect">
            <a:avLst/>
          </a:prstGeom>
        </p:spPr>
      </p:pic>
    </p:spTree>
    <p:extLst>
      <p:ext uri="{BB962C8B-B14F-4D97-AF65-F5344CB8AC3E}">
        <p14:creationId xmlns:p14="http://schemas.microsoft.com/office/powerpoint/2010/main" val="82094988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D5580-EDFD-93B1-FE78-7AD854788FAF}"/>
              </a:ext>
            </a:extLst>
          </p:cNvPr>
          <p:cNvSpPr>
            <a:spLocks noGrp="1"/>
          </p:cNvSpPr>
          <p:nvPr>
            <p:ph type="title"/>
          </p:nvPr>
        </p:nvSpPr>
        <p:spPr/>
        <p:txBody>
          <a:bodyPr vert="horz" lIns="91440" tIns="45720" rIns="91440" bIns="45720" rtlCol="0" anchor="ctr">
            <a:normAutofit/>
          </a:bodyPr>
          <a:lstStyle/>
          <a:p>
            <a:r>
              <a:rPr lang="en-IN" b="1">
                <a:solidFill>
                  <a:srgbClr val="0A8464"/>
                </a:solidFill>
                <a:latin typeface="Segoe UI" panose="020B0502040204020203" pitchFamily="34" charset="0"/>
              </a:rPr>
              <a:t>RandomAccessFile</a:t>
            </a: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98038A27-CE0F-F048-E12A-99BAFB7E151E}"/>
              </a:ext>
            </a:extLst>
          </p:cNvPr>
          <p:cNvSpPr>
            <a:spLocks noGrp="1"/>
          </p:cNvSpPr>
          <p:nvPr>
            <p:ph idx="1"/>
          </p:nvPr>
        </p:nvSpPr>
        <p:spPr/>
        <p:txBody>
          <a:bodyPr>
            <a:normAutofit/>
          </a:bodyPr>
          <a:lstStyle/>
          <a:p>
            <a:pPr>
              <a:lnSpc>
                <a:spcPct val="120000"/>
              </a:lnSpc>
            </a:pPr>
            <a:r>
              <a:rPr lang="en-IN" sz="1600" dirty="0">
                <a:solidFill>
                  <a:srgbClr val="242424"/>
                </a:solidFill>
                <a:latin typeface="source-serif-pro"/>
              </a:rPr>
              <a:t>The </a:t>
            </a:r>
            <a:r>
              <a:rPr lang="en-IN" sz="1600" dirty="0" err="1">
                <a:solidFill>
                  <a:srgbClr val="242424"/>
                </a:solidFill>
                <a:latin typeface="source-serif-pro"/>
              </a:rPr>
              <a:t>RandomAccessFile</a:t>
            </a:r>
            <a:r>
              <a:rPr lang="en-IN" sz="1600" dirty="0">
                <a:solidFill>
                  <a:srgbClr val="242424"/>
                </a:solidFill>
                <a:latin typeface="source-serif-pro"/>
              </a:rPr>
              <a:t> class is an </a:t>
            </a:r>
            <a:r>
              <a:rPr lang="en-IN" sz="1600" dirty="0" err="1">
                <a:solidFill>
                  <a:srgbClr val="242424"/>
                </a:solidFill>
                <a:latin typeface="source-serif-pro"/>
              </a:rPr>
              <a:t>indispensible</a:t>
            </a:r>
            <a:r>
              <a:rPr lang="en-IN" sz="1600" dirty="0">
                <a:solidFill>
                  <a:srgbClr val="242424"/>
                </a:solidFill>
                <a:latin typeface="source-serif-pro"/>
              </a:rPr>
              <a:t> tool when it comes to accessing files in a more flexible manner. This class, as the name suggests, allows both reading and writing operations at a random position in the file.</a:t>
            </a:r>
          </a:p>
          <a:p>
            <a:pPr>
              <a:lnSpc>
                <a:spcPct val="120000"/>
              </a:lnSpc>
            </a:pPr>
            <a:endParaRPr lang="en-IN" sz="1600" dirty="0">
              <a:solidFill>
                <a:srgbClr val="242424"/>
              </a:solidFill>
              <a:latin typeface="source-serif-pro"/>
            </a:endParaRPr>
          </a:p>
          <a:p>
            <a:pPr>
              <a:lnSpc>
                <a:spcPct val="120000"/>
              </a:lnSpc>
            </a:pPr>
            <a:r>
              <a:rPr lang="en-IN" sz="1600" dirty="0" err="1">
                <a:solidFill>
                  <a:srgbClr val="242424"/>
                </a:solidFill>
                <a:latin typeface="source-serif-pro"/>
              </a:rPr>
              <a:t>RandomAccessFile</a:t>
            </a:r>
            <a:r>
              <a:rPr lang="en-IN" sz="1600" dirty="0">
                <a:solidFill>
                  <a:srgbClr val="242424"/>
                </a:solidFill>
                <a:latin typeface="source-serif-pro"/>
              </a:rPr>
              <a:t> </a:t>
            </a:r>
            <a:r>
              <a:rPr lang="en-IN" sz="1600" dirty="0" err="1">
                <a:solidFill>
                  <a:srgbClr val="242424"/>
                </a:solidFill>
                <a:latin typeface="source-serif-pro"/>
              </a:rPr>
              <a:t>raf</a:t>
            </a:r>
            <a:r>
              <a:rPr lang="en-IN" sz="1600" dirty="0">
                <a:solidFill>
                  <a:srgbClr val="242424"/>
                </a:solidFill>
                <a:latin typeface="source-serif-pro"/>
              </a:rPr>
              <a:t> = new </a:t>
            </a:r>
            <a:r>
              <a:rPr lang="en-IN" sz="1600" dirty="0" err="1">
                <a:solidFill>
                  <a:srgbClr val="242424"/>
                </a:solidFill>
                <a:latin typeface="source-serif-pro"/>
              </a:rPr>
              <a:t>RandomAccessFile</a:t>
            </a:r>
            <a:r>
              <a:rPr lang="en-IN" sz="1600" dirty="0">
                <a:solidFill>
                  <a:srgbClr val="242424"/>
                </a:solidFill>
                <a:latin typeface="source-serif-pro"/>
              </a:rPr>
              <a:t>("</a:t>
            </a:r>
            <a:r>
              <a:rPr lang="en-IN" sz="1600" dirty="0" err="1">
                <a:solidFill>
                  <a:srgbClr val="242424"/>
                </a:solidFill>
                <a:latin typeface="source-serif-pro"/>
              </a:rPr>
              <a:t>randomfile.txt</a:t>
            </a:r>
            <a:r>
              <a:rPr lang="en-IN" sz="1600" dirty="0">
                <a:solidFill>
                  <a:srgbClr val="242424"/>
                </a:solidFill>
                <a:latin typeface="source-serif-pro"/>
              </a:rPr>
              <a:t>", "</a:t>
            </a:r>
            <a:r>
              <a:rPr lang="en-IN" sz="1600" dirty="0" err="1">
                <a:solidFill>
                  <a:srgbClr val="242424"/>
                </a:solidFill>
                <a:latin typeface="source-serif-pro"/>
              </a:rPr>
              <a:t>rw</a:t>
            </a:r>
            <a:r>
              <a:rPr lang="en-IN" sz="1600" dirty="0">
                <a:solidFill>
                  <a:srgbClr val="242424"/>
                </a:solidFill>
                <a:latin typeface="source-serif-pro"/>
              </a:rPr>
              <a:t>"); </a:t>
            </a:r>
          </a:p>
          <a:p>
            <a:pPr marL="0" indent="0">
              <a:lnSpc>
                <a:spcPct val="120000"/>
              </a:lnSpc>
              <a:buNone/>
            </a:pPr>
            <a:r>
              <a:rPr lang="en-IN" sz="1600" dirty="0">
                <a:solidFill>
                  <a:srgbClr val="242424"/>
                </a:solidFill>
                <a:latin typeface="source-serif-pro"/>
              </a:rPr>
              <a:t>	</a:t>
            </a:r>
            <a:r>
              <a:rPr lang="en-IN" sz="1600" dirty="0" err="1">
                <a:solidFill>
                  <a:srgbClr val="242424"/>
                </a:solidFill>
                <a:latin typeface="source-serif-pro"/>
              </a:rPr>
              <a:t>raf.seek</a:t>
            </a:r>
            <a:r>
              <a:rPr lang="en-IN" sz="1600" dirty="0">
                <a:solidFill>
                  <a:srgbClr val="242424"/>
                </a:solidFill>
                <a:latin typeface="source-serif-pro"/>
              </a:rPr>
              <a:t>(</a:t>
            </a:r>
            <a:r>
              <a:rPr lang="en-IN" sz="1600" dirty="0" err="1">
                <a:solidFill>
                  <a:srgbClr val="242424"/>
                </a:solidFill>
                <a:latin typeface="source-serif-pro"/>
              </a:rPr>
              <a:t>raf.length</a:t>
            </a:r>
            <a:r>
              <a:rPr lang="en-IN" sz="1600" dirty="0">
                <a:solidFill>
                  <a:srgbClr val="242424"/>
                </a:solidFill>
                <a:latin typeface="source-serif-pro"/>
              </a:rPr>
              <a:t>()); // point to the end of the file</a:t>
            </a:r>
          </a:p>
          <a:p>
            <a:pPr marL="0" indent="0">
              <a:lnSpc>
                <a:spcPct val="120000"/>
              </a:lnSpc>
              <a:buNone/>
            </a:pPr>
            <a:r>
              <a:rPr lang="en-IN" sz="1600" dirty="0">
                <a:solidFill>
                  <a:srgbClr val="242424"/>
                </a:solidFill>
                <a:latin typeface="source-serif-pro"/>
              </a:rPr>
              <a:t>	</a:t>
            </a:r>
            <a:r>
              <a:rPr lang="en-IN" sz="1600" dirty="0" err="1">
                <a:solidFill>
                  <a:srgbClr val="242424"/>
                </a:solidFill>
                <a:latin typeface="source-serif-pro"/>
              </a:rPr>
              <a:t>raf.writeUTF</a:t>
            </a:r>
            <a:r>
              <a:rPr lang="en-IN" sz="1600" dirty="0">
                <a:solidFill>
                  <a:srgbClr val="242424"/>
                </a:solidFill>
                <a:latin typeface="source-serif-pro"/>
              </a:rPr>
              <a:t>("Hello, World!");</a:t>
            </a:r>
          </a:p>
          <a:p>
            <a:pPr marL="0" indent="0">
              <a:lnSpc>
                <a:spcPct val="120000"/>
              </a:lnSpc>
              <a:buNone/>
            </a:pPr>
            <a:r>
              <a:rPr lang="en-IN" sz="1600" dirty="0">
                <a:solidFill>
                  <a:srgbClr val="242424"/>
                </a:solidFill>
                <a:latin typeface="source-serif-pro"/>
              </a:rPr>
              <a:t>	</a:t>
            </a:r>
            <a:r>
              <a:rPr lang="en-IN" sz="1600" dirty="0" err="1">
                <a:solidFill>
                  <a:srgbClr val="242424"/>
                </a:solidFill>
                <a:latin typeface="source-serif-pro"/>
              </a:rPr>
              <a:t>raf.seek</a:t>
            </a:r>
            <a:r>
              <a:rPr lang="en-IN" sz="1600" dirty="0">
                <a:solidFill>
                  <a:srgbClr val="242424"/>
                </a:solidFill>
                <a:latin typeface="source-serif-pro"/>
              </a:rPr>
              <a:t>(0); // point to the beginning</a:t>
            </a:r>
          </a:p>
          <a:p>
            <a:pPr marL="0" indent="0">
              <a:lnSpc>
                <a:spcPct val="120000"/>
              </a:lnSpc>
              <a:buNone/>
            </a:pPr>
            <a:r>
              <a:rPr lang="en-IN" sz="1600" dirty="0">
                <a:solidFill>
                  <a:srgbClr val="242424"/>
                </a:solidFill>
                <a:latin typeface="source-serif-pro"/>
              </a:rPr>
              <a:t>	</a:t>
            </a:r>
            <a:r>
              <a:rPr lang="en-IN" sz="1600" dirty="0" err="1">
                <a:solidFill>
                  <a:srgbClr val="242424"/>
                </a:solidFill>
                <a:latin typeface="source-serif-pro"/>
              </a:rPr>
              <a:t>raf.skipBytes</a:t>
            </a:r>
            <a:r>
              <a:rPr lang="en-IN" sz="1600" dirty="0">
                <a:solidFill>
                  <a:srgbClr val="242424"/>
                </a:solidFill>
                <a:latin typeface="source-serif-pro"/>
              </a:rPr>
              <a:t>(5); // skip 5 bytes</a:t>
            </a:r>
          </a:p>
          <a:p>
            <a:pPr marL="0" indent="0">
              <a:lnSpc>
                <a:spcPct val="120000"/>
              </a:lnSpc>
              <a:buNone/>
            </a:pPr>
            <a:r>
              <a:rPr lang="en-IN" sz="1600" dirty="0">
                <a:solidFill>
                  <a:srgbClr val="242424"/>
                </a:solidFill>
                <a:latin typeface="source-serif-pro"/>
              </a:rPr>
              <a:t>	String </a:t>
            </a:r>
            <a:r>
              <a:rPr lang="en-IN" sz="1600" dirty="0" err="1">
                <a:solidFill>
                  <a:srgbClr val="242424"/>
                </a:solidFill>
                <a:latin typeface="source-serif-pro"/>
              </a:rPr>
              <a:t>subStr</a:t>
            </a:r>
            <a:r>
              <a:rPr lang="en-IN" sz="1600" dirty="0">
                <a:solidFill>
                  <a:srgbClr val="242424"/>
                </a:solidFill>
                <a:latin typeface="source-serif-pro"/>
              </a:rPr>
              <a:t> = </a:t>
            </a:r>
            <a:r>
              <a:rPr lang="en-IN" sz="1600" dirty="0" err="1">
                <a:solidFill>
                  <a:srgbClr val="242424"/>
                </a:solidFill>
                <a:latin typeface="source-serif-pro"/>
              </a:rPr>
              <a:t>raf.readUTF</a:t>
            </a:r>
            <a:r>
              <a:rPr lang="en-IN" sz="1600" dirty="0">
                <a:solidFill>
                  <a:srgbClr val="242424"/>
                </a:solidFill>
                <a:latin typeface="source-serif-pro"/>
              </a:rPr>
              <a:t>(); // read the remaining part</a:t>
            </a:r>
            <a:endParaRPr lang="en-US" sz="1600" dirty="0">
              <a:solidFill>
                <a:srgbClr val="242424"/>
              </a:solidFill>
              <a:latin typeface="source-serif-pro"/>
            </a:endParaRPr>
          </a:p>
        </p:txBody>
      </p:sp>
    </p:spTree>
    <p:extLst>
      <p:ext uri="{BB962C8B-B14F-4D97-AF65-F5344CB8AC3E}">
        <p14:creationId xmlns:p14="http://schemas.microsoft.com/office/powerpoint/2010/main" val="18102391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549DE-37BC-A985-BA62-7AF75D0D4F3B}"/>
              </a:ext>
            </a:extLst>
          </p:cNvPr>
          <p:cNvSpPr>
            <a:spLocks noGrp="1"/>
          </p:cNvSpPr>
          <p:nvPr>
            <p:ph type="title"/>
          </p:nvPr>
        </p:nvSpPr>
        <p:spPr/>
        <p:txBody>
          <a:bodyPr vert="horz" lIns="91440" tIns="45720" rIns="91440" bIns="45720" rtlCol="0" anchor="ctr">
            <a:normAutofit/>
          </a:bodyPr>
          <a:lstStyle/>
          <a:p>
            <a:r>
              <a:rPr lang="en-IN" b="1" dirty="0">
                <a:solidFill>
                  <a:srgbClr val="0A8464"/>
                </a:solidFill>
                <a:latin typeface="Segoe UI" panose="020B0502040204020203" pitchFamily="34" charset="0"/>
              </a:rPr>
              <a:t>Java IO Package - Key takeaways</a:t>
            </a:r>
            <a:br>
              <a:rPr lang="en-IN" b="1" dirty="0">
                <a:solidFill>
                  <a:srgbClr val="0A8464"/>
                </a:solidFill>
                <a:latin typeface="Segoe UI" panose="020B0502040204020203" pitchFamily="34" charset="0"/>
              </a:rPr>
            </a:b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8986C85E-EC97-2F75-59D0-B956D20E1250}"/>
              </a:ext>
            </a:extLst>
          </p:cNvPr>
          <p:cNvSpPr>
            <a:spLocks noGrp="1"/>
          </p:cNvSpPr>
          <p:nvPr>
            <p:ph idx="1"/>
          </p:nvPr>
        </p:nvSpPr>
        <p:spPr/>
        <p:txBody>
          <a:bodyPr>
            <a:normAutofit/>
          </a:bodyPr>
          <a:lstStyle/>
          <a:p>
            <a:pPr>
              <a:lnSpc>
                <a:spcPct val="130000"/>
              </a:lnSpc>
            </a:pPr>
            <a:r>
              <a:rPr lang="en-IN" sz="1600" dirty="0">
                <a:solidFill>
                  <a:srgbClr val="242424"/>
                </a:solidFill>
                <a:latin typeface="source-serif-pro"/>
              </a:rPr>
              <a:t>The Java IO Package is a collection of classes designed for operations involving Input/Output (IO), categorized into stream classes (input/output of primitive datatypes) and non-stream classes (support stream classes and provide additional functionality).</a:t>
            </a:r>
          </a:p>
          <a:p>
            <a:pPr>
              <a:lnSpc>
                <a:spcPct val="130000"/>
              </a:lnSpc>
            </a:pPr>
            <a:r>
              <a:rPr lang="en-IN" sz="1600" dirty="0">
                <a:solidFill>
                  <a:srgbClr val="242424"/>
                </a:solidFill>
                <a:latin typeface="source-serif-pro"/>
              </a:rPr>
              <a:t>Java IO Package's stream classes are further divided into byte-stream classes (</a:t>
            </a:r>
            <a:r>
              <a:rPr lang="en-IN" sz="1600" dirty="0" err="1">
                <a:solidFill>
                  <a:srgbClr val="242424"/>
                </a:solidFill>
                <a:latin typeface="source-serif-pro"/>
              </a:rPr>
              <a:t>InputStream</a:t>
            </a:r>
            <a:r>
              <a:rPr lang="en-IN" sz="1600" dirty="0">
                <a:solidFill>
                  <a:srgbClr val="242424"/>
                </a:solidFill>
                <a:latin typeface="source-serif-pro"/>
              </a:rPr>
              <a:t>, </a:t>
            </a:r>
            <a:r>
              <a:rPr lang="en-IN" sz="1600" dirty="0" err="1">
                <a:solidFill>
                  <a:srgbClr val="242424"/>
                </a:solidFill>
                <a:latin typeface="source-serif-pro"/>
              </a:rPr>
              <a:t>OutputStream</a:t>
            </a:r>
            <a:r>
              <a:rPr lang="en-IN" sz="1600" dirty="0">
                <a:solidFill>
                  <a:srgbClr val="242424"/>
                </a:solidFill>
                <a:latin typeface="source-serif-pro"/>
              </a:rPr>
              <a:t>) and character-stream classes (Reader, Writer).</a:t>
            </a:r>
          </a:p>
          <a:p>
            <a:pPr>
              <a:lnSpc>
                <a:spcPct val="130000"/>
              </a:lnSpc>
            </a:pPr>
            <a:r>
              <a:rPr lang="en-IN" sz="1600" dirty="0">
                <a:solidFill>
                  <a:srgbClr val="242424"/>
                </a:solidFill>
                <a:latin typeface="source-serif-pro"/>
              </a:rPr>
              <a:t>Java IO Package offers different classes like </a:t>
            </a:r>
            <a:r>
              <a:rPr lang="en-IN" sz="1600" dirty="0" err="1">
                <a:solidFill>
                  <a:srgbClr val="242424"/>
                </a:solidFill>
                <a:latin typeface="source-serif-pro"/>
              </a:rPr>
              <a:t>FileInputStream</a:t>
            </a:r>
            <a:r>
              <a:rPr lang="en-IN" sz="1600" dirty="0">
                <a:solidFill>
                  <a:srgbClr val="242424"/>
                </a:solidFill>
                <a:latin typeface="source-serif-pro"/>
              </a:rPr>
              <a:t>, </a:t>
            </a:r>
            <a:r>
              <a:rPr lang="en-IN" sz="1600" dirty="0" err="1">
                <a:solidFill>
                  <a:srgbClr val="242424"/>
                </a:solidFill>
                <a:latin typeface="source-serif-pro"/>
              </a:rPr>
              <a:t>FileOutputStream</a:t>
            </a:r>
            <a:r>
              <a:rPr lang="en-IN" sz="1600" dirty="0">
                <a:solidFill>
                  <a:srgbClr val="242424"/>
                </a:solidFill>
                <a:latin typeface="source-serif-pro"/>
              </a:rPr>
              <a:t>, </a:t>
            </a:r>
            <a:r>
              <a:rPr lang="en-IN" sz="1600" dirty="0" err="1">
                <a:solidFill>
                  <a:srgbClr val="242424"/>
                </a:solidFill>
                <a:latin typeface="source-serif-pro"/>
              </a:rPr>
              <a:t>FileReader</a:t>
            </a:r>
            <a:r>
              <a:rPr lang="en-IN" sz="1600" dirty="0">
                <a:solidFill>
                  <a:srgbClr val="242424"/>
                </a:solidFill>
                <a:latin typeface="source-serif-pro"/>
              </a:rPr>
              <a:t>, </a:t>
            </a:r>
            <a:r>
              <a:rPr lang="en-IN" sz="1600" dirty="0" err="1">
                <a:solidFill>
                  <a:srgbClr val="242424"/>
                </a:solidFill>
                <a:latin typeface="source-serif-pro"/>
              </a:rPr>
              <a:t>FileWriter</a:t>
            </a:r>
            <a:r>
              <a:rPr lang="en-IN" sz="1600" dirty="0">
                <a:solidFill>
                  <a:srgbClr val="242424"/>
                </a:solidFill>
                <a:latin typeface="source-serif-pro"/>
              </a:rPr>
              <a:t>, </a:t>
            </a:r>
            <a:r>
              <a:rPr lang="en-IN" sz="1600" dirty="0" err="1">
                <a:solidFill>
                  <a:srgbClr val="242424"/>
                </a:solidFill>
                <a:latin typeface="source-serif-pro"/>
              </a:rPr>
              <a:t>BufferedReader</a:t>
            </a:r>
            <a:r>
              <a:rPr lang="en-IN" sz="1600" dirty="0">
                <a:solidFill>
                  <a:srgbClr val="242424"/>
                </a:solidFill>
                <a:latin typeface="source-serif-pro"/>
              </a:rPr>
              <a:t>, </a:t>
            </a:r>
            <a:r>
              <a:rPr lang="en-IN" sz="1600" dirty="0" err="1">
                <a:solidFill>
                  <a:srgbClr val="242424"/>
                </a:solidFill>
                <a:latin typeface="source-serif-pro"/>
              </a:rPr>
              <a:t>BufferedWriter</a:t>
            </a:r>
            <a:r>
              <a:rPr lang="en-IN" sz="1600" dirty="0">
                <a:solidFill>
                  <a:srgbClr val="242424"/>
                </a:solidFill>
                <a:latin typeface="source-serif-pro"/>
              </a:rPr>
              <a:t> for various file operations in code.</a:t>
            </a:r>
          </a:p>
          <a:p>
            <a:pPr>
              <a:lnSpc>
                <a:spcPct val="130000"/>
              </a:lnSpc>
            </a:pPr>
            <a:r>
              <a:rPr lang="en-IN" sz="1600" dirty="0">
                <a:solidFill>
                  <a:srgbClr val="242424"/>
                </a:solidFill>
                <a:latin typeface="source-serif-pro"/>
              </a:rPr>
              <a:t>Understanding how to use Java IO Package in techniques for reading and writing data, two main types being Byte Streams (for reading/writing raw binary data) and Character Streams (for reading/writing Unicode characters).</a:t>
            </a:r>
          </a:p>
          <a:p>
            <a:pPr>
              <a:lnSpc>
                <a:spcPct val="130000"/>
              </a:lnSpc>
            </a:pPr>
            <a:r>
              <a:rPr lang="en-IN" sz="1600" dirty="0">
                <a:solidFill>
                  <a:srgbClr val="242424"/>
                </a:solidFill>
                <a:latin typeface="source-serif-pro"/>
              </a:rPr>
              <a:t>To use Java IO Package effectively includes proper handling of IO exceptions, use of decorators to add special behaviours to an object dynamically, reading data in chunks for better performance.</a:t>
            </a:r>
          </a:p>
        </p:txBody>
      </p:sp>
    </p:spTree>
    <p:extLst>
      <p:ext uri="{BB962C8B-B14F-4D97-AF65-F5344CB8AC3E}">
        <p14:creationId xmlns:p14="http://schemas.microsoft.com/office/powerpoint/2010/main" val="165663761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0FCCA-B9E4-F7D0-CF7C-B94495AD8650}"/>
              </a:ext>
            </a:extLst>
          </p:cNvPr>
          <p:cNvSpPr>
            <a:spLocks noGrp="1"/>
          </p:cNvSpPr>
          <p:nvPr>
            <p:ph type="title"/>
          </p:nvPr>
        </p:nvSpPr>
        <p:spPr/>
        <p:txBody>
          <a:bodyPr vert="horz" lIns="91440" tIns="45720" rIns="91440" bIns="45720" rtlCol="0" anchor="ctr">
            <a:normAutofit/>
          </a:bodyPr>
          <a:lstStyle/>
          <a:p>
            <a:r>
              <a:rPr lang="en-IN" b="1" dirty="0">
                <a:solidFill>
                  <a:srgbClr val="0A8464"/>
                </a:solidFill>
                <a:latin typeface="Segoe UI" panose="020B0502040204020203" pitchFamily="34" charset="0"/>
              </a:rPr>
              <a:t>What is Thread ?</a:t>
            </a: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31BE4674-F6D9-8C7C-E429-08E78EDE8AC5}"/>
              </a:ext>
            </a:extLst>
          </p:cNvPr>
          <p:cNvSpPr>
            <a:spLocks noGrp="1"/>
          </p:cNvSpPr>
          <p:nvPr>
            <p:ph idx="1"/>
          </p:nvPr>
        </p:nvSpPr>
        <p:spPr/>
        <p:txBody>
          <a:bodyPr/>
          <a:lstStyle/>
          <a:p>
            <a:r>
              <a:rPr lang="en-IN" b="0" i="0" u="none" strike="noStrike" dirty="0">
                <a:solidFill>
                  <a:srgbClr val="242424"/>
                </a:solidFill>
                <a:effectLst/>
                <a:highlight>
                  <a:srgbClr val="FFFFFF"/>
                </a:highlight>
                <a:latin typeface="source-serif-pro"/>
              </a:rPr>
              <a:t>Thread is the smallest unit of processes which executes independently within the program, JVM allows an application multiple threads of execution concurrently.</a:t>
            </a:r>
            <a:endParaRPr lang="en-US" dirty="0"/>
          </a:p>
        </p:txBody>
      </p:sp>
    </p:spTree>
    <p:extLst>
      <p:ext uri="{BB962C8B-B14F-4D97-AF65-F5344CB8AC3E}">
        <p14:creationId xmlns:p14="http://schemas.microsoft.com/office/powerpoint/2010/main" val="317053734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E4269-81BE-5B08-B6B3-0B015835B793}"/>
              </a:ext>
            </a:extLst>
          </p:cNvPr>
          <p:cNvSpPr>
            <a:spLocks noGrp="1"/>
          </p:cNvSpPr>
          <p:nvPr>
            <p:ph type="title"/>
          </p:nvPr>
        </p:nvSpPr>
        <p:spPr/>
        <p:txBody>
          <a:bodyPr vert="horz" lIns="91440" tIns="45720" rIns="91440" bIns="45720" rtlCol="0" anchor="ctr">
            <a:normAutofit/>
          </a:bodyPr>
          <a:lstStyle/>
          <a:p>
            <a:r>
              <a:rPr lang="en-IN" b="1" dirty="0">
                <a:solidFill>
                  <a:srgbClr val="0A8464"/>
                </a:solidFill>
                <a:latin typeface="Segoe UI" panose="020B0502040204020203" pitchFamily="34" charset="0"/>
              </a:rPr>
              <a:t>Thread Lifecycle in Java</a:t>
            </a: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33CD7052-D8C0-B5BF-DE5B-73A2AF7210B5}"/>
              </a:ext>
            </a:extLst>
          </p:cNvPr>
          <p:cNvSpPr>
            <a:spLocks noGrp="1"/>
          </p:cNvSpPr>
          <p:nvPr>
            <p:ph idx="1"/>
          </p:nvPr>
        </p:nvSpPr>
        <p:spPr/>
        <p:txBody>
          <a:bodyPr>
            <a:normAutofit lnSpcReduction="10000"/>
          </a:bodyPr>
          <a:lstStyle/>
          <a:p>
            <a:pPr marL="0" indent="0" algn="l">
              <a:buNone/>
            </a:pPr>
            <a:r>
              <a:rPr lang="en-IN" b="0" i="0" u="none" strike="noStrike" dirty="0">
                <a:solidFill>
                  <a:srgbClr val="242424"/>
                </a:solidFill>
                <a:effectLst/>
                <a:latin typeface="source-serif-pro"/>
              </a:rPr>
              <a:t>Understanding the thread lifecycle is crucial for proper thread management. A thread in Java goes through several states:</a:t>
            </a:r>
          </a:p>
          <a:p>
            <a:pPr algn="l">
              <a:buFont typeface="+mj-lt"/>
              <a:buAutoNum type="arabicPeriod"/>
            </a:pPr>
            <a:r>
              <a:rPr lang="en-IN" b="1" i="0" u="none" strike="noStrike" dirty="0">
                <a:solidFill>
                  <a:srgbClr val="242424"/>
                </a:solidFill>
                <a:effectLst/>
                <a:latin typeface="source-serif-pro"/>
              </a:rPr>
              <a:t>New:</a:t>
            </a:r>
            <a:r>
              <a:rPr lang="en-IN" b="0" i="0" u="none" strike="noStrike" dirty="0">
                <a:solidFill>
                  <a:srgbClr val="242424"/>
                </a:solidFill>
                <a:effectLst/>
                <a:latin typeface="source-serif-pro"/>
              </a:rPr>
              <a:t> When a thread instance is created, it’s in the new state.</a:t>
            </a:r>
          </a:p>
          <a:p>
            <a:pPr algn="l">
              <a:buFont typeface="+mj-lt"/>
              <a:buAutoNum type="arabicPeriod"/>
            </a:pPr>
            <a:r>
              <a:rPr lang="en-IN" b="1" i="0" u="none" strike="noStrike" dirty="0">
                <a:solidFill>
                  <a:srgbClr val="242424"/>
                </a:solidFill>
                <a:effectLst/>
                <a:latin typeface="source-serif-pro"/>
              </a:rPr>
              <a:t>Runnable</a:t>
            </a:r>
            <a:r>
              <a:rPr lang="en-IN" b="0" i="0" u="none" strike="noStrike" dirty="0">
                <a:solidFill>
                  <a:srgbClr val="242424"/>
                </a:solidFill>
                <a:effectLst/>
                <a:latin typeface="source-serif-pro"/>
              </a:rPr>
              <a:t>: Once the start() method is invoked, the thread enters the runnable state, where it's ready to run and waiting for CPU allocation.</a:t>
            </a:r>
          </a:p>
          <a:p>
            <a:pPr algn="l">
              <a:buFont typeface="+mj-lt"/>
              <a:buAutoNum type="arabicPeriod"/>
            </a:pPr>
            <a:r>
              <a:rPr lang="en-IN" b="1" i="0" u="none" strike="noStrike" dirty="0">
                <a:solidFill>
                  <a:srgbClr val="242424"/>
                </a:solidFill>
                <a:effectLst/>
                <a:latin typeface="source-serif-pro"/>
              </a:rPr>
              <a:t>Running:</a:t>
            </a:r>
            <a:r>
              <a:rPr lang="en-IN" b="0" i="0" u="none" strike="noStrike" dirty="0">
                <a:solidFill>
                  <a:srgbClr val="242424"/>
                </a:solidFill>
                <a:effectLst/>
                <a:latin typeface="source-serif-pro"/>
              </a:rPr>
              <a:t> The thread is currently executing.</a:t>
            </a:r>
          </a:p>
          <a:p>
            <a:pPr algn="l">
              <a:buFont typeface="+mj-lt"/>
              <a:buAutoNum type="arabicPeriod"/>
            </a:pPr>
            <a:r>
              <a:rPr lang="en-IN" b="1" i="0" u="none" strike="noStrike" dirty="0">
                <a:solidFill>
                  <a:srgbClr val="242424"/>
                </a:solidFill>
                <a:effectLst/>
                <a:latin typeface="source-serif-pro"/>
              </a:rPr>
              <a:t>Blocked/Waiting:</a:t>
            </a:r>
            <a:r>
              <a:rPr lang="en-IN" b="0" i="0" u="none" strike="noStrike" dirty="0">
                <a:solidFill>
                  <a:srgbClr val="242424"/>
                </a:solidFill>
                <a:effectLst/>
                <a:latin typeface="source-serif-pro"/>
              </a:rPr>
              <a:t> The thread might be waiting for resources or for another thread to perform a task.</a:t>
            </a:r>
          </a:p>
          <a:p>
            <a:pPr algn="l">
              <a:buFont typeface="+mj-lt"/>
              <a:buAutoNum type="arabicPeriod"/>
            </a:pPr>
            <a:r>
              <a:rPr lang="en-IN" b="1" i="0" u="none" strike="noStrike" dirty="0">
                <a:solidFill>
                  <a:srgbClr val="242424"/>
                </a:solidFill>
                <a:effectLst/>
                <a:latin typeface="source-serif-pro"/>
              </a:rPr>
              <a:t>Terminated:</a:t>
            </a:r>
            <a:r>
              <a:rPr lang="en-IN" b="0" i="0" u="none" strike="noStrike" dirty="0">
                <a:solidFill>
                  <a:srgbClr val="242424"/>
                </a:solidFill>
                <a:effectLst/>
                <a:latin typeface="source-serif-pro"/>
              </a:rPr>
              <a:t> The thread’s run method completes, and the thread is terminated.</a:t>
            </a:r>
          </a:p>
          <a:p>
            <a:endParaRPr lang="en-US" dirty="0"/>
          </a:p>
        </p:txBody>
      </p:sp>
    </p:spTree>
    <p:extLst>
      <p:ext uri="{BB962C8B-B14F-4D97-AF65-F5344CB8AC3E}">
        <p14:creationId xmlns:p14="http://schemas.microsoft.com/office/powerpoint/2010/main" val="383978191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0FCCA-B9E4-F7D0-CF7C-B94495AD8650}"/>
              </a:ext>
            </a:extLst>
          </p:cNvPr>
          <p:cNvSpPr>
            <a:spLocks noGrp="1"/>
          </p:cNvSpPr>
          <p:nvPr>
            <p:ph type="title"/>
          </p:nvPr>
        </p:nvSpPr>
        <p:spPr/>
        <p:txBody>
          <a:bodyPr vert="horz" lIns="91440" tIns="45720" rIns="91440" bIns="45720" rtlCol="0" anchor="ctr">
            <a:normAutofit/>
          </a:bodyPr>
          <a:lstStyle/>
          <a:p>
            <a:r>
              <a:rPr lang="en-IN" b="1" dirty="0">
                <a:solidFill>
                  <a:srgbClr val="0A8464"/>
                </a:solidFill>
                <a:latin typeface="Segoe UI" panose="020B0502040204020203" pitchFamily="34" charset="0"/>
              </a:rPr>
              <a:t>How can we create thread in java ?</a:t>
            </a:r>
          </a:p>
        </p:txBody>
      </p:sp>
      <p:sp>
        <p:nvSpPr>
          <p:cNvPr id="3" name="Content Placeholder 2">
            <a:extLst>
              <a:ext uri="{FF2B5EF4-FFF2-40B4-BE49-F238E27FC236}">
                <a16:creationId xmlns:a16="http://schemas.microsoft.com/office/drawing/2014/main" id="{31BE4674-F6D9-8C7C-E429-08E78EDE8AC5}"/>
              </a:ext>
            </a:extLst>
          </p:cNvPr>
          <p:cNvSpPr>
            <a:spLocks noGrp="1"/>
          </p:cNvSpPr>
          <p:nvPr>
            <p:ph idx="1"/>
          </p:nvPr>
        </p:nvSpPr>
        <p:spPr/>
        <p:txBody>
          <a:bodyPr>
            <a:normAutofit/>
          </a:bodyPr>
          <a:lstStyle/>
          <a:p>
            <a:pPr algn="l"/>
            <a:r>
              <a:rPr lang="en-IN" b="0" i="0" u="none" strike="noStrike" dirty="0">
                <a:solidFill>
                  <a:srgbClr val="242424"/>
                </a:solidFill>
                <a:effectLst/>
                <a:latin typeface="source-serif-pro"/>
              </a:rPr>
              <a:t>There are 2 ways we can create threads in Java.</a:t>
            </a:r>
          </a:p>
          <a:p>
            <a:pPr lvl="1"/>
            <a:r>
              <a:rPr lang="en-IN" b="1" i="0" u="none" strike="noStrike" dirty="0">
                <a:solidFill>
                  <a:srgbClr val="242424"/>
                </a:solidFill>
                <a:effectLst/>
                <a:latin typeface="sohne"/>
              </a:rPr>
              <a:t>By extending Thread class</a:t>
            </a:r>
          </a:p>
          <a:p>
            <a:pPr lvl="1"/>
            <a:r>
              <a:rPr lang="en-IN" b="1" i="0" u="none" strike="noStrike" dirty="0">
                <a:solidFill>
                  <a:srgbClr val="242424"/>
                </a:solidFill>
                <a:effectLst/>
                <a:latin typeface="sohne"/>
              </a:rPr>
              <a:t>By implementing runnable Interface.</a:t>
            </a:r>
          </a:p>
        </p:txBody>
      </p:sp>
    </p:spTree>
    <p:extLst>
      <p:ext uri="{BB962C8B-B14F-4D97-AF65-F5344CB8AC3E}">
        <p14:creationId xmlns:p14="http://schemas.microsoft.com/office/powerpoint/2010/main" val="383894775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12F2-9950-7AD5-32D5-D3FBD4EEB0E0}"/>
              </a:ext>
            </a:extLst>
          </p:cNvPr>
          <p:cNvSpPr>
            <a:spLocks noGrp="1"/>
          </p:cNvSpPr>
          <p:nvPr>
            <p:ph type="title"/>
          </p:nvPr>
        </p:nvSpPr>
        <p:spPr>
          <a:xfrm>
            <a:off x="833252" y="348857"/>
            <a:ext cx="10515600" cy="1325563"/>
          </a:xfrm>
        </p:spPr>
        <p:txBody>
          <a:bodyPr vert="horz" lIns="91440" tIns="45720" rIns="91440" bIns="45720" rtlCol="0" anchor="ctr">
            <a:normAutofit/>
          </a:bodyPr>
          <a:lstStyle/>
          <a:p>
            <a:r>
              <a:rPr lang="en-IN" b="1" dirty="0">
                <a:solidFill>
                  <a:srgbClr val="0A8464"/>
                </a:solidFill>
                <a:latin typeface="Segoe UI" panose="020B0502040204020203" pitchFamily="34" charset="0"/>
              </a:rPr>
              <a:t>Methods of Thread</a:t>
            </a: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DB059001-2DE9-D362-7607-E55446F107F8}"/>
              </a:ext>
            </a:extLst>
          </p:cNvPr>
          <p:cNvSpPr>
            <a:spLocks noGrp="1"/>
          </p:cNvSpPr>
          <p:nvPr>
            <p:ph idx="1"/>
          </p:nvPr>
        </p:nvSpPr>
        <p:spPr>
          <a:xfrm>
            <a:off x="838200" y="1389413"/>
            <a:ext cx="10515600" cy="4787550"/>
          </a:xfrm>
        </p:spPr>
        <p:txBody>
          <a:bodyPr>
            <a:normAutofit fontScale="62500" lnSpcReduction="20000"/>
          </a:bodyPr>
          <a:lstStyle/>
          <a:p>
            <a:pPr algn="l"/>
            <a:r>
              <a:rPr lang="en-IN" b="1" i="0" u="none" strike="noStrike" dirty="0" err="1">
                <a:solidFill>
                  <a:srgbClr val="242424"/>
                </a:solidFill>
                <a:effectLst/>
                <a:latin typeface="sohne"/>
              </a:rPr>
              <a:t>activeCount</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Returns an active thread count of the current threads thread group and its subgroup.</a:t>
            </a:r>
          </a:p>
          <a:p>
            <a:pPr algn="l"/>
            <a:r>
              <a:rPr lang="en-IN" b="1" i="0" u="none" strike="noStrike" dirty="0" err="1">
                <a:solidFill>
                  <a:srgbClr val="242424"/>
                </a:solidFill>
                <a:effectLst/>
                <a:latin typeface="sohne"/>
              </a:rPr>
              <a:t>currentThread</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Refers to the currently running thread object.</a:t>
            </a:r>
          </a:p>
          <a:p>
            <a:pPr algn="l"/>
            <a:r>
              <a:rPr lang="en-IN" b="1" i="0" u="none" strike="noStrike" dirty="0" err="1">
                <a:solidFill>
                  <a:srgbClr val="242424"/>
                </a:solidFill>
                <a:effectLst/>
                <a:latin typeface="sohne"/>
              </a:rPr>
              <a:t>getId</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Returns the identifier of the thread.</a:t>
            </a:r>
          </a:p>
          <a:p>
            <a:pPr algn="l"/>
            <a:r>
              <a:rPr lang="en-IN" b="1" i="0" u="none" strike="noStrike" dirty="0" err="1">
                <a:solidFill>
                  <a:srgbClr val="242424"/>
                </a:solidFill>
                <a:effectLst/>
                <a:latin typeface="sohne"/>
              </a:rPr>
              <a:t>getName</a:t>
            </a:r>
            <a:r>
              <a:rPr lang="en-IN" b="1" i="0" u="none" strike="noStrike" dirty="0">
                <a:solidFill>
                  <a:srgbClr val="242424"/>
                </a:solidFill>
                <a:effectLst/>
                <a:latin typeface="sohne"/>
              </a:rPr>
              <a:t>() -</a:t>
            </a:r>
          </a:p>
          <a:p>
            <a:pPr lvl="1"/>
            <a:r>
              <a:rPr lang="en-IN" b="0" i="0" u="none" strike="noStrike" dirty="0">
                <a:solidFill>
                  <a:srgbClr val="242424"/>
                </a:solidFill>
                <a:effectLst/>
                <a:latin typeface="source-serif-pro"/>
              </a:rPr>
              <a:t>Returns the current thread’s name.</a:t>
            </a:r>
          </a:p>
          <a:p>
            <a:pPr algn="l"/>
            <a:r>
              <a:rPr lang="en-IN" b="1" i="0" u="none" strike="noStrike" dirty="0" err="1">
                <a:solidFill>
                  <a:srgbClr val="242424"/>
                </a:solidFill>
                <a:effectLst/>
                <a:latin typeface="sohne"/>
              </a:rPr>
              <a:t>setName</a:t>
            </a:r>
            <a:r>
              <a:rPr lang="en-IN" b="1" i="0" u="none" strike="noStrike" dirty="0">
                <a:solidFill>
                  <a:srgbClr val="242424"/>
                </a:solidFill>
                <a:effectLst/>
                <a:latin typeface="sohne"/>
              </a:rPr>
              <a:t>(String name)-</a:t>
            </a:r>
          </a:p>
          <a:p>
            <a:pPr lvl="1"/>
            <a:r>
              <a:rPr lang="en-IN" b="0" i="0" u="none" strike="noStrike" dirty="0">
                <a:solidFill>
                  <a:srgbClr val="242424"/>
                </a:solidFill>
                <a:effectLst/>
                <a:latin typeface="source-serif-pro"/>
              </a:rPr>
              <a:t>Assigns a new name to the thread.</a:t>
            </a:r>
          </a:p>
          <a:p>
            <a:pPr algn="l"/>
            <a:r>
              <a:rPr lang="en-IN" b="1" i="0" u="none" strike="noStrike" dirty="0" err="1">
                <a:solidFill>
                  <a:srgbClr val="242424"/>
                </a:solidFill>
                <a:effectLst/>
                <a:latin typeface="sohne"/>
              </a:rPr>
              <a:t>setPriority</a:t>
            </a:r>
            <a:r>
              <a:rPr lang="en-IN" b="1" i="0" u="none" strike="noStrike" dirty="0">
                <a:solidFill>
                  <a:srgbClr val="242424"/>
                </a:solidFill>
                <a:effectLst/>
                <a:latin typeface="sohne"/>
              </a:rPr>
              <a:t>(int </a:t>
            </a:r>
            <a:r>
              <a:rPr lang="en-IN" b="1" i="0" u="none" strike="noStrike" dirty="0" err="1">
                <a:solidFill>
                  <a:srgbClr val="242424"/>
                </a:solidFill>
                <a:effectLst/>
                <a:latin typeface="sohne"/>
              </a:rPr>
              <a:t>newPriority</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Sets new priority to the thread.</a:t>
            </a:r>
          </a:p>
          <a:p>
            <a:pPr algn="l"/>
            <a:r>
              <a:rPr lang="en-IN" b="1" i="0" u="none" strike="noStrike" dirty="0" err="1">
                <a:solidFill>
                  <a:srgbClr val="242424"/>
                </a:solidFill>
                <a:effectLst/>
                <a:latin typeface="sohne"/>
              </a:rPr>
              <a:t>getPriority</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Returns the thread’s priority.</a:t>
            </a:r>
          </a:p>
          <a:p>
            <a:pPr algn="l"/>
            <a:r>
              <a:rPr lang="en-IN" b="1" i="0" u="none" strike="noStrike" dirty="0">
                <a:solidFill>
                  <a:srgbClr val="242424"/>
                </a:solidFill>
                <a:effectLst/>
                <a:latin typeface="sohne"/>
              </a:rPr>
              <a:t>run() -</a:t>
            </a:r>
          </a:p>
          <a:p>
            <a:pPr lvl="1"/>
            <a:r>
              <a:rPr lang="en-IN" b="0" i="0" u="none" strike="noStrike" dirty="0">
                <a:solidFill>
                  <a:srgbClr val="242424"/>
                </a:solidFill>
                <a:effectLst/>
                <a:latin typeface="source-serif-pro"/>
              </a:rPr>
              <a:t>When the run method is called it simply executes the code in the run method same as the normal method.</a:t>
            </a:r>
          </a:p>
          <a:p>
            <a:pPr lvl="1"/>
            <a:r>
              <a:rPr lang="en-IN" b="0" i="0" u="none" strike="noStrike" dirty="0">
                <a:solidFill>
                  <a:srgbClr val="242424"/>
                </a:solidFill>
                <a:effectLst/>
                <a:latin typeface="source-serif-pro"/>
              </a:rPr>
              <a:t>The run method simply executes the code specified in the run method, it does not create a new thread</a:t>
            </a:r>
          </a:p>
          <a:p>
            <a:endParaRPr lang="en-US" dirty="0"/>
          </a:p>
        </p:txBody>
      </p:sp>
    </p:spTree>
    <p:extLst>
      <p:ext uri="{BB962C8B-B14F-4D97-AF65-F5344CB8AC3E}">
        <p14:creationId xmlns:p14="http://schemas.microsoft.com/office/powerpoint/2010/main" val="21599155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50A94-E3BD-AC42-8E29-D1A927ADEA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CB8243-A611-CD44-E270-ED9B3A4695A5}"/>
              </a:ext>
            </a:extLst>
          </p:cNvPr>
          <p:cNvSpPr>
            <a:spLocks noGrp="1"/>
          </p:cNvSpPr>
          <p:nvPr>
            <p:ph idx="1"/>
          </p:nvPr>
        </p:nvSpPr>
        <p:spPr/>
        <p:txBody>
          <a:bodyPr>
            <a:normAutofit fontScale="70000" lnSpcReduction="20000"/>
          </a:bodyPr>
          <a:lstStyle/>
          <a:p>
            <a:pPr algn="l"/>
            <a:r>
              <a:rPr lang="en-IN" b="1" i="0" u="none" strike="noStrike" dirty="0">
                <a:solidFill>
                  <a:srgbClr val="242424"/>
                </a:solidFill>
                <a:effectLst/>
                <a:latin typeface="sohne"/>
              </a:rPr>
              <a:t>start()</a:t>
            </a:r>
          </a:p>
          <a:p>
            <a:pPr lvl="1"/>
            <a:r>
              <a:rPr lang="en-IN" b="0" i="0" u="none" strike="noStrike" dirty="0">
                <a:solidFill>
                  <a:srgbClr val="242424"/>
                </a:solidFill>
                <a:effectLst/>
                <a:latin typeface="source-serif-pro"/>
              </a:rPr>
              <a:t>Creates a new thread and starts the execution of code in the run method.</a:t>
            </a:r>
          </a:p>
          <a:p>
            <a:pPr algn="l"/>
            <a:r>
              <a:rPr lang="en-IN" b="1" i="0" u="none" strike="noStrike" dirty="0" err="1">
                <a:solidFill>
                  <a:srgbClr val="242424"/>
                </a:solidFill>
                <a:effectLst/>
                <a:latin typeface="sohne"/>
              </a:rPr>
              <a:t>getThreadGroup</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Returns the current thread group this thread belongs to.</a:t>
            </a:r>
          </a:p>
          <a:p>
            <a:pPr algn="l"/>
            <a:r>
              <a:rPr lang="en-IN" b="1" i="0" u="none" strike="noStrike" dirty="0">
                <a:solidFill>
                  <a:srgbClr val="242424"/>
                </a:solidFill>
                <a:effectLst/>
                <a:latin typeface="sohne"/>
              </a:rPr>
              <a:t>interrupt()</a:t>
            </a:r>
          </a:p>
          <a:p>
            <a:pPr lvl="1"/>
            <a:r>
              <a:rPr lang="en-IN" b="0" i="0" u="none" strike="noStrike" dirty="0">
                <a:solidFill>
                  <a:srgbClr val="242424"/>
                </a:solidFill>
                <a:effectLst/>
                <a:latin typeface="source-serif-pro"/>
              </a:rPr>
              <a:t>Interrupts this thread.</a:t>
            </a:r>
          </a:p>
          <a:p>
            <a:pPr algn="l"/>
            <a:r>
              <a:rPr lang="en-IN" b="1" i="0" u="none" strike="noStrike" dirty="0">
                <a:solidFill>
                  <a:srgbClr val="242424"/>
                </a:solidFill>
                <a:effectLst/>
                <a:latin typeface="sohne"/>
              </a:rPr>
              <a:t>interrupted()</a:t>
            </a:r>
          </a:p>
          <a:p>
            <a:pPr lvl="1"/>
            <a:r>
              <a:rPr lang="en-IN" b="0" i="0" u="none" strike="noStrike" dirty="0">
                <a:solidFill>
                  <a:srgbClr val="242424"/>
                </a:solidFill>
                <a:effectLst/>
                <a:latin typeface="source-serif-pro"/>
              </a:rPr>
              <a:t>Tests whether this thread is interrupted.</a:t>
            </a:r>
          </a:p>
          <a:p>
            <a:pPr algn="l"/>
            <a:r>
              <a:rPr lang="en-IN" b="1" i="0" u="none" strike="noStrike" dirty="0" err="1">
                <a:solidFill>
                  <a:srgbClr val="242424"/>
                </a:solidFill>
                <a:effectLst/>
                <a:latin typeface="sohne"/>
              </a:rPr>
              <a:t>isAlive</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Tests whether this thread is alive.</a:t>
            </a:r>
          </a:p>
          <a:p>
            <a:pPr algn="l"/>
            <a:r>
              <a:rPr lang="en-IN" b="1" i="0" u="none" strike="noStrike" dirty="0" err="1">
                <a:solidFill>
                  <a:srgbClr val="242424"/>
                </a:solidFill>
                <a:effectLst/>
                <a:latin typeface="sohne"/>
              </a:rPr>
              <a:t>isDaemon</a:t>
            </a:r>
            <a:r>
              <a:rPr lang="en-IN" b="1" i="0" u="none" strike="noStrike" dirty="0">
                <a:solidFill>
                  <a:srgbClr val="242424"/>
                </a:solidFill>
                <a:effectLst/>
                <a:latin typeface="sohne"/>
              </a:rPr>
              <a:t>()-</a:t>
            </a:r>
          </a:p>
          <a:p>
            <a:pPr lvl="1"/>
            <a:r>
              <a:rPr lang="en-IN" b="0" i="0" u="none" strike="noStrike" dirty="0">
                <a:solidFill>
                  <a:srgbClr val="242424"/>
                </a:solidFill>
                <a:effectLst/>
                <a:latin typeface="source-serif-pro"/>
              </a:rPr>
              <a:t>Tests whether this thread is a daemon thread or not.</a:t>
            </a:r>
          </a:p>
          <a:p>
            <a:r>
              <a:rPr lang="en-IN" b="1" i="0" u="none" strike="noStrike" dirty="0" err="1">
                <a:solidFill>
                  <a:srgbClr val="242424"/>
                </a:solidFill>
                <a:effectLst/>
                <a:latin typeface="source-serif-pro"/>
              </a:rPr>
              <a:t>setDaemon</a:t>
            </a:r>
            <a:r>
              <a:rPr lang="en-IN" b="1" i="0" u="none" strike="noStrike" dirty="0">
                <a:solidFill>
                  <a:srgbClr val="242424"/>
                </a:solidFill>
                <a:effectLst/>
                <a:latin typeface="source-serif-pro"/>
              </a:rPr>
              <a:t>(</a:t>
            </a:r>
            <a:r>
              <a:rPr lang="en-IN" b="1" i="0" u="none" strike="noStrike" dirty="0" err="1">
                <a:solidFill>
                  <a:srgbClr val="242424"/>
                </a:solidFill>
                <a:effectLst/>
                <a:latin typeface="source-serif-pro"/>
              </a:rPr>
              <a:t>boolean</a:t>
            </a:r>
            <a:r>
              <a:rPr lang="en-IN" b="1" i="0" u="none" strike="noStrike" dirty="0">
                <a:solidFill>
                  <a:srgbClr val="242424"/>
                </a:solidFill>
                <a:effectLst/>
                <a:latin typeface="source-serif-pro"/>
              </a:rPr>
              <a:t> on)</a:t>
            </a:r>
            <a:r>
              <a:rPr lang="en-IN" b="0" i="0" u="none" strike="noStrike" dirty="0">
                <a:solidFill>
                  <a:srgbClr val="242424"/>
                </a:solidFill>
                <a:effectLst/>
                <a:highlight>
                  <a:srgbClr val="FFFFFF"/>
                </a:highlight>
                <a:latin typeface="source-serif-pro"/>
              </a:rPr>
              <a:t>- </a:t>
            </a:r>
          </a:p>
          <a:p>
            <a:pPr lvl="1"/>
            <a:r>
              <a:rPr lang="en-IN" b="0" i="0" u="none" strike="noStrike" dirty="0">
                <a:solidFill>
                  <a:srgbClr val="242424"/>
                </a:solidFill>
                <a:effectLst/>
                <a:highlight>
                  <a:srgbClr val="FFFFFF"/>
                </a:highlight>
                <a:latin typeface="source-serif-pro"/>
              </a:rPr>
              <a:t>Set if thread is daemon or not</a:t>
            </a:r>
          </a:p>
        </p:txBody>
      </p:sp>
    </p:spTree>
    <p:extLst>
      <p:ext uri="{BB962C8B-B14F-4D97-AF65-F5344CB8AC3E}">
        <p14:creationId xmlns:p14="http://schemas.microsoft.com/office/powerpoint/2010/main" val="19735817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BA1E2-4E2C-DA21-CF6B-53FF0D8E2D6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3B4305F-C957-0645-BD77-59823ECB4DD8}"/>
              </a:ext>
            </a:extLst>
          </p:cNvPr>
          <p:cNvSpPr>
            <a:spLocks noGrp="1"/>
          </p:cNvSpPr>
          <p:nvPr>
            <p:ph idx="1"/>
          </p:nvPr>
        </p:nvSpPr>
        <p:spPr/>
        <p:txBody>
          <a:bodyPr/>
          <a:lstStyle/>
          <a:p>
            <a:pPr algn="l"/>
            <a:r>
              <a:rPr lang="en-IN" b="1" i="0" u="none" strike="noStrike" dirty="0">
                <a:solidFill>
                  <a:srgbClr val="242424"/>
                </a:solidFill>
                <a:effectLst/>
                <a:latin typeface="sohne"/>
              </a:rPr>
              <a:t>join() -</a:t>
            </a:r>
          </a:p>
          <a:p>
            <a:pPr lvl="1"/>
            <a:r>
              <a:rPr lang="en-IN" b="0" i="0" u="none" strike="noStrike" dirty="0">
                <a:solidFill>
                  <a:srgbClr val="242424"/>
                </a:solidFill>
                <a:effectLst/>
                <a:latin typeface="source-serif-pro"/>
              </a:rPr>
              <a:t>Waits for the current thread to die before starting execution of the thread on which the join method is called.</a:t>
            </a:r>
          </a:p>
          <a:p>
            <a:pPr algn="l"/>
            <a:r>
              <a:rPr lang="en-IN" b="1" i="0" u="none" strike="noStrike" dirty="0">
                <a:solidFill>
                  <a:srgbClr val="242424"/>
                </a:solidFill>
                <a:effectLst/>
                <a:latin typeface="sohne"/>
              </a:rPr>
              <a:t>yield()</a:t>
            </a:r>
          </a:p>
          <a:p>
            <a:pPr lvl="1"/>
            <a:r>
              <a:rPr lang="en-IN" b="0" i="0" u="none" strike="noStrike" dirty="0">
                <a:solidFill>
                  <a:srgbClr val="242424"/>
                </a:solidFill>
                <a:effectLst/>
                <a:latin typeface="source-serif-pro"/>
              </a:rPr>
              <a:t>A hint to the scheduler that the current thread is willing to yield its current use of the processor.</a:t>
            </a:r>
          </a:p>
          <a:p>
            <a:pPr lvl="1"/>
            <a:r>
              <a:rPr lang="en-IN" b="0" i="0" u="none" strike="noStrike" dirty="0">
                <a:solidFill>
                  <a:srgbClr val="242424"/>
                </a:solidFill>
                <a:effectLst/>
                <a:latin typeface="source-serif-pro"/>
              </a:rPr>
              <a:t>Yield tells the processor that it is ready to give up its resources voluntarily, this method is platform-dependent and its behaviour is not predictable.</a:t>
            </a:r>
          </a:p>
          <a:p>
            <a:endParaRPr lang="en-US" dirty="0"/>
          </a:p>
        </p:txBody>
      </p:sp>
    </p:spTree>
    <p:extLst>
      <p:ext uri="{BB962C8B-B14F-4D97-AF65-F5344CB8AC3E}">
        <p14:creationId xmlns:p14="http://schemas.microsoft.com/office/powerpoint/2010/main" val="27213102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2DF79-3DEC-7B9A-42D7-F8C7A369B11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E49A687-0F04-724E-9981-8E99366BC266}"/>
              </a:ext>
            </a:extLst>
          </p:cNvPr>
          <p:cNvSpPr>
            <a:spLocks noGrp="1"/>
          </p:cNvSpPr>
          <p:nvPr>
            <p:ph idx="1"/>
          </p:nvPr>
        </p:nvSpPr>
        <p:spPr/>
        <p:txBody>
          <a:bodyPr>
            <a:normAutofit fontScale="85000" lnSpcReduction="20000"/>
          </a:bodyPr>
          <a:lstStyle/>
          <a:p>
            <a:pPr algn="l"/>
            <a:r>
              <a:rPr lang="en-IN" b="1" i="1" u="none" strike="noStrike" dirty="0">
                <a:solidFill>
                  <a:srgbClr val="242424"/>
                </a:solidFill>
                <a:effectLst/>
                <a:latin typeface="source-serif-pro"/>
              </a:rPr>
              <a:t>There are few methods in the Thread which are depreciated like </a:t>
            </a:r>
            <a:r>
              <a:rPr lang="en-IN" b="1" i="1" u="none" strike="noStrike" dirty="0" err="1">
                <a:solidFill>
                  <a:srgbClr val="242424"/>
                </a:solidFill>
                <a:effectLst/>
                <a:latin typeface="source-serif-pro"/>
              </a:rPr>
              <a:t>Thread.stop</a:t>
            </a:r>
            <a:r>
              <a:rPr lang="en-IN" b="1" i="1" u="none" strike="noStrike" dirty="0">
                <a:solidFill>
                  <a:srgbClr val="242424"/>
                </a:solidFill>
                <a:effectLst/>
                <a:latin typeface="source-serif-pro"/>
              </a:rPr>
              <a:t>(), </a:t>
            </a:r>
            <a:r>
              <a:rPr lang="en-IN" b="1" i="1" u="none" strike="noStrike" dirty="0" err="1">
                <a:solidFill>
                  <a:srgbClr val="242424"/>
                </a:solidFill>
                <a:effectLst/>
                <a:latin typeface="source-serif-pro"/>
              </a:rPr>
              <a:t>Thread.suspend</a:t>
            </a:r>
            <a:r>
              <a:rPr lang="en-IN" b="1" i="1" u="none" strike="noStrike" dirty="0">
                <a:solidFill>
                  <a:srgbClr val="242424"/>
                </a:solidFill>
                <a:effectLst/>
                <a:latin typeface="source-serif-pro"/>
              </a:rPr>
              <a:t>(),</a:t>
            </a:r>
            <a:r>
              <a:rPr lang="en-IN" b="1" i="1" u="none" strike="noStrike" dirty="0" err="1">
                <a:solidFill>
                  <a:srgbClr val="242424"/>
                </a:solidFill>
                <a:effectLst/>
                <a:latin typeface="source-serif-pro"/>
              </a:rPr>
              <a:t>Thread.resume</a:t>
            </a:r>
            <a:r>
              <a:rPr lang="en-IN" b="1" i="1" u="none" strike="noStrike" dirty="0">
                <a:solidFill>
                  <a:srgbClr val="242424"/>
                </a:solidFill>
                <a:effectLst/>
                <a:latin typeface="source-serif-pro"/>
              </a:rPr>
              <a:t>().</a:t>
            </a:r>
            <a:endParaRPr lang="en-IN" b="0" i="0" u="none" strike="noStrike" dirty="0">
              <a:solidFill>
                <a:srgbClr val="242424"/>
              </a:solidFill>
              <a:effectLst/>
              <a:latin typeface="source-serif-pro"/>
            </a:endParaRPr>
          </a:p>
          <a:p>
            <a:pPr algn="l"/>
            <a:r>
              <a:rPr lang="en-IN" b="1" i="0" u="none" strike="noStrike" dirty="0">
                <a:solidFill>
                  <a:srgbClr val="242424"/>
                </a:solidFill>
                <a:effectLst/>
                <a:latin typeface="sohne"/>
              </a:rPr>
              <a:t>Why </a:t>
            </a:r>
            <a:r>
              <a:rPr lang="en-IN" b="1" i="0" u="none" strike="noStrike" dirty="0" err="1">
                <a:solidFill>
                  <a:srgbClr val="242424"/>
                </a:solidFill>
                <a:effectLst/>
                <a:latin typeface="sohne"/>
              </a:rPr>
              <a:t>Thread.stop</a:t>
            </a:r>
            <a:r>
              <a:rPr lang="en-IN" b="1" i="0" u="none" strike="noStrike" dirty="0">
                <a:solidFill>
                  <a:srgbClr val="242424"/>
                </a:solidFill>
                <a:effectLst/>
                <a:latin typeface="sohne"/>
              </a:rPr>
              <a:t>(), </a:t>
            </a:r>
            <a:r>
              <a:rPr lang="en-IN" b="1" i="0" u="none" strike="noStrike" dirty="0" err="1">
                <a:solidFill>
                  <a:srgbClr val="242424"/>
                </a:solidFill>
                <a:effectLst/>
                <a:latin typeface="sohne"/>
              </a:rPr>
              <a:t>Thread.suspend</a:t>
            </a:r>
            <a:r>
              <a:rPr lang="en-IN" b="1" i="0" u="none" strike="noStrike" dirty="0">
                <a:solidFill>
                  <a:srgbClr val="242424"/>
                </a:solidFill>
                <a:effectLst/>
                <a:latin typeface="sohne"/>
              </a:rPr>
              <a:t>(),</a:t>
            </a:r>
            <a:r>
              <a:rPr lang="en-IN" b="1" i="0" u="none" strike="noStrike" dirty="0" err="1">
                <a:solidFill>
                  <a:srgbClr val="242424"/>
                </a:solidFill>
                <a:effectLst/>
                <a:latin typeface="sohne"/>
              </a:rPr>
              <a:t>Thread.resume</a:t>
            </a:r>
            <a:r>
              <a:rPr lang="en-IN" b="1" i="0" u="none" strike="noStrike" dirty="0">
                <a:solidFill>
                  <a:srgbClr val="242424"/>
                </a:solidFill>
                <a:effectLst/>
                <a:latin typeface="sohne"/>
              </a:rPr>
              <a:t>() are </a:t>
            </a:r>
            <a:r>
              <a:rPr lang="en-IN" b="1" i="0" u="none" strike="noStrike" dirty="0" err="1">
                <a:solidFill>
                  <a:srgbClr val="242424"/>
                </a:solidFill>
                <a:effectLst/>
                <a:latin typeface="sohne"/>
              </a:rPr>
              <a:t>depricated</a:t>
            </a:r>
            <a:r>
              <a:rPr lang="en-IN" b="1" i="0" u="none" strike="noStrike" dirty="0">
                <a:solidFill>
                  <a:srgbClr val="242424"/>
                </a:solidFill>
                <a:effectLst/>
                <a:latin typeface="sohne"/>
              </a:rPr>
              <a:t> ?</a:t>
            </a:r>
          </a:p>
          <a:p>
            <a:pPr marL="0" indent="0" algn="l">
              <a:buNone/>
            </a:pPr>
            <a:endParaRPr lang="en-IN" b="1" i="0" u="none" strike="noStrike" dirty="0">
              <a:solidFill>
                <a:srgbClr val="242424"/>
              </a:solidFill>
              <a:effectLst/>
              <a:latin typeface="sohne"/>
            </a:endParaRPr>
          </a:p>
          <a:p>
            <a:pPr marL="0" indent="0" algn="l">
              <a:buNone/>
            </a:pPr>
            <a:r>
              <a:rPr lang="en-IN" b="1" i="0" u="none" strike="noStrike" dirty="0" err="1">
                <a:solidFill>
                  <a:srgbClr val="242424"/>
                </a:solidFill>
                <a:effectLst/>
                <a:latin typeface="sohne"/>
              </a:rPr>
              <a:t>Thread.stop</a:t>
            </a:r>
            <a:r>
              <a:rPr lang="en-IN" b="1" i="0" u="none" strike="noStrike" dirty="0">
                <a:solidFill>
                  <a:srgbClr val="242424"/>
                </a:solidFill>
                <a:effectLst/>
                <a:latin typeface="sohne"/>
              </a:rPr>
              <a:t>() -</a:t>
            </a:r>
          </a:p>
          <a:p>
            <a:pPr marL="0" indent="0" algn="l">
              <a:buNone/>
            </a:pPr>
            <a:endParaRPr lang="en-IN" b="1" i="0" u="none" strike="noStrike" dirty="0">
              <a:solidFill>
                <a:srgbClr val="242424"/>
              </a:solidFill>
              <a:effectLst/>
              <a:latin typeface="sohne"/>
            </a:endParaRPr>
          </a:p>
          <a:p>
            <a:pPr algn="l">
              <a:buFont typeface="Arial" panose="020B0604020202020204" pitchFamily="34" charset="0"/>
              <a:buChar char="•"/>
            </a:pPr>
            <a:r>
              <a:rPr lang="en-IN" b="0" i="0" u="none" strike="noStrike" dirty="0">
                <a:solidFill>
                  <a:srgbClr val="242424"/>
                </a:solidFill>
                <a:effectLst/>
                <a:latin typeface="source-serif-pro"/>
              </a:rPr>
              <a:t>The stop method is used to terminate the thread execution, Stopping threads causes unlock all the monitors that it has locked.</a:t>
            </a:r>
          </a:p>
          <a:p>
            <a:pPr algn="l">
              <a:buFont typeface="Arial" panose="020B0604020202020204" pitchFamily="34" charset="0"/>
              <a:buChar char="•"/>
            </a:pPr>
            <a:r>
              <a:rPr lang="en-IN" b="0" i="0" u="none" strike="noStrike" dirty="0">
                <a:solidFill>
                  <a:srgbClr val="242424"/>
                </a:solidFill>
                <a:effectLst/>
                <a:latin typeface="source-serif-pro"/>
              </a:rPr>
              <a:t>It’s unsafe to call the stop method because it abruptly stops the execution of the thread.</a:t>
            </a:r>
          </a:p>
          <a:p>
            <a:pPr algn="l">
              <a:buFont typeface="Arial" panose="020B0604020202020204" pitchFamily="34" charset="0"/>
              <a:buChar char="•"/>
            </a:pPr>
            <a:r>
              <a:rPr lang="en-IN" b="0" i="0" u="none" strike="noStrike" dirty="0">
                <a:solidFill>
                  <a:srgbClr val="242424"/>
                </a:solidFill>
                <a:effectLst/>
                <a:latin typeface="source-serif-pro"/>
              </a:rPr>
              <a:t>If the thread is holding a lock on shared resources after stopping it, another thread will be able to use the resources which might be in an inconsistent state which can cause subtle behaviour of the code which will be difficult to detect.</a:t>
            </a:r>
          </a:p>
        </p:txBody>
      </p:sp>
    </p:spTree>
    <p:extLst>
      <p:ext uri="{BB962C8B-B14F-4D97-AF65-F5344CB8AC3E}">
        <p14:creationId xmlns:p14="http://schemas.microsoft.com/office/powerpoint/2010/main" val="66520590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8E8D-2842-BFD5-704C-70E63E3466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DA8C96-F7E7-D4DB-5D19-073870BC8D48}"/>
              </a:ext>
            </a:extLst>
          </p:cNvPr>
          <p:cNvSpPr>
            <a:spLocks noGrp="1"/>
          </p:cNvSpPr>
          <p:nvPr>
            <p:ph idx="1"/>
          </p:nvPr>
        </p:nvSpPr>
        <p:spPr/>
        <p:txBody>
          <a:bodyPr/>
          <a:lstStyle/>
          <a:p>
            <a:pPr marL="0" indent="0" algn="l">
              <a:buNone/>
            </a:pPr>
            <a:r>
              <a:rPr lang="en-IN" b="1" i="0" u="none" strike="noStrike" dirty="0" err="1">
                <a:solidFill>
                  <a:srgbClr val="242424"/>
                </a:solidFill>
                <a:effectLst/>
                <a:latin typeface="sohne"/>
              </a:rPr>
              <a:t>Thread.suspend</a:t>
            </a:r>
            <a:r>
              <a:rPr lang="en-IN" b="1" i="0" u="none" strike="noStrike" dirty="0">
                <a:solidFill>
                  <a:srgbClr val="242424"/>
                </a:solidFill>
                <a:effectLst/>
                <a:latin typeface="sohne"/>
              </a:rPr>
              <a:t>() &amp; </a:t>
            </a:r>
            <a:r>
              <a:rPr lang="en-IN" b="1" i="0" u="none" strike="noStrike" dirty="0" err="1">
                <a:solidFill>
                  <a:srgbClr val="242424"/>
                </a:solidFill>
                <a:effectLst/>
                <a:latin typeface="sohne"/>
              </a:rPr>
              <a:t>Thread.resume</a:t>
            </a:r>
            <a:r>
              <a:rPr lang="en-IN" b="1" i="0" u="none" strike="noStrike" dirty="0">
                <a:solidFill>
                  <a:srgbClr val="242424"/>
                </a:solidFill>
                <a:effectLst/>
                <a:latin typeface="sohne"/>
              </a:rPr>
              <a:t>()</a:t>
            </a:r>
          </a:p>
          <a:p>
            <a:pPr algn="l">
              <a:buFont typeface="Arial" panose="020B0604020202020204" pitchFamily="34" charset="0"/>
              <a:buChar char="•"/>
            </a:pPr>
            <a:r>
              <a:rPr lang="en-IN" b="0" i="0" u="none" strike="noStrike" dirty="0">
                <a:solidFill>
                  <a:srgbClr val="242424"/>
                </a:solidFill>
                <a:effectLst/>
                <a:latin typeface="source-serif-pro"/>
              </a:rPr>
              <a:t>This will put the thread execution on pause and the Thread will go into a waiting state until it resumes its execution. The thread. resume() method is used to resume the suspended thread.</a:t>
            </a:r>
          </a:p>
          <a:p>
            <a:pPr algn="l">
              <a:buFont typeface="Arial" panose="020B0604020202020204" pitchFamily="34" charset="0"/>
              <a:buChar char="•"/>
            </a:pPr>
            <a:r>
              <a:rPr lang="en-IN" b="0" i="0" u="none" strike="noStrike" dirty="0">
                <a:solidFill>
                  <a:srgbClr val="242424"/>
                </a:solidFill>
                <a:effectLst/>
                <a:latin typeface="source-serif-pro"/>
              </a:rPr>
              <a:t>Suspend and resume methods are also depreciated because these methods are deadlock-prone and can result in unexpected behaviour.</a:t>
            </a:r>
          </a:p>
          <a:p>
            <a:pPr algn="l">
              <a:buFont typeface="Arial" panose="020B0604020202020204" pitchFamily="34" charset="0"/>
              <a:buChar char="•"/>
            </a:pPr>
            <a:r>
              <a:rPr lang="en-IN" b="0" i="0" u="none" strike="noStrike" dirty="0">
                <a:solidFill>
                  <a:srgbClr val="242424"/>
                </a:solidFill>
                <a:effectLst/>
                <a:latin typeface="source-serif-pro"/>
              </a:rPr>
              <a:t>In the below program, we suspended </a:t>
            </a:r>
            <a:r>
              <a:rPr lang="en-IN" b="0" i="0" u="none" strike="noStrike" dirty="0" err="1">
                <a:solidFill>
                  <a:srgbClr val="242424"/>
                </a:solidFill>
                <a:effectLst/>
                <a:latin typeface="source-serif-pro"/>
              </a:rPr>
              <a:t>threadOne</a:t>
            </a:r>
            <a:r>
              <a:rPr lang="en-IN" b="0" i="0" u="none" strike="noStrike" dirty="0">
                <a:solidFill>
                  <a:srgbClr val="242424"/>
                </a:solidFill>
                <a:effectLst/>
                <a:latin typeface="source-serif-pro"/>
              </a:rPr>
              <a:t> and resumed it after notify was called, which caused notify method to call first and then the wait method, which resulted in infinite waiting of thread one and deadlock</a:t>
            </a:r>
          </a:p>
          <a:p>
            <a:endParaRPr lang="en-US" dirty="0"/>
          </a:p>
        </p:txBody>
      </p:sp>
    </p:spTree>
    <p:extLst>
      <p:ext uri="{BB962C8B-B14F-4D97-AF65-F5344CB8AC3E}">
        <p14:creationId xmlns:p14="http://schemas.microsoft.com/office/powerpoint/2010/main" val="3054115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Flow – Contd.</a:t>
            </a:r>
            <a:endParaRPr lang="en-US" dirty="0">
              <a:latin typeface="TTE19494D0t00"/>
            </a:endParaRPr>
          </a:p>
        </p:txBody>
      </p:sp>
      <p:pic>
        <p:nvPicPr>
          <p:cNvPr id="4" name="Picture 3">
            <a:extLst>
              <a:ext uri="{FF2B5EF4-FFF2-40B4-BE49-F238E27FC236}">
                <a16:creationId xmlns:a16="http://schemas.microsoft.com/office/drawing/2014/main" id="{E31A07F4-33B5-28E0-241A-FCD76D165D4E}"/>
              </a:ext>
            </a:extLst>
          </p:cNvPr>
          <p:cNvPicPr>
            <a:picLocks noChangeAspect="1"/>
          </p:cNvPicPr>
          <p:nvPr/>
        </p:nvPicPr>
        <p:blipFill>
          <a:blip r:embed="rId2"/>
          <a:stretch>
            <a:fillRect/>
          </a:stretch>
        </p:blipFill>
        <p:spPr>
          <a:xfrm>
            <a:off x="2209800" y="2457450"/>
            <a:ext cx="7772400" cy="1943100"/>
          </a:xfrm>
          <a:prstGeom prst="rect">
            <a:avLst/>
          </a:prstGeom>
        </p:spPr>
      </p:pic>
    </p:spTree>
    <p:extLst>
      <p:ext uri="{BB962C8B-B14F-4D97-AF65-F5344CB8AC3E}">
        <p14:creationId xmlns:p14="http://schemas.microsoft.com/office/powerpoint/2010/main" val="392871967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4A377-902B-7A60-1A39-09A7BE1F251E}"/>
              </a:ext>
            </a:extLst>
          </p:cNvPr>
          <p:cNvSpPr>
            <a:spLocks noGrp="1"/>
          </p:cNvSpPr>
          <p:nvPr>
            <p:ph type="title"/>
          </p:nvPr>
        </p:nvSpPr>
        <p:spPr/>
        <p:txBody>
          <a:bodyPr vert="horz" lIns="91440" tIns="45720" rIns="91440" bIns="45720" rtlCol="0" anchor="ctr">
            <a:normAutofit/>
          </a:bodyPr>
          <a:lstStyle/>
          <a:p>
            <a:r>
              <a:rPr lang="en-IN" b="1" dirty="0">
                <a:solidFill>
                  <a:srgbClr val="0A8464"/>
                </a:solidFill>
                <a:latin typeface="Segoe UI" panose="020B0502040204020203" pitchFamily="34" charset="0"/>
              </a:rPr>
              <a:t>Why Use Threads?</a:t>
            </a:r>
            <a:endParaRPr lang="en-US" b="1" dirty="0">
              <a:solidFill>
                <a:srgbClr val="0A8464"/>
              </a:solidFill>
              <a:latin typeface="Segoe UI" panose="020B0502040204020203" pitchFamily="34" charset="0"/>
            </a:endParaRPr>
          </a:p>
        </p:txBody>
      </p:sp>
      <p:sp>
        <p:nvSpPr>
          <p:cNvPr id="3" name="Content Placeholder 2">
            <a:extLst>
              <a:ext uri="{FF2B5EF4-FFF2-40B4-BE49-F238E27FC236}">
                <a16:creationId xmlns:a16="http://schemas.microsoft.com/office/drawing/2014/main" id="{C2F603B6-02A8-DDB1-D491-C7767374352A}"/>
              </a:ext>
            </a:extLst>
          </p:cNvPr>
          <p:cNvSpPr>
            <a:spLocks noGrp="1"/>
          </p:cNvSpPr>
          <p:nvPr>
            <p:ph idx="1"/>
          </p:nvPr>
        </p:nvSpPr>
        <p:spPr/>
        <p:txBody>
          <a:bodyPr>
            <a:normAutofit/>
          </a:bodyPr>
          <a:lstStyle/>
          <a:p>
            <a:pPr algn="l">
              <a:buFont typeface="+mj-lt"/>
              <a:buAutoNum type="arabicPeriod"/>
            </a:pPr>
            <a:r>
              <a:rPr lang="en-IN" b="1" i="0" u="none" strike="noStrike" dirty="0">
                <a:solidFill>
                  <a:srgbClr val="242424"/>
                </a:solidFill>
                <a:effectLst/>
                <a:latin typeface="source-serif-pro"/>
              </a:rPr>
              <a:t>Improved Application Performance:</a:t>
            </a:r>
            <a:r>
              <a:rPr lang="en-IN" b="0" i="0" u="none" strike="noStrike" dirty="0">
                <a:solidFill>
                  <a:srgbClr val="242424"/>
                </a:solidFill>
                <a:effectLst/>
                <a:latin typeface="source-serif-pro"/>
              </a:rPr>
              <a:t> By allowing multiple operations to run concurrently, threads can significantly improve the performance of high-load applications.</a:t>
            </a:r>
          </a:p>
          <a:p>
            <a:pPr algn="l">
              <a:buFont typeface="+mj-lt"/>
              <a:buAutoNum type="arabicPeriod"/>
            </a:pPr>
            <a:r>
              <a:rPr lang="en-IN" b="1" i="0" u="none" strike="noStrike" dirty="0">
                <a:solidFill>
                  <a:srgbClr val="242424"/>
                </a:solidFill>
                <a:effectLst/>
                <a:latin typeface="source-serif-pro"/>
              </a:rPr>
              <a:t>Better Resource Utilization:</a:t>
            </a:r>
            <a:r>
              <a:rPr lang="en-IN" b="0" i="0" u="none" strike="noStrike" dirty="0">
                <a:solidFill>
                  <a:srgbClr val="242424"/>
                </a:solidFill>
                <a:effectLst/>
                <a:latin typeface="source-serif-pro"/>
              </a:rPr>
              <a:t> Threads utilize the CPU more efficiently by performing background operations while the main thread continues its primary tasks.</a:t>
            </a:r>
          </a:p>
          <a:p>
            <a:pPr algn="l">
              <a:buFont typeface="+mj-lt"/>
              <a:buAutoNum type="arabicPeriod"/>
            </a:pPr>
            <a:r>
              <a:rPr lang="en-IN" b="1" i="0" u="none" strike="noStrike" dirty="0">
                <a:solidFill>
                  <a:srgbClr val="242424"/>
                </a:solidFill>
                <a:effectLst/>
                <a:latin typeface="source-serif-pro"/>
              </a:rPr>
              <a:t>Asynchronous Behaviour:</a:t>
            </a:r>
            <a:r>
              <a:rPr lang="en-IN" b="0" i="0" u="none" strike="noStrike" dirty="0">
                <a:solidFill>
                  <a:srgbClr val="242424"/>
                </a:solidFill>
                <a:effectLst/>
                <a:latin typeface="source-serif-pro"/>
              </a:rPr>
              <a:t> Threads enable asynchronous processing, where a task can run in the background and notify the main thread upon completion.</a:t>
            </a:r>
            <a:br>
              <a:rPr lang="en-IN" dirty="0"/>
            </a:br>
            <a:endParaRPr lang="en-US" dirty="0"/>
          </a:p>
        </p:txBody>
      </p:sp>
    </p:spTree>
    <p:extLst>
      <p:ext uri="{BB962C8B-B14F-4D97-AF65-F5344CB8AC3E}">
        <p14:creationId xmlns:p14="http://schemas.microsoft.com/office/powerpoint/2010/main" val="19991191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55CA9-CDD5-470A-571F-F6A106651A9B}"/>
              </a:ext>
            </a:extLst>
          </p:cNvPr>
          <p:cNvSpPr>
            <a:spLocks noGrp="1"/>
          </p:cNvSpPr>
          <p:nvPr>
            <p:ph type="title"/>
          </p:nvPr>
        </p:nvSpPr>
        <p:spPr/>
        <p:txBody>
          <a:bodyPr/>
          <a:lstStyle/>
          <a:p>
            <a:r>
              <a:rPr lang="en-IN" b="1" i="0" u="none" strike="noStrike" dirty="0">
                <a:solidFill>
                  <a:srgbClr val="242424"/>
                </a:solidFill>
                <a:effectLst/>
                <a:latin typeface="sohne"/>
              </a:rPr>
              <a:t>Challenges with Threads</a:t>
            </a:r>
            <a:endParaRPr lang="en-US" dirty="0"/>
          </a:p>
        </p:txBody>
      </p:sp>
      <p:sp>
        <p:nvSpPr>
          <p:cNvPr id="3" name="Content Placeholder 2">
            <a:extLst>
              <a:ext uri="{FF2B5EF4-FFF2-40B4-BE49-F238E27FC236}">
                <a16:creationId xmlns:a16="http://schemas.microsoft.com/office/drawing/2014/main" id="{4381B2F6-E2FA-8F7A-2BAC-3EE3DCAE031D}"/>
              </a:ext>
            </a:extLst>
          </p:cNvPr>
          <p:cNvSpPr>
            <a:spLocks noGrp="1"/>
          </p:cNvSpPr>
          <p:nvPr>
            <p:ph idx="1"/>
          </p:nvPr>
        </p:nvSpPr>
        <p:spPr/>
        <p:txBody>
          <a:bodyPr/>
          <a:lstStyle/>
          <a:p>
            <a:pPr marL="0" indent="0" algn="l">
              <a:buNone/>
            </a:pPr>
            <a:r>
              <a:rPr lang="en-IN" b="0" i="0" u="none" strike="noStrike" dirty="0">
                <a:solidFill>
                  <a:srgbClr val="242424"/>
                </a:solidFill>
                <a:effectLst/>
                <a:latin typeface="source-serif-pro"/>
              </a:rPr>
              <a:t>While powerful, threads come with challenges:</a:t>
            </a:r>
          </a:p>
          <a:p>
            <a:pPr algn="l">
              <a:buFont typeface="Arial" panose="020B0604020202020204" pitchFamily="34" charset="0"/>
              <a:buChar char="•"/>
            </a:pPr>
            <a:r>
              <a:rPr lang="en-IN" b="1" i="0" u="none" strike="noStrike" dirty="0">
                <a:solidFill>
                  <a:srgbClr val="242424"/>
                </a:solidFill>
                <a:effectLst/>
                <a:latin typeface="source-serif-pro"/>
              </a:rPr>
              <a:t>Thread Safety:</a:t>
            </a:r>
            <a:r>
              <a:rPr lang="en-IN" b="0" i="0" u="none" strike="noStrike" dirty="0">
                <a:solidFill>
                  <a:srgbClr val="242424"/>
                </a:solidFill>
                <a:effectLst/>
                <a:latin typeface="source-serif-pro"/>
              </a:rPr>
              <a:t> When threads share resources, ensuring that they don’t interfere with each other is crucial.</a:t>
            </a:r>
          </a:p>
          <a:p>
            <a:pPr algn="l">
              <a:buFont typeface="Arial" panose="020B0604020202020204" pitchFamily="34" charset="0"/>
              <a:buChar char="•"/>
            </a:pPr>
            <a:r>
              <a:rPr lang="en-IN" b="1" i="0" u="none" strike="noStrike" dirty="0">
                <a:solidFill>
                  <a:srgbClr val="242424"/>
                </a:solidFill>
                <a:effectLst/>
                <a:latin typeface="source-serif-pro"/>
              </a:rPr>
              <a:t>Deadlocks: </a:t>
            </a:r>
            <a:r>
              <a:rPr lang="en-IN" b="0" i="0" u="none" strike="noStrike" dirty="0">
                <a:solidFill>
                  <a:srgbClr val="242424"/>
                </a:solidFill>
                <a:effectLst/>
                <a:latin typeface="source-serif-pro"/>
              </a:rPr>
              <a:t>A deadlock can occur when two or more threads are waiting indefinitely for each other’s resources.</a:t>
            </a:r>
          </a:p>
          <a:p>
            <a:pPr algn="l">
              <a:buFont typeface="Arial" panose="020B0604020202020204" pitchFamily="34" charset="0"/>
              <a:buChar char="•"/>
            </a:pPr>
            <a:r>
              <a:rPr lang="en-IN" b="1" i="0" u="none" strike="noStrike" dirty="0">
                <a:solidFill>
                  <a:srgbClr val="242424"/>
                </a:solidFill>
                <a:effectLst/>
                <a:latin typeface="source-serif-pro"/>
              </a:rPr>
              <a:t>Resource Management: </a:t>
            </a:r>
            <a:r>
              <a:rPr lang="en-IN" b="0" i="0" u="none" strike="noStrike" dirty="0">
                <a:solidFill>
                  <a:srgbClr val="242424"/>
                </a:solidFill>
                <a:effectLst/>
                <a:latin typeface="source-serif-pro"/>
              </a:rPr>
              <a:t>Creating too many threads can lead to excessive consumption of memory and processing power, slowing down the entire system.</a:t>
            </a:r>
          </a:p>
          <a:p>
            <a:endParaRPr lang="en-US" dirty="0"/>
          </a:p>
        </p:txBody>
      </p:sp>
    </p:spTree>
    <p:extLst>
      <p:ext uri="{BB962C8B-B14F-4D97-AF65-F5344CB8AC3E}">
        <p14:creationId xmlns:p14="http://schemas.microsoft.com/office/powerpoint/2010/main" val="134705891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53B67-49EC-2920-305A-D0C449023B1C}"/>
              </a:ext>
            </a:extLst>
          </p:cNvPr>
          <p:cNvSpPr>
            <a:spLocks noGrp="1"/>
          </p:cNvSpPr>
          <p:nvPr>
            <p:ph type="title"/>
          </p:nvPr>
        </p:nvSpPr>
        <p:spPr/>
        <p:txBody>
          <a:bodyPr/>
          <a:lstStyle/>
          <a:p>
            <a:r>
              <a:rPr lang="en-IN" b="1" i="0" u="none" strike="noStrike" dirty="0">
                <a:solidFill>
                  <a:srgbClr val="242424"/>
                </a:solidFill>
                <a:effectLst/>
                <a:latin typeface="sohne"/>
              </a:rPr>
              <a:t>Synchronization and Thread Safety</a:t>
            </a:r>
            <a:endParaRPr lang="en-US" dirty="0"/>
          </a:p>
        </p:txBody>
      </p:sp>
      <p:sp>
        <p:nvSpPr>
          <p:cNvPr id="3" name="Content Placeholder 2">
            <a:extLst>
              <a:ext uri="{FF2B5EF4-FFF2-40B4-BE49-F238E27FC236}">
                <a16:creationId xmlns:a16="http://schemas.microsoft.com/office/drawing/2014/main" id="{515BC0E2-E175-D4C9-6A62-9A5E82C1FECC}"/>
              </a:ext>
            </a:extLst>
          </p:cNvPr>
          <p:cNvSpPr>
            <a:spLocks noGrp="1"/>
          </p:cNvSpPr>
          <p:nvPr>
            <p:ph idx="1"/>
          </p:nvPr>
        </p:nvSpPr>
        <p:spPr/>
        <p:txBody>
          <a:bodyPr/>
          <a:lstStyle/>
          <a:p>
            <a:r>
              <a:rPr lang="en-IN" b="0" i="0" u="none" strike="noStrike" dirty="0">
                <a:solidFill>
                  <a:srgbClr val="242424"/>
                </a:solidFill>
                <a:effectLst/>
                <a:highlight>
                  <a:srgbClr val="FFFFFF"/>
                </a:highlight>
                <a:latin typeface="source-serif-pro"/>
              </a:rPr>
              <a:t>Synchronization in Java is a important concept for ensuring that multiple threads can work together without interfering with each other’s operations, especially when they access shared resources. The primary purpose of synchronization is to avoid thread interference and memory consistency errors.</a:t>
            </a:r>
            <a:endParaRPr lang="en-US" dirty="0"/>
          </a:p>
        </p:txBody>
      </p:sp>
    </p:spTree>
    <p:extLst>
      <p:ext uri="{BB962C8B-B14F-4D97-AF65-F5344CB8AC3E}">
        <p14:creationId xmlns:p14="http://schemas.microsoft.com/office/powerpoint/2010/main" val="9432692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AC924-8E99-5A5B-2FD5-76F764513172}"/>
              </a:ext>
            </a:extLst>
          </p:cNvPr>
          <p:cNvSpPr>
            <a:spLocks noGrp="1"/>
          </p:cNvSpPr>
          <p:nvPr>
            <p:ph type="title"/>
          </p:nvPr>
        </p:nvSpPr>
        <p:spPr/>
        <p:txBody>
          <a:bodyPr>
            <a:normAutofit/>
          </a:bodyPr>
          <a:lstStyle/>
          <a:p>
            <a:r>
              <a:rPr lang="en-IN" b="1" i="0" u="none" strike="noStrike" dirty="0">
                <a:solidFill>
                  <a:srgbClr val="242424"/>
                </a:solidFill>
                <a:effectLst/>
                <a:latin typeface="sohne"/>
              </a:rPr>
              <a:t>Thread Interference and Memory Consistency Errors</a:t>
            </a:r>
            <a:endParaRPr lang="en-US" dirty="0"/>
          </a:p>
        </p:txBody>
      </p:sp>
      <p:sp>
        <p:nvSpPr>
          <p:cNvPr id="3" name="Content Placeholder 2">
            <a:extLst>
              <a:ext uri="{FF2B5EF4-FFF2-40B4-BE49-F238E27FC236}">
                <a16:creationId xmlns:a16="http://schemas.microsoft.com/office/drawing/2014/main" id="{26610E18-9438-52A3-2B7E-6BD6EC78752F}"/>
              </a:ext>
            </a:extLst>
          </p:cNvPr>
          <p:cNvSpPr>
            <a:spLocks noGrp="1"/>
          </p:cNvSpPr>
          <p:nvPr>
            <p:ph idx="1"/>
          </p:nvPr>
        </p:nvSpPr>
        <p:spPr/>
        <p:txBody>
          <a:bodyPr/>
          <a:lstStyle/>
          <a:p>
            <a:pPr algn="l">
              <a:buFont typeface="Arial" panose="020B0604020202020204" pitchFamily="34" charset="0"/>
              <a:buChar char="•"/>
            </a:pPr>
            <a:r>
              <a:rPr lang="en-IN" b="1" i="0" u="none" strike="noStrike" dirty="0">
                <a:solidFill>
                  <a:srgbClr val="242424"/>
                </a:solidFill>
                <a:effectLst/>
                <a:latin typeface="source-serif-pro"/>
              </a:rPr>
              <a:t>Thread Interference:</a:t>
            </a:r>
            <a:r>
              <a:rPr lang="en-IN" b="0" i="0" u="none" strike="noStrike" dirty="0">
                <a:solidFill>
                  <a:srgbClr val="242424"/>
                </a:solidFill>
                <a:effectLst/>
                <a:latin typeface="source-serif-pro"/>
              </a:rPr>
              <a:t> Occurs when multiple threads try to access and modify the same resource simultaneously, leading to inconsistent or erroneous results.</a:t>
            </a:r>
          </a:p>
          <a:p>
            <a:pPr algn="l">
              <a:buFont typeface="Arial" panose="020B0604020202020204" pitchFamily="34" charset="0"/>
              <a:buChar char="•"/>
            </a:pPr>
            <a:r>
              <a:rPr lang="en-IN" b="1" i="0" u="none" strike="noStrike" dirty="0">
                <a:solidFill>
                  <a:srgbClr val="242424"/>
                </a:solidFill>
                <a:effectLst/>
                <a:latin typeface="source-serif-pro"/>
              </a:rPr>
              <a:t>Memory Consistency Errors:</a:t>
            </a:r>
            <a:r>
              <a:rPr lang="en-IN" b="0" i="0" u="none" strike="noStrike" dirty="0">
                <a:solidFill>
                  <a:srgbClr val="242424"/>
                </a:solidFill>
                <a:effectLst/>
                <a:latin typeface="source-serif-pro"/>
              </a:rPr>
              <a:t> These errors happen when different threads have inconsistent views of what should be the same data, leading to unpredictable results.</a:t>
            </a:r>
          </a:p>
        </p:txBody>
      </p:sp>
    </p:spTree>
    <p:extLst>
      <p:ext uri="{BB962C8B-B14F-4D97-AF65-F5344CB8AC3E}">
        <p14:creationId xmlns:p14="http://schemas.microsoft.com/office/powerpoint/2010/main" val="33859510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97DD-8F33-0424-B192-E8E088C8E661}"/>
              </a:ext>
            </a:extLst>
          </p:cNvPr>
          <p:cNvSpPr>
            <a:spLocks noGrp="1"/>
          </p:cNvSpPr>
          <p:nvPr>
            <p:ph type="title"/>
          </p:nvPr>
        </p:nvSpPr>
        <p:spPr/>
        <p:txBody>
          <a:bodyPr/>
          <a:lstStyle/>
          <a:p>
            <a:r>
              <a:rPr lang="en-IN" b="1" i="0" u="none" strike="noStrike" dirty="0">
                <a:solidFill>
                  <a:srgbClr val="242424"/>
                </a:solidFill>
                <a:effectLst/>
                <a:latin typeface="sohne"/>
              </a:rPr>
              <a:t>Synchronized Methods</a:t>
            </a:r>
            <a:endParaRPr lang="en-US" dirty="0"/>
          </a:p>
        </p:txBody>
      </p:sp>
      <p:sp>
        <p:nvSpPr>
          <p:cNvPr id="3" name="Content Placeholder 2">
            <a:extLst>
              <a:ext uri="{FF2B5EF4-FFF2-40B4-BE49-F238E27FC236}">
                <a16:creationId xmlns:a16="http://schemas.microsoft.com/office/drawing/2014/main" id="{0068A6A4-C161-5469-582B-CD5125F8C54D}"/>
              </a:ext>
            </a:extLst>
          </p:cNvPr>
          <p:cNvSpPr>
            <a:spLocks noGrp="1"/>
          </p:cNvSpPr>
          <p:nvPr>
            <p:ph idx="1"/>
          </p:nvPr>
        </p:nvSpPr>
        <p:spPr/>
        <p:txBody>
          <a:bodyPr>
            <a:normAutofit fontScale="92500" lnSpcReduction="10000"/>
          </a:bodyPr>
          <a:lstStyle/>
          <a:p>
            <a:pPr algn="l"/>
            <a:r>
              <a:rPr lang="en-IN" b="0" i="0" u="none" strike="noStrike" dirty="0">
                <a:solidFill>
                  <a:srgbClr val="242424"/>
                </a:solidFill>
                <a:effectLst/>
                <a:latin typeface="source-serif-pro"/>
              </a:rPr>
              <a:t>To avoid these issues, Java provides synchronized methods:</a:t>
            </a:r>
          </a:p>
          <a:p>
            <a:pPr algn="l">
              <a:buFont typeface="Arial" panose="020B0604020202020204" pitchFamily="34" charset="0"/>
              <a:buChar char="•"/>
            </a:pPr>
            <a:r>
              <a:rPr lang="en-IN" b="1" i="0" u="none" strike="noStrike" dirty="0">
                <a:solidFill>
                  <a:srgbClr val="242424"/>
                </a:solidFill>
                <a:effectLst/>
                <a:latin typeface="source-serif-pro"/>
              </a:rPr>
              <a:t>Method-Level Synchronization:</a:t>
            </a:r>
            <a:r>
              <a:rPr lang="en-IN" b="0" i="0" u="none" strike="noStrike" dirty="0">
                <a:solidFill>
                  <a:srgbClr val="242424"/>
                </a:solidFill>
                <a:effectLst/>
                <a:latin typeface="source-serif-pro"/>
              </a:rPr>
              <a:t> By using the synchronized keyword with a method, you ensure that only one thread can access this method at a time. It's a simple way to prevent thread interference.</a:t>
            </a:r>
          </a:p>
          <a:p>
            <a:pPr marL="0" indent="0" algn="l">
              <a:buNone/>
            </a:pPr>
            <a:r>
              <a:rPr lang="en-IN" b="0" i="0" dirty="0">
                <a:solidFill>
                  <a:srgbClr val="AA0D91"/>
                </a:solidFill>
                <a:effectLst/>
                <a:latin typeface="source-code-pro"/>
              </a:rPr>
              <a:t>	public</a:t>
            </a:r>
            <a:r>
              <a:rPr lang="en-IN" b="0" i="0" dirty="0">
                <a:effectLst/>
                <a:latin typeface="source-code-pro"/>
              </a:rPr>
              <a:t> </a:t>
            </a:r>
            <a:r>
              <a:rPr lang="en-IN" b="0" i="0" dirty="0">
                <a:solidFill>
                  <a:srgbClr val="AA0D91"/>
                </a:solidFill>
                <a:effectLst/>
                <a:latin typeface="source-code-pro"/>
              </a:rPr>
              <a:t>synchronized</a:t>
            </a:r>
            <a:r>
              <a:rPr lang="en-IN" b="0" i="0" dirty="0">
                <a:effectLst/>
                <a:latin typeface="source-code-pro"/>
              </a:rPr>
              <a:t> </a:t>
            </a:r>
            <a:r>
              <a:rPr lang="en-IN" b="0" i="0" dirty="0">
                <a:solidFill>
                  <a:srgbClr val="AA0D91"/>
                </a:solidFill>
                <a:effectLst/>
                <a:latin typeface="source-code-pro"/>
              </a:rPr>
              <a:t>void</a:t>
            </a:r>
            <a:r>
              <a:rPr lang="en-IN" b="0" i="0" dirty="0">
                <a:effectLst/>
                <a:latin typeface="source-code-pro"/>
              </a:rPr>
              <a:t> increment</a:t>
            </a:r>
            <a:r>
              <a:rPr lang="en-IN" b="0" i="0" dirty="0">
                <a:solidFill>
                  <a:srgbClr val="5C2699"/>
                </a:solidFill>
                <a:effectLst/>
                <a:latin typeface="source-code-pro"/>
              </a:rPr>
              <a:t>()</a:t>
            </a:r>
            <a:r>
              <a:rPr lang="en-IN" b="0" i="0" dirty="0">
                <a:effectLst/>
                <a:latin typeface="source-code-pro"/>
              </a:rPr>
              <a:t> {</a:t>
            </a:r>
            <a:br>
              <a:rPr lang="en-IN" b="0" i="0" dirty="0">
                <a:effectLst/>
                <a:latin typeface="source-code-pro"/>
              </a:rPr>
            </a:br>
            <a:r>
              <a:rPr lang="en-IN" b="0" i="0" dirty="0">
                <a:effectLst/>
                <a:latin typeface="source-code-pro"/>
              </a:rPr>
              <a:t>		count++;</a:t>
            </a:r>
            <a:br>
              <a:rPr lang="en-IN" b="0" i="0" dirty="0">
                <a:effectLst/>
                <a:latin typeface="source-code-pro"/>
              </a:rPr>
            </a:br>
            <a:r>
              <a:rPr lang="en-IN" b="0" i="0" dirty="0">
                <a:effectLst/>
                <a:latin typeface="source-code-pro"/>
              </a:rPr>
              <a:t>	}</a:t>
            </a:r>
          </a:p>
          <a:p>
            <a:pPr algn="l">
              <a:buFont typeface="Arial" panose="020B0604020202020204" pitchFamily="34" charset="0"/>
              <a:buChar char="•"/>
            </a:pPr>
            <a:r>
              <a:rPr lang="en-IN" b="1" i="0" u="none" strike="noStrike" dirty="0">
                <a:solidFill>
                  <a:srgbClr val="242424"/>
                </a:solidFill>
                <a:effectLst/>
                <a:latin typeface="source-serif-pro"/>
              </a:rPr>
              <a:t>Object Locks: </a:t>
            </a:r>
            <a:r>
              <a:rPr lang="en-IN" b="0" i="0" u="none" strike="noStrike" dirty="0">
                <a:solidFill>
                  <a:srgbClr val="242424"/>
                </a:solidFill>
                <a:effectLst/>
                <a:latin typeface="source-serif-pro"/>
              </a:rPr>
              <a:t>When a thread enters a synchronized method, it acquires an intrinsic lock (or monitor lock) for that method’s object. Other threads attempting to enter any of the object’s synchronized methods are blocked until the first thread exits the synchronized method.</a:t>
            </a:r>
          </a:p>
          <a:p>
            <a:endParaRPr lang="en-US" dirty="0"/>
          </a:p>
        </p:txBody>
      </p:sp>
    </p:spTree>
    <p:extLst>
      <p:ext uri="{BB962C8B-B14F-4D97-AF65-F5344CB8AC3E}">
        <p14:creationId xmlns:p14="http://schemas.microsoft.com/office/powerpoint/2010/main" val="11213306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D23AE-78B1-7E5F-F722-4DD7092950B3}"/>
              </a:ext>
            </a:extLst>
          </p:cNvPr>
          <p:cNvSpPr>
            <a:spLocks noGrp="1"/>
          </p:cNvSpPr>
          <p:nvPr>
            <p:ph type="title"/>
          </p:nvPr>
        </p:nvSpPr>
        <p:spPr/>
        <p:txBody>
          <a:bodyPr/>
          <a:lstStyle/>
          <a:p>
            <a:r>
              <a:rPr lang="en-IN" b="1" i="0" u="none" strike="noStrike" dirty="0">
                <a:solidFill>
                  <a:srgbClr val="242424"/>
                </a:solidFill>
                <a:effectLst/>
                <a:latin typeface="sohne"/>
              </a:rPr>
              <a:t>Synchronized Blocks</a:t>
            </a:r>
            <a:endParaRPr lang="en-US" dirty="0"/>
          </a:p>
        </p:txBody>
      </p:sp>
      <p:sp>
        <p:nvSpPr>
          <p:cNvPr id="3" name="Content Placeholder 2">
            <a:extLst>
              <a:ext uri="{FF2B5EF4-FFF2-40B4-BE49-F238E27FC236}">
                <a16:creationId xmlns:a16="http://schemas.microsoft.com/office/drawing/2014/main" id="{97D879E3-B786-2A66-392C-8CB9708F7D21}"/>
              </a:ext>
            </a:extLst>
          </p:cNvPr>
          <p:cNvSpPr>
            <a:spLocks noGrp="1"/>
          </p:cNvSpPr>
          <p:nvPr>
            <p:ph idx="1"/>
          </p:nvPr>
        </p:nvSpPr>
        <p:spPr/>
        <p:txBody>
          <a:bodyPr/>
          <a:lstStyle/>
          <a:p>
            <a:pPr algn="l">
              <a:buFont typeface="Arial" panose="020B0604020202020204" pitchFamily="34" charset="0"/>
              <a:buChar char="•"/>
            </a:pPr>
            <a:r>
              <a:rPr lang="en-IN" b="1" i="0" u="none" strike="noStrike" dirty="0">
                <a:solidFill>
                  <a:srgbClr val="242424"/>
                </a:solidFill>
                <a:effectLst/>
                <a:latin typeface="source-serif-pro"/>
              </a:rPr>
              <a:t>Block-Level Synchronization:</a:t>
            </a:r>
            <a:r>
              <a:rPr lang="en-IN" b="0" i="0" u="none" strike="noStrike" dirty="0">
                <a:solidFill>
                  <a:srgbClr val="242424"/>
                </a:solidFill>
                <a:effectLst/>
                <a:latin typeface="source-serif-pro"/>
              </a:rPr>
              <a:t> Instead of locking the entire method, Java allows you to synchronize a block of statements within a method. This approach provides better performance as it reduces the duration for which the lock is held.</a:t>
            </a:r>
          </a:p>
          <a:p>
            <a:pPr marL="0" indent="0" algn="l">
              <a:buNone/>
            </a:pPr>
            <a:r>
              <a:rPr lang="en-IN" b="0" i="0" dirty="0">
                <a:solidFill>
                  <a:srgbClr val="AA0D91"/>
                </a:solidFill>
                <a:effectLst/>
                <a:latin typeface="source-code-pro"/>
              </a:rPr>
              <a:t>	synchronized</a:t>
            </a:r>
            <a:r>
              <a:rPr lang="en-IN" b="0" i="0" dirty="0">
                <a:effectLst/>
                <a:latin typeface="source-code-pro"/>
              </a:rPr>
              <a:t>(</a:t>
            </a:r>
            <a:r>
              <a:rPr lang="en-IN" b="0" i="0" dirty="0">
                <a:solidFill>
                  <a:srgbClr val="5C2699"/>
                </a:solidFill>
                <a:effectLst/>
                <a:latin typeface="source-code-pro"/>
              </a:rPr>
              <a:t>this</a:t>
            </a:r>
            <a:r>
              <a:rPr lang="en-IN" b="0" i="0" dirty="0">
                <a:effectLst/>
                <a:latin typeface="source-code-pro"/>
              </a:rPr>
              <a:t>) {</a:t>
            </a:r>
            <a:br>
              <a:rPr lang="en-IN" b="0" i="0" dirty="0">
                <a:effectLst/>
                <a:latin typeface="source-code-pro"/>
              </a:rPr>
            </a:br>
            <a:r>
              <a:rPr lang="en-IN" b="0" i="0" dirty="0">
                <a:effectLst/>
                <a:latin typeface="source-code-pro"/>
              </a:rPr>
              <a:t>		</a:t>
            </a:r>
            <a:r>
              <a:rPr lang="en-IN" b="0" i="0" dirty="0">
                <a:solidFill>
                  <a:srgbClr val="007400"/>
                </a:solidFill>
                <a:effectLst/>
                <a:latin typeface="source-code-pro"/>
              </a:rPr>
              <a:t>// critical section code</a:t>
            </a:r>
            <a:br>
              <a:rPr lang="en-IN" b="0" i="0" dirty="0">
                <a:effectLst/>
                <a:latin typeface="source-code-pro"/>
              </a:rPr>
            </a:br>
            <a:r>
              <a:rPr lang="en-IN" b="0" i="0" dirty="0">
                <a:effectLst/>
                <a:latin typeface="source-code-pro"/>
              </a:rPr>
              <a:t>		}</a:t>
            </a:r>
          </a:p>
          <a:p>
            <a:r>
              <a:rPr lang="en-IN" b="1" i="0" u="none" strike="noStrike" dirty="0">
                <a:solidFill>
                  <a:srgbClr val="242424"/>
                </a:solidFill>
                <a:effectLst/>
                <a:latin typeface="source-serif-pro"/>
              </a:rPr>
              <a:t>Specific Object Locks:</a:t>
            </a:r>
            <a:r>
              <a:rPr lang="en-IN" b="0" i="0" u="none" strike="noStrike" dirty="0">
                <a:solidFill>
                  <a:srgbClr val="242424"/>
                </a:solidFill>
                <a:effectLst/>
                <a:latin typeface="source-serif-pro"/>
              </a:rPr>
              <a:t> Synchronized blocks can lock on any object, not just this. This flexibility allows finer control over which resources are locked.</a:t>
            </a:r>
          </a:p>
          <a:p>
            <a:endParaRPr lang="en-US" dirty="0"/>
          </a:p>
        </p:txBody>
      </p:sp>
    </p:spTree>
    <p:extLst>
      <p:ext uri="{BB962C8B-B14F-4D97-AF65-F5344CB8AC3E}">
        <p14:creationId xmlns:p14="http://schemas.microsoft.com/office/powerpoint/2010/main" val="422516416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6802B-AE07-EA6F-65DF-D8F07B536F13}"/>
              </a:ext>
            </a:extLst>
          </p:cNvPr>
          <p:cNvSpPr>
            <a:spLocks noGrp="1"/>
          </p:cNvSpPr>
          <p:nvPr>
            <p:ph type="title"/>
          </p:nvPr>
        </p:nvSpPr>
        <p:spPr/>
        <p:txBody>
          <a:bodyPr/>
          <a:lstStyle/>
          <a:p>
            <a:r>
              <a:rPr lang="en-IN" b="1" i="0" u="none" strike="noStrike" dirty="0">
                <a:solidFill>
                  <a:srgbClr val="242424"/>
                </a:solidFill>
                <a:effectLst/>
                <a:latin typeface="sohne"/>
              </a:rPr>
              <a:t>Understanding Locks and Synchronization</a:t>
            </a:r>
            <a:endParaRPr lang="en-US" dirty="0"/>
          </a:p>
        </p:txBody>
      </p:sp>
      <p:sp>
        <p:nvSpPr>
          <p:cNvPr id="3" name="Content Placeholder 2">
            <a:extLst>
              <a:ext uri="{FF2B5EF4-FFF2-40B4-BE49-F238E27FC236}">
                <a16:creationId xmlns:a16="http://schemas.microsoft.com/office/drawing/2014/main" id="{7259756C-E899-4ED6-BBDD-4413DA5E3D9E}"/>
              </a:ext>
            </a:extLst>
          </p:cNvPr>
          <p:cNvSpPr>
            <a:spLocks noGrp="1"/>
          </p:cNvSpPr>
          <p:nvPr>
            <p:ph idx="1"/>
          </p:nvPr>
        </p:nvSpPr>
        <p:spPr/>
        <p:txBody>
          <a:bodyPr/>
          <a:lstStyle/>
          <a:p>
            <a:pPr algn="l">
              <a:buFont typeface="Arial" panose="020B0604020202020204" pitchFamily="34" charset="0"/>
              <a:buChar char="•"/>
            </a:pPr>
            <a:r>
              <a:rPr lang="en-IN" b="1" i="0" u="none" strike="noStrike" dirty="0">
                <a:solidFill>
                  <a:srgbClr val="242424"/>
                </a:solidFill>
                <a:effectLst/>
                <a:latin typeface="source-serif-pro"/>
              </a:rPr>
              <a:t>Intrinsic Locks:</a:t>
            </a:r>
            <a:r>
              <a:rPr lang="en-IN" b="0" i="0" u="none" strike="noStrike" dirty="0">
                <a:solidFill>
                  <a:srgbClr val="242424"/>
                </a:solidFill>
                <a:effectLst/>
                <a:latin typeface="source-serif-pro"/>
              </a:rPr>
              <a:t> In Java, every object comes with an intrinsic lock. When a thread acquires an intrinsic lock, no other thread can acquire the same lock until it’s released.</a:t>
            </a:r>
          </a:p>
          <a:p>
            <a:pPr algn="l">
              <a:buFont typeface="Arial" panose="020B0604020202020204" pitchFamily="34" charset="0"/>
              <a:buChar char="•"/>
            </a:pPr>
            <a:r>
              <a:rPr lang="en-IN" b="1" i="0" u="none" strike="noStrike" dirty="0" err="1">
                <a:solidFill>
                  <a:srgbClr val="242424"/>
                </a:solidFill>
                <a:effectLst/>
                <a:latin typeface="source-serif-pro"/>
              </a:rPr>
              <a:t>Reentrant</a:t>
            </a:r>
            <a:r>
              <a:rPr lang="en-IN" b="1" i="0" u="none" strike="noStrike" dirty="0">
                <a:solidFill>
                  <a:srgbClr val="242424"/>
                </a:solidFill>
                <a:effectLst/>
                <a:latin typeface="source-serif-pro"/>
              </a:rPr>
              <a:t> Synchronization:</a:t>
            </a:r>
            <a:r>
              <a:rPr lang="en-IN" b="0" i="0" u="none" strike="noStrike" dirty="0">
                <a:solidFill>
                  <a:srgbClr val="242424"/>
                </a:solidFill>
                <a:effectLst/>
                <a:latin typeface="source-serif-pro"/>
              </a:rPr>
              <a:t> Java’s intrinsic locks are </a:t>
            </a:r>
            <a:r>
              <a:rPr lang="en-IN" b="0" i="0" u="none" strike="noStrike" dirty="0" err="1">
                <a:solidFill>
                  <a:srgbClr val="242424"/>
                </a:solidFill>
                <a:effectLst/>
                <a:latin typeface="source-serif-pro"/>
              </a:rPr>
              <a:t>reentrant</a:t>
            </a:r>
            <a:r>
              <a:rPr lang="en-IN" b="0" i="0" u="none" strike="noStrike" dirty="0">
                <a:solidFill>
                  <a:srgbClr val="242424"/>
                </a:solidFill>
                <a:effectLst/>
                <a:latin typeface="source-serif-pro"/>
              </a:rPr>
              <a:t>. If a thread already holds a certain lock, it can enter another block of code synchronized on the same lock without any issues.</a:t>
            </a:r>
          </a:p>
          <a:p>
            <a:endParaRPr lang="en-US" dirty="0"/>
          </a:p>
        </p:txBody>
      </p:sp>
    </p:spTree>
    <p:extLst>
      <p:ext uri="{BB962C8B-B14F-4D97-AF65-F5344CB8AC3E}">
        <p14:creationId xmlns:p14="http://schemas.microsoft.com/office/powerpoint/2010/main" val="17711476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B7DEE-D734-6BA9-B707-DD49BF742016}"/>
              </a:ext>
            </a:extLst>
          </p:cNvPr>
          <p:cNvSpPr>
            <a:spLocks noGrp="1"/>
          </p:cNvSpPr>
          <p:nvPr>
            <p:ph type="title"/>
          </p:nvPr>
        </p:nvSpPr>
        <p:spPr/>
        <p:txBody>
          <a:bodyPr/>
          <a:lstStyle/>
          <a:p>
            <a:r>
              <a:rPr lang="en-IN" b="1" i="0" u="none" strike="noStrike" dirty="0">
                <a:solidFill>
                  <a:srgbClr val="242424"/>
                </a:solidFill>
                <a:effectLst/>
                <a:latin typeface="sohne"/>
              </a:rPr>
              <a:t>The Volatile Keyword</a:t>
            </a:r>
            <a:endParaRPr lang="en-US" dirty="0"/>
          </a:p>
        </p:txBody>
      </p:sp>
      <p:sp>
        <p:nvSpPr>
          <p:cNvPr id="3" name="Content Placeholder 2">
            <a:extLst>
              <a:ext uri="{FF2B5EF4-FFF2-40B4-BE49-F238E27FC236}">
                <a16:creationId xmlns:a16="http://schemas.microsoft.com/office/drawing/2014/main" id="{17B554A1-B033-BB0F-3D2E-937D722086FD}"/>
              </a:ext>
            </a:extLst>
          </p:cNvPr>
          <p:cNvSpPr>
            <a:spLocks noGrp="1"/>
          </p:cNvSpPr>
          <p:nvPr>
            <p:ph idx="1"/>
          </p:nvPr>
        </p:nvSpPr>
        <p:spPr/>
        <p:txBody>
          <a:bodyPr/>
          <a:lstStyle/>
          <a:p>
            <a:r>
              <a:rPr lang="en-IN" b="1" i="0" u="none" strike="noStrike" dirty="0">
                <a:solidFill>
                  <a:srgbClr val="242424"/>
                </a:solidFill>
                <a:effectLst/>
                <a:latin typeface="source-serif-pro"/>
              </a:rPr>
              <a:t>Memory Visibility:</a:t>
            </a:r>
            <a:r>
              <a:rPr lang="en-IN" b="0" i="0" u="none" strike="noStrike" dirty="0">
                <a:solidFill>
                  <a:srgbClr val="242424"/>
                </a:solidFill>
                <a:effectLst/>
                <a:latin typeface="source-serif-pro"/>
              </a:rPr>
              <a:t> To ensure that changes made by one thread to a shared variable are visible to other threads, Java introduces the volatile keyword. A volatile variable's value is always read from and written to the main memory, ensuring that every thread sees the latest value.</a:t>
            </a:r>
          </a:p>
          <a:p>
            <a:endParaRPr lang="en-US" dirty="0"/>
          </a:p>
        </p:txBody>
      </p:sp>
    </p:spTree>
    <p:extLst>
      <p:ext uri="{BB962C8B-B14F-4D97-AF65-F5344CB8AC3E}">
        <p14:creationId xmlns:p14="http://schemas.microsoft.com/office/powerpoint/2010/main" val="202680071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57C10-7AB4-69E2-0815-C0D3CA5CDACA}"/>
              </a:ext>
            </a:extLst>
          </p:cNvPr>
          <p:cNvSpPr>
            <a:spLocks noGrp="1"/>
          </p:cNvSpPr>
          <p:nvPr>
            <p:ph type="title"/>
          </p:nvPr>
        </p:nvSpPr>
        <p:spPr/>
        <p:txBody>
          <a:bodyPr/>
          <a:lstStyle/>
          <a:p>
            <a:r>
              <a:rPr lang="en-IN" b="1" i="0" u="none" strike="noStrike" dirty="0">
                <a:solidFill>
                  <a:srgbClr val="242424"/>
                </a:solidFill>
                <a:effectLst/>
                <a:latin typeface="sohne"/>
              </a:rPr>
              <a:t>Executors and Thread Pools</a:t>
            </a:r>
            <a:endParaRPr lang="en-US" dirty="0"/>
          </a:p>
        </p:txBody>
      </p:sp>
      <p:sp>
        <p:nvSpPr>
          <p:cNvPr id="3" name="Content Placeholder 2">
            <a:extLst>
              <a:ext uri="{FF2B5EF4-FFF2-40B4-BE49-F238E27FC236}">
                <a16:creationId xmlns:a16="http://schemas.microsoft.com/office/drawing/2014/main" id="{F026FF8D-06E3-E552-EA28-28297B2FEC58}"/>
              </a:ext>
            </a:extLst>
          </p:cNvPr>
          <p:cNvSpPr>
            <a:spLocks noGrp="1"/>
          </p:cNvSpPr>
          <p:nvPr>
            <p:ph idx="1"/>
          </p:nvPr>
        </p:nvSpPr>
        <p:spPr/>
        <p:txBody>
          <a:bodyPr>
            <a:normAutofit fontScale="70000" lnSpcReduction="20000"/>
          </a:bodyPr>
          <a:lstStyle/>
          <a:p>
            <a:r>
              <a:rPr lang="en-IN" b="0" i="0" u="none" strike="noStrike" dirty="0">
                <a:solidFill>
                  <a:srgbClr val="242424"/>
                </a:solidFill>
                <a:effectLst/>
                <a:highlight>
                  <a:srgbClr val="FFFFFF"/>
                </a:highlight>
                <a:latin typeface="source-serif-pro"/>
              </a:rPr>
              <a:t>Managing threads manually (creating, starting, and coordinating their lifecycle) can be complex and error-prone. The Executor framework abstracts the creation and management of threads, providing a powerful toolbox for asynchronous processing.</a:t>
            </a:r>
          </a:p>
          <a:p>
            <a:pPr algn="l">
              <a:buFont typeface="Arial" panose="020B0604020202020204" pitchFamily="34" charset="0"/>
              <a:buChar char="•"/>
            </a:pPr>
            <a:r>
              <a:rPr lang="en-IN" b="1" i="0" u="none" strike="noStrike" dirty="0" err="1">
                <a:solidFill>
                  <a:srgbClr val="242424"/>
                </a:solidFill>
                <a:effectLst/>
                <a:latin typeface="source-serif-pro"/>
              </a:rPr>
              <a:t>ExecutorService</a:t>
            </a:r>
            <a:r>
              <a:rPr lang="en-IN" b="1" i="0" u="none" strike="noStrike" dirty="0">
                <a:solidFill>
                  <a:srgbClr val="242424"/>
                </a:solidFill>
                <a:effectLst/>
                <a:latin typeface="source-serif-pro"/>
              </a:rPr>
              <a:t>:</a:t>
            </a:r>
            <a:r>
              <a:rPr lang="en-IN" b="0" i="0" u="none" strike="noStrike" dirty="0">
                <a:solidFill>
                  <a:srgbClr val="242424"/>
                </a:solidFill>
                <a:effectLst/>
                <a:latin typeface="source-serif-pro"/>
              </a:rPr>
              <a:t> It provides methods to manage termination and methods that can produce a Future for tracking progress of one or more asynchronous tasks.</a:t>
            </a:r>
          </a:p>
          <a:p>
            <a:pPr marL="0" indent="0">
              <a:buNone/>
            </a:pPr>
            <a:r>
              <a:rPr lang="en-IN" b="0" i="0" dirty="0">
                <a:solidFill>
                  <a:srgbClr val="5C2699"/>
                </a:solidFill>
                <a:effectLst/>
                <a:latin typeface="source-code-pro"/>
              </a:rPr>
              <a:t>	</a:t>
            </a:r>
            <a:r>
              <a:rPr lang="en-IN" b="0" i="0" dirty="0" err="1">
                <a:solidFill>
                  <a:srgbClr val="5C2699"/>
                </a:solidFill>
                <a:effectLst/>
                <a:latin typeface="source-code-pro"/>
              </a:rPr>
              <a:t>ExecutorService</a:t>
            </a:r>
            <a:r>
              <a:rPr lang="en-IN" b="0" i="0" dirty="0">
                <a:effectLst/>
                <a:latin typeface="source-code-pro"/>
              </a:rPr>
              <a:t> </a:t>
            </a:r>
            <a:r>
              <a:rPr lang="en-IN" b="0" i="0" dirty="0">
                <a:solidFill>
                  <a:srgbClr val="3F6E74"/>
                </a:solidFill>
                <a:effectLst/>
                <a:latin typeface="source-code-pro"/>
              </a:rPr>
              <a:t>executor</a:t>
            </a:r>
            <a:r>
              <a:rPr lang="en-IN" b="0" i="0" dirty="0">
                <a:effectLst/>
                <a:latin typeface="source-code-pro"/>
              </a:rPr>
              <a:t> = </a:t>
            </a:r>
            <a:r>
              <a:rPr lang="en-IN" b="0" i="0" dirty="0" err="1">
                <a:effectLst/>
                <a:latin typeface="source-code-pro"/>
              </a:rPr>
              <a:t>Executors.newFixedThreadPool</a:t>
            </a:r>
            <a:r>
              <a:rPr lang="en-IN" b="0" i="0" dirty="0">
                <a:effectLst/>
                <a:latin typeface="source-code-pro"/>
              </a:rPr>
              <a:t>(</a:t>
            </a:r>
            <a:r>
              <a:rPr lang="en-IN" b="0" i="0" dirty="0">
                <a:solidFill>
                  <a:srgbClr val="1C00CF"/>
                </a:solidFill>
                <a:effectLst/>
                <a:latin typeface="source-code-pro"/>
              </a:rPr>
              <a:t>4</a:t>
            </a:r>
            <a:r>
              <a:rPr lang="en-IN" b="0" i="0" dirty="0">
                <a:effectLst/>
                <a:latin typeface="source-code-pro"/>
              </a:rPr>
              <a:t>);</a:t>
            </a:r>
            <a:br>
              <a:rPr lang="en-IN" b="0" i="0" dirty="0">
                <a:effectLst/>
                <a:latin typeface="source-code-pro"/>
              </a:rPr>
            </a:br>
            <a:r>
              <a:rPr lang="en-IN" b="0" i="0" dirty="0">
                <a:effectLst/>
                <a:latin typeface="source-code-pro"/>
              </a:rPr>
              <a:t>	</a:t>
            </a:r>
            <a:r>
              <a:rPr lang="en-IN" b="0" i="0" dirty="0" err="1">
                <a:effectLst/>
                <a:latin typeface="source-code-pro"/>
              </a:rPr>
              <a:t>executor.submit</a:t>
            </a:r>
            <a:r>
              <a:rPr lang="en-IN" b="0" i="0" dirty="0">
                <a:effectLst/>
                <a:latin typeface="source-code-pro"/>
              </a:rPr>
              <a:t>(() -&gt; {</a:t>
            </a:r>
            <a:br>
              <a:rPr lang="en-IN" b="0" i="0" dirty="0">
                <a:effectLst/>
                <a:latin typeface="source-code-pro"/>
              </a:rPr>
            </a:br>
            <a:r>
              <a:rPr lang="en-IN" b="0" i="0" dirty="0">
                <a:effectLst/>
                <a:latin typeface="source-code-pro"/>
              </a:rPr>
              <a:t>		</a:t>
            </a:r>
            <a:r>
              <a:rPr lang="en-IN" b="0" i="0" dirty="0">
                <a:solidFill>
                  <a:srgbClr val="007400"/>
                </a:solidFill>
                <a:effectLst/>
                <a:latin typeface="source-code-pro"/>
              </a:rPr>
              <a:t>// Task code</a:t>
            </a:r>
            <a:br>
              <a:rPr lang="en-IN" b="0" i="0" dirty="0">
                <a:effectLst/>
                <a:latin typeface="source-code-pro"/>
              </a:rPr>
            </a:br>
            <a:r>
              <a:rPr lang="en-IN" b="0" i="0" dirty="0">
                <a:effectLst/>
                <a:latin typeface="source-code-pro"/>
              </a:rPr>
              <a:t>	});</a:t>
            </a:r>
          </a:p>
          <a:p>
            <a:pPr algn="l">
              <a:buFont typeface="Arial" panose="020B0604020202020204" pitchFamily="34" charset="0"/>
              <a:buChar char="•"/>
            </a:pPr>
            <a:r>
              <a:rPr lang="en-IN" b="1" i="0" u="none" strike="noStrike" dirty="0" err="1">
                <a:solidFill>
                  <a:srgbClr val="242424"/>
                </a:solidFill>
                <a:effectLst/>
                <a:latin typeface="source-serif-pro"/>
              </a:rPr>
              <a:t>ScheduledExecutorService</a:t>
            </a:r>
            <a:r>
              <a:rPr lang="en-IN" b="1" i="0" u="none" strike="noStrike" dirty="0">
                <a:solidFill>
                  <a:srgbClr val="242424"/>
                </a:solidFill>
                <a:effectLst/>
                <a:latin typeface="source-serif-pro"/>
              </a:rPr>
              <a:t>:</a:t>
            </a:r>
            <a:r>
              <a:rPr lang="en-IN" b="0" i="0" u="none" strike="noStrike" dirty="0">
                <a:solidFill>
                  <a:srgbClr val="242424"/>
                </a:solidFill>
                <a:effectLst/>
                <a:latin typeface="source-serif-pro"/>
              </a:rPr>
              <a:t> This is used to schedule tasks with a delay or to execute repeatedly with a fixed interval.</a:t>
            </a:r>
          </a:p>
          <a:p>
            <a:pPr marL="0" indent="0">
              <a:buNone/>
            </a:pPr>
            <a:r>
              <a:rPr lang="en-IN" b="0" i="0" dirty="0">
                <a:solidFill>
                  <a:srgbClr val="5C2699"/>
                </a:solidFill>
                <a:effectLst/>
                <a:latin typeface="source-code-pro"/>
              </a:rPr>
              <a:t>	</a:t>
            </a:r>
            <a:r>
              <a:rPr lang="en-IN" b="0" i="0" dirty="0" err="1">
                <a:solidFill>
                  <a:srgbClr val="5C2699"/>
                </a:solidFill>
                <a:effectLst/>
                <a:latin typeface="source-code-pro"/>
              </a:rPr>
              <a:t>ScheduledExecutorService</a:t>
            </a:r>
            <a:r>
              <a:rPr lang="en-IN" b="0" i="0" dirty="0">
                <a:effectLst/>
                <a:latin typeface="source-code-pro"/>
              </a:rPr>
              <a:t> </a:t>
            </a:r>
            <a:r>
              <a:rPr lang="en-IN" b="0" i="0" dirty="0" err="1">
                <a:solidFill>
                  <a:srgbClr val="3F6E74"/>
                </a:solidFill>
                <a:effectLst/>
                <a:latin typeface="source-code-pro"/>
              </a:rPr>
              <a:t>scheduledExecutor</a:t>
            </a:r>
            <a:r>
              <a:rPr lang="en-IN" b="0" i="0" dirty="0">
                <a:effectLst/>
                <a:latin typeface="source-code-pro"/>
              </a:rPr>
              <a:t> = </a:t>
            </a:r>
            <a:r>
              <a:rPr lang="en-IN" b="0" i="0" dirty="0" err="1">
                <a:effectLst/>
                <a:latin typeface="source-code-pro"/>
              </a:rPr>
              <a:t>Executors.newScheduledThreadPool</a:t>
            </a:r>
            <a:r>
              <a:rPr lang="en-IN" b="0" i="0" dirty="0">
                <a:effectLst/>
                <a:latin typeface="source-code-pro"/>
              </a:rPr>
              <a:t>(</a:t>
            </a:r>
            <a:r>
              <a:rPr lang="en-IN" b="0" i="0" dirty="0">
                <a:solidFill>
                  <a:srgbClr val="1C00CF"/>
                </a:solidFill>
                <a:effectLst/>
                <a:latin typeface="source-code-pro"/>
              </a:rPr>
              <a:t>1</a:t>
            </a:r>
            <a:r>
              <a:rPr lang="en-IN" b="0" i="0" dirty="0">
                <a:effectLst/>
                <a:latin typeface="source-code-pro"/>
              </a:rPr>
              <a:t>);</a:t>
            </a:r>
            <a:br>
              <a:rPr lang="en-IN" b="0" i="0" dirty="0">
                <a:effectLst/>
                <a:latin typeface="source-code-pro"/>
              </a:rPr>
            </a:br>
            <a:r>
              <a:rPr lang="en-IN" b="0" i="0" dirty="0">
                <a:effectLst/>
                <a:latin typeface="source-code-pro"/>
              </a:rPr>
              <a:t>		</a:t>
            </a:r>
            <a:r>
              <a:rPr lang="en-IN" b="0" i="0" dirty="0" err="1">
                <a:effectLst/>
                <a:latin typeface="source-code-pro"/>
              </a:rPr>
              <a:t>scheduledExecutor.scheduleAtFixedRate</a:t>
            </a:r>
            <a:r>
              <a:rPr lang="en-IN" b="0" i="0" dirty="0">
                <a:effectLst/>
                <a:latin typeface="source-code-pro"/>
              </a:rPr>
              <a:t>(() -&gt; {</a:t>
            </a:r>
            <a:br>
              <a:rPr lang="en-IN" b="0" i="0" dirty="0">
                <a:effectLst/>
                <a:latin typeface="source-code-pro"/>
              </a:rPr>
            </a:br>
            <a:r>
              <a:rPr lang="en-IN" b="0" i="0" dirty="0">
                <a:effectLst/>
                <a:latin typeface="source-code-pro"/>
              </a:rPr>
              <a:t>		</a:t>
            </a:r>
            <a:r>
              <a:rPr lang="en-IN" b="0" i="0" dirty="0">
                <a:solidFill>
                  <a:srgbClr val="007400"/>
                </a:solidFill>
                <a:effectLst/>
                <a:latin typeface="source-code-pro"/>
              </a:rPr>
              <a:t>// Task code</a:t>
            </a:r>
            <a:br>
              <a:rPr lang="en-IN" b="0" i="0" dirty="0">
                <a:effectLst/>
                <a:latin typeface="source-code-pro"/>
              </a:rPr>
            </a:br>
            <a:r>
              <a:rPr lang="en-IN" b="0" i="0" dirty="0">
                <a:effectLst/>
                <a:latin typeface="source-code-pro"/>
              </a:rPr>
              <a:t>	}, </a:t>
            </a:r>
            <a:r>
              <a:rPr lang="en-IN" b="0" i="0" dirty="0">
                <a:solidFill>
                  <a:srgbClr val="1C00CF"/>
                </a:solidFill>
                <a:effectLst/>
                <a:latin typeface="source-code-pro"/>
              </a:rPr>
              <a:t>0</a:t>
            </a:r>
            <a:r>
              <a:rPr lang="en-IN" b="0" i="0" dirty="0">
                <a:effectLst/>
                <a:latin typeface="source-code-pro"/>
              </a:rPr>
              <a:t>, </a:t>
            </a:r>
            <a:r>
              <a:rPr lang="en-IN" b="0" i="0" dirty="0">
                <a:solidFill>
                  <a:srgbClr val="1C00CF"/>
                </a:solidFill>
                <a:effectLst/>
                <a:latin typeface="source-code-pro"/>
              </a:rPr>
              <a:t>1</a:t>
            </a:r>
            <a:r>
              <a:rPr lang="en-IN" b="0" i="0" dirty="0">
                <a:effectLst/>
                <a:latin typeface="source-code-pro"/>
              </a:rPr>
              <a:t>, </a:t>
            </a:r>
            <a:r>
              <a:rPr lang="en-IN" b="0" i="0" dirty="0" err="1">
                <a:effectLst/>
                <a:latin typeface="source-code-pro"/>
              </a:rPr>
              <a:t>TimeUnit.SECONDS</a:t>
            </a:r>
            <a:r>
              <a:rPr lang="en-IN" b="0" i="0" dirty="0">
                <a:effectLst/>
                <a:latin typeface="source-code-pro"/>
              </a:rPr>
              <a:t>);</a:t>
            </a:r>
            <a:endParaRPr lang="en-US" dirty="0"/>
          </a:p>
        </p:txBody>
      </p:sp>
    </p:spTree>
    <p:extLst>
      <p:ext uri="{BB962C8B-B14F-4D97-AF65-F5344CB8AC3E}">
        <p14:creationId xmlns:p14="http://schemas.microsoft.com/office/powerpoint/2010/main" val="322932053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A644F-3888-89BC-ABAB-CD78D9AD56C0}"/>
              </a:ext>
            </a:extLst>
          </p:cNvPr>
          <p:cNvSpPr>
            <a:spLocks noGrp="1"/>
          </p:cNvSpPr>
          <p:nvPr>
            <p:ph type="title"/>
          </p:nvPr>
        </p:nvSpPr>
        <p:spPr/>
        <p:txBody>
          <a:bodyPr/>
          <a:lstStyle/>
          <a:p>
            <a:r>
              <a:rPr lang="en-IN" b="0" i="0" u="none" strike="noStrike" dirty="0">
                <a:solidFill>
                  <a:srgbClr val="212529"/>
                </a:solidFill>
                <a:effectLst/>
                <a:latin typeface="Ubuntu" panose="020F0502020204030204" pitchFamily="34" charset="0"/>
              </a:rPr>
              <a:t>What is Thread Pool?</a:t>
            </a:r>
            <a:br>
              <a:rPr lang="en-IN" b="0" i="0" u="none" strike="noStrike" dirty="0">
                <a:solidFill>
                  <a:srgbClr val="212529"/>
                </a:solidFill>
                <a:effectLst/>
                <a:latin typeface="Ubuntu" panose="020F0502020204030204" pitchFamily="34" charset="0"/>
              </a:rPr>
            </a:br>
            <a:endParaRPr lang="en-US" dirty="0"/>
          </a:p>
        </p:txBody>
      </p:sp>
      <p:sp>
        <p:nvSpPr>
          <p:cNvPr id="3" name="Content Placeholder 2">
            <a:extLst>
              <a:ext uri="{FF2B5EF4-FFF2-40B4-BE49-F238E27FC236}">
                <a16:creationId xmlns:a16="http://schemas.microsoft.com/office/drawing/2014/main" id="{3EAA14B2-2604-F1B4-91D5-3C354DBEE78A}"/>
              </a:ext>
            </a:extLst>
          </p:cNvPr>
          <p:cNvSpPr>
            <a:spLocks noGrp="1"/>
          </p:cNvSpPr>
          <p:nvPr>
            <p:ph idx="1"/>
          </p:nvPr>
        </p:nvSpPr>
        <p:spPr/>
        <p:txBody>
          <a:bodyPr>
            <a:normAutofit fontScale="92500" lnSpcReduction="10000"/>
          </a:bodyPr>
          <a:lstStyle/>
          <a:p>
            <a:pPr algn="l"/>
            <a:r>
              <a:rPr lang="en-IN" b="0" i="0" u="none" strike="noStrike" dirty="0">
                <a:solidFill>
                  <a:srgbClr val="212529"/>
                </a:solidFill>
                <a:effectLst/>
                <a:latin typeface="Ubuntu" panose="020B0504030602030204" pitchFamily="34" charset="0"/>
              </a:rPr>
              <a:t>Thread Pools are useful when you need to </a:t>
            </a:r>
            <a:r>
              <a:rPr lang="en-IN" b="1" i="0" u="none" strike="noStrike" dirty="0">
                <a:solidFill>
                  <a:srgbClr val="212529"/>
                </a:solidFill>
                <a:effectLst/>
                <a:latin typeface="Ubuntu" panose="020B0504030602030204" pitchFamily="34" charset="0"/>
              </a:rPr>
              <a:t>limit</a:t>
            </a:r>
            <a:r>
              <a:rPr lang="en-IN" b="0" i="0" u="none" strike="noStrike" dirty="0">
                <a:solidFill>
                  <a:srgbClr val="212529"/>
                </a:solidFill>
                <a:effectLst/>
                <a:latin typeface="Ubuntu" panose="020B0504030602030204" pitchFamily="34" charset="0"/>
              </a:rPr>
              <a:t> the number of threads running in your application at the same time. There is a performance overhead associated with starting a new thread, and each thread is also allocated some memory for its stack etc.</a:t>
            </a:r>
          </a:p>
          <a:p>
            <a:pPr algn="l"/>
            <a:r>
              <a:rPr lang="en-IN" b="0" i="0" u="none" strike="noStrike" dirty="0">
                <a:solidFill>
                  <a:srgbClr val="212529"/>
                </a:solidFill>
                <a:effectLst/>
                <a:latin typeface="Ubuntu" panose="020B0504030602030204" pitchFamily="34" charset="0"/>
              </a:rPr>
              <a:t>Instead of starting a new thread for every task to execute concurrently, the task can be passed to a thread pool. As soon as the pool has any idle threads the task is assigned to one of them and executed. Internally the tasks are inserted into a Blocking Queue which the threads in the pool are dequeuing from. When a new task is inserted into the queue one of the idle threads will dequeue it successfully and execute it. The rest of the idle threads in the pool will be blocked waiting to dequeue tasks.</a:t>
            </a:r>
          </a:p>
        </p:txBody>
      </p:sp>
    </p:spTree>
    <p:extLst>
      <p:ext uri="{BB962C8B-B14F-4D97-AF65-F5344CB8AC3E}">
        <p14:creationId xmlns:p14="http://schemas.microsoft.com/office/powerpoint/2010/main" val="1189939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966E5-6E14-A022-88AA-759E3887154B}"/>
              </a:ext>
            </a:extLst>
          </p:cNvPr>
          <p:cNvSpPr>
            <a:spLocks noGrp="1"/>
          </p:cNvSpPr>
          <p:nvPr>
            <p:ph type="title"/>
          </p:nvPr>
        </p:nvSpPr>
        <p:spPr>
          <a:xfrm>
            <a:off x="906010" y="1098958"/>
            <a:ext cx="10447789" cy="591730"/>
          </a:xfrm>
        </p:spPr>
        <p:txBody>
          <a:bodyPr>
            <a:normAutofit fontScale="90000"/>
          </a:bodyPr>
          <a:lstStyle/>
          <a:p>
            <a:r>
              <a:rPr lang="en-IN" sz="4400" dirty="0">
                <a:effectLst/>
                <a:latin typeface="TTE19494D0t00"/>
              </a:rPr>
              <a:t>Java 3</a:t>
            </a:r>
            <a:r>
              <a:rPr lang="en-IN" sz="4400" dirty="0">
                <a:effectLst/>
                <a:latin typeface="TTE1948BD8t00"/>
              </a:rPr>
              <a:t> </a:t>
            </a:r>
            <a:r>
              <a:rPr lang="en-IN" dirty="0">
                <a:latin typeface="TTE1948BD8t00"/>
              </a:rPr>
              <a:t>C</a:t>
            </a:r>
            <a:r>
              <a:rPr lang="en-IN" sz="4400" dirty="0">
                <a:effectLst/>
                <a:latin typeface="TTE1948BD8t00"/>
              </a:rPr>
              <a:t>ategories</a:t>
            </a:r>
            <a:br>
              <a:rPr lang="en-IN" dirty="0"/>
            </a:br>
            <a:endParaRPr lang="en-US" dirty="0"/>
          </a:p>
        </p:txBody>
      </p:sp>
      <p:sp>
        <p:nvSpPr>
          <p:cNvPr id="3" name="Content Placeholder 2">
            <a:extLst>
              <a:ext uri="{FF2B5EF4-FFF2-40B4-BE49-F238E27FC236}">
                <a16:creationId xmlns:a16="http://schemas.microsoft.com/office/drawing/2014/main" id="{3822DC11-AAC8-B637-A585-E6D66B243FB2}"/>
              </a:ext>
            </a:extLst>
          </p:cNvPr>
          <p:cNvSpPr>
            <a:spLocks noGrp="1"/>
          </p:cNvSpPr>
          <p:nvPr>
            <p:ph idx="1"/>
          </p:nvPr>
        </p:nvSpPr>
        <p:spPr>
          <a:xfrm>
            <a:off x="838200" y="1690688"/>
            <a:ext cx="10515600" cy="4905725"/>
          </a:xfrm>
        </p:spPr>
        <p:txBody>
          <a:bodyPr/>
          <a:lstStyle/>
          <a:p>
            <a:pPr>
              <a:buFont typeface="+mj-lt"/>
              <a:buAutoNum type="arabicPeriod"/>
            </a:pPr>
            <a:r>
              <a:rPr lang="en-IN" sz="1800" dirty="0">
                <a:effectLst/>
                <a:latin typeface="Arial" panose="020B0604020202020204" pitchFamily="34" charset="0"/>
                <a:cs typeface="Arial" panose="020B0604020202020204" pitchFamily="34" charset="0"/>
              </a:rPr>
              <a:t>J2SE is basically used for developing client side applications/programs(uses http protocol). </a:t>
            </a:r>
          </a:p>
          <a:p>
            <a:pPr>
              <a:buFont typeface="+mj-lt"/>
              <a:buAutoNum type="arabicPeriod"/>
            </a:pPr>
            <a:r>
              <a:rPr lang="en-IN" sz="1800" dirty="0">
                <a:effectLst/>
                <a:latin typeface="Arial" panose="020B0604020202020204" pitchFamily="34" charset="0"/>
                <a:cs typeface="Arial" panose="020B0604020202020204" pitchFamily="34" charset="0"/>
              </a:rPr>
              <a:t>J2EE is used for developing server side applications/programs(uses http protocol). </a:t>
            </a:r>
          </a:p>
          <a:p>
            <a:pPr>
              <a:buFont typeface="+mj-lt"/>
              <a:buAutoNum type="arabicPeriod"/>
            </a:pPr>
            <a:r>
              <a:rPr lang="en-IN" sz="1800" dirty="0">
                <a:effectLst/>
                <a:latin typeface="Arial" panose="020B0604020202020204" pitchFamily="34" charset="0"/>
                <a:cs typeface="Arial" panose="020B0604020202020204" pitchFamily="34" charset="0"/>
              </a:rPr>
              <a:t>J2ME is used for developing server side applications/programs(WAP protocol). </a:t>
            </a:r>
          </a:p>
          <a:p>
            <a:endParaRPr lang="en-US" dirty="0">
              <a:latin typeface="Arial" panose="020B0604020202020204" pitchFamily="34" charset="0"/>
              <a:cs typeface="Arial" panose="020B0604020202020204" pitchFamily="34" charset="0"/>
            </a:endParaRPr>
          </a:p>
          <a:p>
            <a:r>
              <a:rPr lang="en-IN" sz="1800" dirty="0">
                <a:effectLst/>
                <a:latin typeface="Arial" panose="020B0604020202020204" pitchFamily="34" charset="0"/>
                <a:cs typeface="Arial" panose="020B0604020202020204" pitchFamily="34" charset="0"/>
              </a:rPr>
              <a:t>If you exchange the data between client and server programs (J2SE and J2EE), by default JAVA is having on internal support with a protocol called http. </a:t>
            </a:r>
          </a:p>
          <a:p>
            <a:r>
              <a:rPr lang="en-IN" sz="1800" dirty="0">
                <a:effectLst/>
                <a:latin typeface="Arial" panose="020B0604020202020204" pitchFamily="34" charset="0"/>
                <a:cs typeface="Arial" panose="020B0604020202020204" pitchFamily="34" charset="0"/>
              </a:rPr>
              <a:t>J2ME is used for developing mobile applications. To develop J2ME applications we must use a protocol called WAP (Wireless Applications Protocol). </a:t>
            </a:r>
          </a:p>
        </p:txBody>
      </p:sp>
    </p:spTree>
    <p:extLst>
      <p:ext uri="{BB962C8B-B14F-4D97-AF65-F5344CB8AC3E}">
        <p14:creationId xmlns:p14="http://schemas.microsoft.com/office/powerpoint/2010/main" val="680916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Flow – Contd.</a:t>
            </a:r>
            <a:endParaRPr lang="en-US" dirty="0">
              <a:latin typeface="TTE19494D0t00"/>
            </a:endParaRPr>
          </a:p>
        </p:txBody>
      </p:sp>
      <p:pic>
        <p:nvPicPr>
          <p:cNvPr id="5" name="Content Placeholder 4">
            <a:extLst>
              <a:ext uri="{FF2B5EF4-FFF2-40B4-BE49-F238E27FC236}">
                <a16:creationId xmlns:a16="http://schemas.microsoft.com/office/drawing/2014/main" id="{B3F5744C-9ED7-4952-856C-80A1BB331E71}"/>
              </a:ext>
            </a:extLst>
          </p:cNvPr>
          <p:cNvPicPr>
            <a:picLocks noGrp="1" noChangeAspect="1"/>
          </p:cNvPicPr>
          <p:nvPr>
            <p:ph idx="1"/>
          </p:nvPr>
        </p:nvPicPr>
        <p:blipFill>
          <a:blip r:embed="rId2"/>
          <a:stretch>
            <a:fillRect/>
          </a:stretch>
        </p:blipFill>
        <p:spPr>
          <a:xfrm>
            <a:off x="2667699" y="1476462"/>
            <a:ext cx="5972247" cy="4700501"/>
          </a:xfrm>
          <a:prstGeom prst="rect">
            <a:avLst/>
          </a:prstGeom>
        </p:spPr>
      </p:pic>
    </p:spTree>
    <p:extLst>
      <p:ext uri="{BB962C8B-B14F-4D97-AF65-F5344CB8AC3E}">
        <p14:creationId xmlns:p14="http://schemas.microsoft.com/office/powerpoint/2010/main" val="219200861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ED14C-6906-D2C2-2610-657048AB75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9A134B1-6600-ABC8-269F-5E2B87739CF0}"/>
              </a:ext>
            </a:extLst>
          </p:cNvPr>
          <p:cNvSpPr>
            <a:spLocks noGrp="1"/>
          </p:cNvSpPr>
          <p:nvPr>
            <p:ph idx="1"/>
          </p:nvPr>
        </p:nvSpPr>
        <p:spPr/>
        <p:txBody>
          <a:bodyPr>
            <a:normAutofit/>
          </a:bodyPr>
          <a:lstStyle/>
          <a:p>
            <a:pPr algn="l"/>
            <a:r>
              <a:rPr lang="en-IN" b="0" i="0" u="none" strike="noStrike" dirty="0">
                <a:solidFill>
                  <a:srgbClr val="212529"/>
                </a:solidFill>
                <a:effectLst/>
                <a:latin typeface="Ubuntu" panose="020B0504030602030204" pitchFamily="34" charset="0"/>
              </a:rPr>
              <a:t>Java 5 comes with built in thread pools in the </a:t>
            </a:r>
            <a:r>
              <a:rPr lang="en-IN" b="0" i="0" u="none" strike="noStrike" dirty="0" err="1">
                <a:solidFill>
                  <a:srgbClr val="212529"/>
                </a:solidFill>
                <a:effectLst/>
                <a:latin typeface="Ubuntu" panose="020B0504030602030204" pitchFamily="34" charset="0"/>
              </a:rPr>
              <a:t>java.util.concurrent</a:t>
            </a:r>
            <a:r>
              <a:rPr lang="en-IN" b="0" i="0" u="none" strike="noStrike" dirty="0">
                <a:solidFill>
                  <a:srgbClr val="212529"/>
                </a:solidFill>
                <a:effectLst/>
                <a:latin typeface="Ubuntu" panose="020B0504030602030204" pitchFamily="34" charset="0"/>
              </a:rPr>
              <a:t> package, so you don’t have to implement your own thread pool. Below are the important interfaces and classes for using thread pool.</a:t>
            </a:r>
          </a:p>
          <a:p>
            <a:pPr lvl="1"/>
            <a:r>
              <a:rPr lang="en-IN" b="0" i="0" u="none" strike="noStrike" dirty="0">
                <a:solidFill>
                  <a:srgbClr val="212529"/>
                </a:solidFill>
                <a:effectLst/>
                <a:latin typeface="Ubuntu" panose="020B0504030602030204" pitchFamily="34" charset="0"/>
              </a:rPr>
              <a:t>Interface Executor</a:t>
            </a:r>
          </a:p>
          <a:p>
            <a:pPr lvl="1"/>
            <a:r>
              <a:rPr lang="en-IN" b="0" i="0" u="none" strike="noStrike" dirty="0">
                <a:solidFill>
                  <a:srgbClr val="212529"/>
                </a:solidFill>
                <a:effectLst/>
                <a:latin typeface="Ubuntu" panose="020B0504030602030204" pitchFamily="34" charset="0"/>
              </a:rPr>
              <a:t>Interface </a:t>
            </a:r>
            <a:r>
              <a:rPr lang="en-IN" b="0" i="0" u="none" strike="noStrike" dirty="0" err="1">
                <a:solidFill>
                  <a:srgbClr val="212529"/>
                </a:solidFill>
                <a:effectLst/>
                <a:latin typeface="Ubuntu" panose="020B0504030602030204" pitchFamily="34" charset="0"/>
              </a:rPr>
              <a:t>ExecutorService</a:t>
            </a:r>
            <a:endParaRPr lang="en-IN" b="0" i="0" u="none" strike="noStrike" dirty="0">
              <a:solidFill>
                <a:srgbClr val="212529"/>
              </a:solidFill>
              <a:effectLst/>
              <a:latin typeface="Ubuntu" panose="020B0504030602030204" pitchFamily="34" charset="0"/>
            </a:endParaRPr>
          </a:p>
          <a:p>
            <a:pPr lvl="1"/>
            <a:r>
              <a:rPr lang="en-IN" b="0" i="0" u="none" strike="noStrike" dirty="0">
                <a:solidFill>
                  <a:srgbClr val="212529"/>
                </a:solidFill>
                <a:effectLst/>
                <a:latin typeface="Ubuntu" panose="020B0504030602030204" pitchFamily="34" charset="0"/>
              </a:rPr>
              <a:t>Class Executors</a:t>
            </a:r>
          </a:p>
          <a:p>
            <a:pPr lvl="1"/>
            <a:r>
              <a:rPr lang="en-IN" b="0" i="0" u="none" strike="noStrike" dirty="0">
                <a:solidFill>
                  <a:srgbClr val="212529"/>
                </a:solidFill>
                <a:effectLst/>
                <a:latin typeface="Ubuntu" panose="020B0504030602030204" pitchFamily="34" charset="0"/>
              </a:rPr>
              <a:t>Class </a:t>
            </a:r>
            <a:r>
              <a:rPr lang="en-IN" b="0" i="0" u="none" strike="noStrike" dirty="0" err="1">
                <a:solidFill>
                  <a:srgbClr val="212529"/>
                </a:solidFill>
                <a:effectLst/>
                <a:latin typeface="Ubuntu" panose="020B0504030602030204" pitchFamily="34" charset="0"/>
              </a:rPr>
              <a:t>ThreadPoolExecutor</a:t>
            </a:r>
            <a:endParaRPr lang="en-IN" b="0" i="0" u="none" strike="noStrike" dirty="0">
              <a:solidFill>
                <a:srgbClr val="212529"/>
              </a:solidFill>
              <a:effectLst/>
              <a:latin typeface="Ubuntu" panose="020B0504030602030204" pitchFamily="34" charset="0"/>
            </a:endParaRPr>
          </a:p>
        </p:txBody>
      </p:sp>
    </p:spTree>
    <p:extLst>
      <p:ext uri="{BB962C8B-B14F-4D97-AF65-F5344CB8AC3E}">
        <p14:creationId xmlns:p14="http://schemas.microsoft.com/office/powerpoint/2010/main" val="130886861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01A67-2AB8-5943-057C-A4D093DA3313}"/>
              </a:ext>
            </a:extLst>
          </p:cNvPr>
          <p:cNvSpPr>
            <a:spLocks noGrp="1"/>
          </p:cNvSpPr>
          <p:nvPr>
            <p:ph type="title"/>
          </p:nvPr>
        </p:nvSpPr>
        <p:spPr/>
        <p:txBody>
          <a:bodyPr/>
          <a:lstStyle/>
          <a:p>
            <a:r>
              <a:rPr lang="en-IN" b="0" i="0" u="none" strike="noStrike" dirty="0">
                <a:solidFill>
                  <a:srgbClr val="212529"/>
                </a:solidFill>
                <a:effectLst/>
                <a:latin typeface="Ubuntu" panose="020B0504030602030204" pitchFamily="34" charset="0"/>
              </a:rPr>
              <a:t>Types of Thread Pool</a:t>
            </a:r>
            <a:endParaRPr lang="en-US" dirty="0"/>
          </a:p>
        </p:txBody>
      </p:sp>
      <p:sp>
        <p:nvSpPr>
          <p:cNvPr id="3" name="Content Placeholder 2">
            <a:extLst>
              <a:ext uri="{FF2B5EF4-FFF2-40B4-BE49-F238E27FC236}">
                <a16:creationId xmlns:a16="http://schemas.microsoft.com/office/drawing/2014/main" id="{19857CE3-0322-D3C3-BA57-B52366B96555}"/>
              </a:ext>
            </a:extLst>
          </p:cNvPr>
          <p:cNvSpPr>
            <a:spLocks noGrp="1"/>
          </p:cNvSpPr>
          <p:nvPr>
            <p:ph idx="1"/>
          </p:nvPr>
        </p:nvSpPr>
        <p:spPr/>
        <p:txBody>
          <a:bodyPr/>
          <a:lstStyle/>
          <a:p>
            <a:r>
              <a:rPr lang="en-IN" b="0" i="0" u="none" strike="noStrike" dirty="0">
                <a:solidFill>
                  <a:srgbClr val="212529"/>
                </a:solidFill>
                <a:effectLst/>
                <a:highlight>
                  <a:srgbClr val="FFFFFF"/>
                </a:highlight>
                <a:latin typeface="Ubuntu" panose="020B0504030602030204" pitchFamily="34" charset="0"/>
              </a:rPr>
              <a:t>Class </a:t>
            </a:r>
            <a:r>
              <a:rPr lang="en-IN" dirty="0"/>
              <a:t>Executors</a:t>
            </a:r>
            <a:r>
              <a:rPr lang="en-IN" b="0" i="0" u="none" strike="noStrike" dirty="0">
                <a:solidFill>
                  <a:srgbClr val="212529"/>
                </a:solidFill>
                <a:effectLst/>
                <a:highlight>
                  <a:srgbClr val="FFFFFF"/>
                </a:highlight>
                <a:latin typeface="Ubuntu" panose="020B0504030602030204" pitchFamily="34" charset="0"/>
              </a:rPr>
              <a:t> supports to create five types of thread pool with corresponding factory methods. You can choose any of them based to your requirement.</a:t>
            </a:r>
            <a:endParaRPr lang="en-US" dirty="0"/>
          </a:p>
        </p:txBody>
      </p:sp>
    </p:spTree>
    <p:extLst>
      <p:ext uri="{BB962C8B-B14F-4D97-AF65-F5344CB8AC3E}">
        <p14:creationId xmlns:p14="http://schemas.microsoft.com/office/powerpoint/2010/main" val="186899060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23C2526-1DFE-4AD2-DEF4-284A34EE93AD}"/>
              </a:ext>
            </a:extLst>
          </p:cNvPr>
          <p:cNvGraphicFramePr>
            <a:graphicFrameLocks noGrp="1"/>
          </p:cNvGraphicFramePr>
          <p:nvPr>
            <p:ph idx="1"/>
            <p:extLst>
              <p:ext uri="{D42A27DB-BD31-4B8C-83A1-F6EECF244321}">
                <p14:modId xmlns:p14="http://schemas.microsoft.com/office/powerpoint/2010/main" val="876856355"/>
              </p:ext>
            </p:extLst>
          </p:nvPr>
        </p:nvGraphicFramePr>
        <p:xfrm>
          <a:off x="890649" y="1472541"/>
          <a:ext cx="10450286" cy="4735416"/>
        </p:xfrm>
        <a:graphic>
          <a:graphicData uri="http://schemas.openxmlformats.org/drawingml/2006/table">
            <a:tbl>
              <a:tblPr/>
              <a:tblGrid>
                <a:gridCol w="5225143">
                  <a:extLst>
                    <a:ext uri="{9D8B030D-6E8A-4147-A177-3AD203B41FA5}">
                      <a16:colId xmlns:a16="http://schemas.microsoft.com/office/drawing/2014/main" val="3044870975"/>
                    </a:ext>
                  </a:extLst>
                </a:gridCol>
                <a:gridCol w="5225143">
                  <a:extLst>
                    <a:ext uri="{9D8B030D-6E8A-4147-A177-3AD203B41FA5}">
                      <a16:colId xmlns:a16="http://schemas.microsoft.com/office/drawing/2014/main" val="453999585"/>
                    </a:ext>
                  </a:extLst>
                </a:gridCol>
              </a:tblGrid>
              <a:tr h="494896">
                <a:tc>
                  <a:txBody>
                    <a:bodyPr/>
                    <a:lstStyle/>
                    <a:p>
                      <a:pPr algn="l"/>
                      <a:r>
                        <a:rPr lang="en-IN" sz="1800" dirty="0">
                          <a:effectLst/>
                        </a:rPr>
                        <a:t>Method</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tc>
                  <a:txBody>
                    <a:bodyPr/>
                    <a:lstStyle/>
                    <a:p>
                      <a:pPr algn="l"/>
                      <a:r>
                        <a:rPr lang="en-IN" sz="1800">
                          <a:effectLst/>
                        </a:rPr>
                        <a:t>Description</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extLst>
                  <a:ext uri="{0D108BD9-81ED-4DB2-BD59-A6C34878D82A}">
                    <a16:rowId xmlns:a16="http://schemas.microsoft.com/office/drawing/2014/main" val="1583152436"/>
                  </a:ext>
                </a:extLst>
              </a:tr>
              <a:tr h="789236">
                <a:tc>
                  <a:txBody>
                    <a:bodyPr/>
                    <a:lstStyle/>
                    <a:p>
                      <a:r>
                        <a:rPr lang="en-IN" sz="1800">
                          <a:effectLst/>
                        </a:rPr>
                        <a:t>newCachedThreadPool</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tc>
                  <a:txBody>
                    <a:bodyPr/>
                    <a:lstStyle/>
                    <a:p>
                      <a:r>
                        <a:rPr lang="en-IN" sz="1800">
                          <a:effectLst/>
                        </a:rPr>
                        <a:t>New threads are created as needed; idle threads are kept for 60 seconds.</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extLst>
                  <a:ext uri="{0D108BD9-81ED-4DB2-BD59-A6C34878D82A}">
                    <a16:rowId xmlns:a16="http://schemas.microsoft.com/office/drawing/2014/main" val="1903984376"/>
                  </a:ext>
                </a:extLst>
              </a:tr>
              <a:tr h="789236">
                <a:tc>
                  <a:txBody>
                    <a:bodyPr/>
                    <a:lstStyle/>
                    <a:p>
                      <a:r>
                        <a:rPr lang="en-IN" sz="1800">
                          <a:effectLst/>
                        </a:rPr>
                        <a:t>newFixedThreadPool</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tc>
                  <a:txBody>
                    <a:bodyPr/>
                    <a:lstStyle/>
                    <a:p>
                      <a:r>
                        <a:rPr lang="en-IN" sz="1800">
                          <a:effectLst/>
                        </a:rPr>
                        <a:t>The pool contains a fixed set of threads; idle threads are kept indefinitely.</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extLst>
                  <a:ext uri="{0D108BD9-81ED-4DB2-BD59-A6C34878D82A}">
                    <a16:rowId xmlns:a16="http://schemas.microsoft.com/office/drawing/2014/main" val="2859563545"/>
                  </a:ext>
                </a:extLst>
              </a:tr>
              <a:tr h="1083576">
                <a:tc>
                  <a:txBody>
                    <a:bodyPr/>
                    <a:lstStyle/>
                    <a:p>
                      <a:r>
                        <a:rPr lang="en-IN" sz="1800">
                          <a:effectLst/>
                        </a:rPr>
                        <a:t>newSingleThreadExecutor</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tc>
                  <a:txBody>
                    <a:bodyPr/>
                    <a:lstStyle/>
                    <a:p>
                      <a:r>
                        <a:rPr lang="en-IN" sz="1800">
                          <a:effectLst/>
                        </a:rPr>
                        <a:t>A “pool” with a single thread that executes the submitted tasks sequentially (similar to the Swing event dispatch thread).</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extLst>
                  <a:ext uri="{0D108BD9-81ED-4DB2-BD59-A6C34878D82A}">
                    <a16:rowId xmlns:a16="http://schemas.microsoft.com/office/drawing/2014/main" val="3677397402"/>
                  </a:ext>
                </a:extLst>
              </a:tr>
              <a:tr h="789236">
                <a:tc>
                  <a:txBody>
                    <a:bodyPr/>
                    <a:lstStyle/>
                    <a:p>
                      <a:r>
                        <a:rPr lang="en-IN" sz="1800">
                          <a:effectLst/>
                        </a:rPr>
                        <a:t>newScheduledThreadPool</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tc>
                  <a:txBody>
                    <a:bodyPr/>
                    <a:lstStyle/>
                    <a:p>
                      <a:r>
                        <a:rPr lang="en-IN" sz="1800">
                          <a:effectLst/>
                        </a:rPr>
                        <a:t>A fixed-thread pool for scheduled execution; a replacement for java.util.Timer.</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extLst>
                  <a:ext uri="{0D108BD9-81ED-4DB2-BD59-A6C34878D82A}">
                    <a16:rowId xmlns:a16="http://schemas.microsoft.com/office/drawing/2014/main" val="337664818"/>
                  </a:ext>
                </a:extLst>
              </a:tr>
              <a:tr h="789236">
                <a:tc>
                  <a:txBody>
                    <a:bodyPr/>
                    <a:lstStyle/>
                    <a:p>
                      <a:r>
                        <a:rPr lang="en-IN" sz="1800">
                          <a:effectLst/>
                        </a:rPr>
                        <a:t>newSingleThreadScheduledExecutor</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tc>
                  <a:txBody>
                    <a:bodyPr/>
                    <a:lstStyle/>
                    <a:p>
                      <a:r>
                        <a:rPr lang="en-IN" sz="1800" dirty="0">
                          <a:effectLst/>
                        </a:rPr>
                        <a:t>A single-thread “pool” for scheduled execution.</a:t>
                      </a:r>
                    </a:p>
                  </a:txBody>
                  <a:tcPr marL="93457" marR="93457" marT="93457" marB="93457" anchor="ctr">
                    <a:lnL w="9525" cap="flat" cmpd="sng" algn="ctr">
                      <a:solidFill>
                        <a:srgbClr val="E9E9E9"/>
                      </a:solidFill>
                      <a:prstDash val="solid"/>
                      <a:round/>
                      <a:headEnd type="none" w="med" len="med"/>
                      <a:tailEnd type="none" w="med" len="med"/>
                    </a:lnL>
                    <a:lnR w="9525" cap="flat" cmpd="sng" algn="ctr">
                      <a:solidFill>
                        <a:srgbClr val="E9E9E9"/>
                      </a:solidFill>
                      <a:prstDash val="solid"/>
                      <a:round/>
                      <a:headEnd type="none" w="med" len="med"/>
                      <a:tailEnd type="none" w="med" len="med"/>
                    </a:lnR>
                    <a:lnT w="9525" cap="flat" cmpd="sng" algn="ctr">
                      <a:solidFill>
                        <a:srgbClr val="E9E9E9"/>
                      </a:solidFill>
                      <a:prstDash val="solid"/>
                      <a:round/>
                      <a:headEnd type="none" w="med" len="med"/>
                      <a:tailEnd type="none" w="med" len="med"/>
                    </a:lnT>
                    <a:lnB w="9525" cap="flat" cmpd="sng" algn="ctr">
                      <a:solidFill>
                        <a:srgbClr val="E9E9E9"/>
                      </a:solidFill>
                      <a:prstDash val="solid"/>
                      <a:round/>
                      <a:headEnd type="none" w="med" len="med"/>
                      <a:tailEnd type="none" w="med" len="med"/>
                    </a:lnB>
                    <a:noFill/>
                  </a:tcPr>
                </a:tc>
                <a:extLst>
                  <a:ext uri="{0D108BD9-81ED-4DB2-BD59-A6C34878D82A}">
                    <a16:rowId xmlns:a16="http://schemas.microsoft.com/office/drawing/2014/main" val="2627474791"/>
                  </a:ext>
                </a:extLst>
              </a:tr>
            </a:tbl>
          </a:graphicData>
        </a:graphic>
      </p:graphicFrame>
      <p:sp>
        <p:nvSpPr>
          <p:cNvPr id="5" name="Rectangle 1">
            <a:extLst>
              <a:ext uri="{FF2B5EF4-FFF2-40B4-BE49-F238E27FC236}">
                <a16:creationId xmlns:a16="http://schemas.microsoft.com/office/drawing/2014/main" id="{F9C84DF7-A455-334E-594F-C608F5A6CF7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9712234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2B8B-AE30-354F-364F-AED90196848E}"/>
              </a:ext>
            </a:extLst>
          </p:cNvPr>
          <p:cNvSpPr>
            <a:spLocks noGrp="1"/>
          </p:cNvSpPr>
          <p:nvPr>
            <p:ph type="title"/>
          </p:nvPr>
        </p:nvSpPr>
        <p:spPr/>
        <p:txBody>
          <a:bodyPr/>
          <a:lstStyle/>
          <a:p>
            <a:r>
              <a:rPr lang="en-IN" b="1" i="0" u="none" strike="noStrike" dirty="0">
                <a:solidFill>
                  <a:srgbClr val="242424"/>
                </a:solidFill>
                <a:effectLst/>
                <a:latin typeface="sohne"/>
              </a:rPr>
              <a:t>Future and Callable</a:t>
            </a:r>
            <a:endParaRPr lang="en-US" dirty="0"/>
          </a:p>
        </p:txBody>
      </p:sp>
      <p:sp>
        <p:nvSpPr>
          <p:cNvPr id="3" name="Content Placeholder 2">
            <a:extLst>
              <a:ext uri="{FF2B5EF4-FFF2-40B4-BE49-F238E27FC236}">
                <a16:creationId xmlns:a16="http://schemas.microsoft.com/office/drawing/2014/main" id="{305286B3-4646-FEF7-6A5D-A37581B54969}"/>
              </a:ext>
            </a:extLst>
          </p:cNvPr>
          <p:cNvSpPr>
            <a:spLocks noGrp="1"/>
          </p:cNvSpPr>
          <p:nvPr>
            <p:ph idx="1"/>
          </p:nvPr>
        </p:nvSpPr>
        <p:spPr/>
        <p:txBody>
          <a:bodyPr>
            <a:normAutofit fontScale="85000" lnSpcReduction="20000"/>
          </a:bodyPr>
          <a:lstStyle/>
          <a:p>
            <a:pPr algn="l"/>
            <a:r>
              <a:rPr lang="en-IN" b="0" i="0" u="none" strike="noStrike" dirty="0">
                <a:solidFill>
                  <a:srgbClr val="242424"/>
                </a:solidFill>
                <a:effectLst/>
                <a:latin typeface="source-serif-pro"/>
              </a:rPr>
              <a:t>While Runnable tasks can be executed by executors, they don't return a result. Callable and Future come into play when you need to get results from your threads.</a:t>
            </a:r>
          </a:p>
          <a:p>
            <a:pPr algn="l">
              <a:buFont typeface="Arial" panose="020B0604020202020204" pitchFamily="34" charset="0"/>
              <a:buChar char="•"/>
            </a:pPr>
            <a:r>
              <a:rPr lang="en-IN" b="1" i="0" u="none" strike="noStrike" dirty="0">
                <a:solidFill>
                  <a:srgbClr val="242424"/>
                </a:solidFill>
                <a:effectLst/>
                <a:latin typeface="source-serif-pro"/>
              </a:rPr>
              <a:t>Callable Interface: </a:t>
            </a:r>
            <a:r>
              <a:rPr lang="en-IN" b="0" i="0" u="none" strike="noStrike" dirty="0">
                <a:solidFill>
                  <a:srgbClr val="242424"/>
                </a:solidFill>
                <a:effectLst/>
                <a:latin typeface="source-serif-pro"/>
              </a:rPr>
              <a:t>Unlike Runnable, a Callable can return a value and throw checked exceptions. It represents a task that returns a result.</a:t>
            </a:r>
          </a:p>
          <a:p>
            <a:pPr marL="457200" lvl="1" indent="0">
              <a:buNone/>
            </a:pPr>
            <a:r>
              <a:rPr lang="en-IN" b="0" i="0" dirty="0">
                <a:effectLst/>
                <a:latin typeface="source-code-pro"/>
              </a:rPr>
              <a:t>Callable&lt;Integer&gt; </a:t>
            </a:r>
            <a:r>
              <a:rPr lang="en-IN" b="0" i="0" dirty="0" err="1">
                <a:effectLst/>
                <a:latin typeface="source-code-pro"/>
              </a:rPr>
              <a:t>callableTask</a:t>
            </a:r>
            <a:r>
              <a:rPr lang="en-IN" b="0" i="0" dirty="0">
                <a:effectLst/>
                <a:latin typeface="source-code-pro"/>
              </a:rPr>
              <a:t> = () -&gt; {</a:t>
            </a:r>
            <a:br>
              <a:rPr lang="en-IN" b="0" i="0" dirty="0">
                <a:effectLst/>
                <a:latin typeface="source-code-pro"/>
              </a:rPr>
            </a:br>
            <a:r>
              <a:rPr lang="en-IN" b="0" i="0" dirty="0">
                <a:solidFill>
                  <a:srgbClr val="007400"/>
                </a:solidFill>
                <a:effectLst/>
                <a:latin typeface="source-code-pro"/>
              </a:rPr>
              <a:t>// Task code</a:t>
            </a:r>
            <a:br>
              <a:rPr lang="en-IN" b="0" i="0" dirty="0">
                <a:effectLst/>
                <a:latin typeface="source-code-pro"/>
              </a:rPr>
            </a:br>
            <a:r>
              <a:rPr lang="en-IN" b="0" i="0" dirty="0">
                <a:solidFill>
                  <a:srgbClr val="AA0D91"/>
                </a:solidFill>
                <a:effectLst/>
                <a:latin typeface="source-code-pro"/>
              </a:rPr>
              <a:t>return</a:t>
            </a:r>
            <a:r>
              <a:rPr lang="en-IN" b="0" i="0" dirty="0">
                <a:effectLst/>
                <a:latin typeface="source-code-pro"/>
              </a:rPr>
              <a:t> </a:t>
            </a:r>
            <a:r>
              <a:rPr lang="en-IN" b="0" i="0" dirty="0">
                <a:solidFill>
                  <a:srgbClr val="1C00CF"/>
                </a:solidFill>
                <a:effectLst/>
                <a:latin typeface="source-code-pro"/>
              </a:rPr>
              <a:t>42</a:t>
            </a:r>
            <a:r>
              <a:rPr lang="en-IN" b="0" i="0" dirty="0">
                <a:effectLst/>
                <a:latin typeface="source-code-pro"/>
              </a:rPr>
              <a:t>;</a:t>
            </a:r>
            <a:br>
              <a:rPr lang="en-IN" b="0" i="0" dirty="0">
                <a:effectLst/>
                <a:latin typeface="source-code-pro"/>
              </a:rPr>
            </a:br>
            <a:r>
              <a:rPr lang="en-IN" b="0" i="0" dirty="0">
                <a:effectLst/>
                <a:latin typeface="source-code-pro"/>
              </a:rPr>
              <a:t>};</a:t>
            </a:r>
          </a:p>
          <a:p>
            <a:pPr algn="l">
              <a:buFont typeface="Arial" panose="020B0604020202020204" pitchFamily="34" charset="0"/>
              <a:buChar char="•"/>
            </a:pPr>
            <a:r>
              <a:rPr lang="en-IN" b="1" i="0" u="none" strike="noStrike" dirty="0">
                <a:solidFill>
                  <a:srgbClr val="242424"/>
                </a:solidFill>
                <a:effectLst/>
                <a:latin typeface="source-serif-pro"/>
              </a:rPr>
              <a:t>Future Interface:</a:t>
            </a:r>
            <a:r>
              <a:rPr lang="en-IN" b="0" i="0" u="none" strike="noStrike" dirty="0">
                <a:solidFill>
                  <a:srgbClr val="242424"/>
                </a:solidFill>
                <a:effectLst/>
                <a:latin typeface="source-serif-pro"/>
              </a:rPr>
              <a:t> A Future represents the result of an asynchronous computation. Methods are provided to check if the computation is complete, to wait for its completion, and to retrieve the result.</a:t>
            </a:r>
          </a:p>
          <a:p>
            <a:pPr marL="0" indent="0">
              <a:buNone/>
            </a:pPr>
            <a:r>
              <a:rPr lang="en-IN" b="0" i="0" dirty="0">
                <a:effectLst/>
                <a:latin typeface="source-code-pro"/>
              </a:rPr>
              <a:t>	Future&lt;Integer&gt; future = </a:t>
            </a:r>
            <a:r>
              <a:rPr lang="en-IN" b="0" i="0" dirty="0" err="1">
                <a:effectLst/>
                <a:latin typeface="source-code-pro"/>
              </a:rPr>
              <a:t>executor.submit</a:t>
            </a:r>
            <a:r>
              <a:rPr lang="en-IN" b="0" i="0" dirty="0">
                <a:effectLst/>
                <a:latin typeface="source-code-pro"/>
              </a:rPr>
              <a:t>(</a:t>
            </a:r>
            <a:r>
              <a:rPr lang="en-IN" b="0" i="0" dirty="0" err="1">
                <a:effectLst/>
                <a:latin typeface="source-code-pro"/>
              </a:rPr>
              <a:t>callableTask</a:t>
            </a:r>
            <a:r>
              <a:rPr lang="en-IN" b="0" i="0" dirty="0">
                <a:effectLst/>
                <a:latin typeface="source-code-pro"/>
              </a:rPr>
              <a:t>);</a:t>
            </a:r>
            <a:br>
              <a:rPr lang="en-IN" b="0" i="0" dirty="0">
                <a:effectLst/>
                <a:latin typeface="source-code-pro"/>
              </a:rPr>
            </a:br>
            <a:r>
              <a:rPr lang="en-IN" b="0" i="0" dirty="0">
                <a:effectLst/>
                <a:latin typeface="source-code-pro"/>
              </a:rPr>
              <a:t>	</a:t>
            </a:r>
            <a:r>
              <a:rPr lang="en-IN" b="0" i="0" dirty="0">
                <a:solidFill>
                  <a:srgbClr val="5C2699"/>
                </a:solidFill>
                <a:effectLst/>
                <a:latin typeface="source-code-pro"/>
              </a:rPr>
              <a:t>Integer</a:t>
            </a:r>
            <a:r>
              <a:rPr lang="en-IN" b="0" i="0" dirty="0">
                <a:effectLst/>
                <a:latin typeface="source-code-pro"/>
              </a:rPr>
              <a:t> </a:t>
            </a:r>
            <a:r>
              <a:rPr lang="en-IN" b="0" i="0" dirty="0">
                <a:solidFill>
                  <a:srgbClr val="3F6E74"/>
                </a:solidFill>
                <a:effectLst/>
                <a:latin typeface="source-code-pro"/>
              </a:rPr>
              <a:t>result</a:t>
            </a:r>
            <a:r>
              <a:rPr lang="en-IN" b="0" i="0" dirty="0">
                <a:effectLst/>
                <a:latin typeface="source-code-pro"/>
              </a:rPr>
              <a:t> = </a:t>
            </a:r>
            <a:r>
              <a:rPr lang="en-IN" b="0" i="0" dirty="0" err="1">
                <a:effectLst/>
                <a:latin typeface="source-code-pro"/>
              </a:rPr>
              <a:t>future.get</a:t>
            </a:r>
            <a:r>
              <a:rPr lang="en-IN" b="0" i="0" dirty="0">
                <a:effectLst/>
                <a:latin typeface="source-code-pro"/>
              </a:rPr>
              <a:t>(); </a:t>
            </a:r>
            <a:r>
              <a:rPr lang="en-IN" b="0" i="0" dirty="0">
                <a:solidFill>
                  <a:srgbClr val="007400"/>
                </a:solidFill>
                <a:effectLst/>
                <a:latin typeface="source-code-pro"/>
              </a:rPr>
              <a:t>// This blocks until the result is available</a:t>
            </a:r>
            <a:br>
              <a:rPr lang="en-IN" dirty="0"/>
            </a:br>
            <a:endParaRPr lang="en-US" dirty="0"/>
          </a:p>
        </p:txBody>
      </p:sp>
    </p:spTree>
    <p:extLst>
      <p:ext uri="{BB962C8B-B14F-4D97-AF65-F5344CB8AC3E}">
        <p14:creationId xmlns:p14="http://schemas.microsoft.com/office/powerpoint/2010/main" val="30771277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1E650-612B-62BF-E5B0-B32537730F01}"/>
              </a:ext>
            </a:extLst>
          </p:cNvPr>
          <p:cNvSpPr>
            <a:spLocks noGrp="1"/>
          </p:cNvSpPr>
          <p:nvPr>
            <p:ph type="title"/>
          </p:nvPr>
        </p:nvSpPr>
        <p:spPr/>
        <p:txBody>
          <a:bodyPr/>
          <a:lstStyle/>
          <a:p>
            <a:r>
              <a:rPr lang="en-IN" b="1" i="0" u="none" strike="noStrike" dirty="0">
                <a:solidFill>
                  <a:srgbClr val="242424"/>
                </a:solidFill>
                <a:effectLst/>
                <a:latin typeface="sohne"/>
              </a:rPr>
              <a:t>The Fork/Join Framework</a:t>
            </a:r>
            <a:endParaRPr lang="en-US" dirty="0"/>
          </a:p>
        </p:txBody>
      </p:sp>
      <p:sp>
        <p:nvSpPr>
          <p:cNvPr id="3" name="Content Placeholder 2">
            <a:extLst>
              <a:ext uri="{FF2B5EF4-FFF2-40B4-BE49-F238E27FC236}">
                <a16:creationId xmlns:a16="http://schemas.microsoft.com/office/drawing/2014/main" id="{F73ABB6A-3416-2B2D-CD1E-A0811EB3A4CA}"/>
              </a:ext>
            </a:extLst>
          </p:cNvPr>
          <p:cNvSpPr>
            <a:spLocks noGrp="1"/>
          </p:cNvSpPr>
          <p:nvPr>
            <p:ph idx="1"/>
          </p:nvPr>
        </p:nvSpPr>
        <p:spPr/>
        <p:txBody>
          <a:bodyPr/>
          <a:lstStyle/>
          <a:p>
            <a:pPr algn="l"/>
            <a:r>
              <a:rPr lang="en-IN" b="0" i="0" u="none" strike="noStrike" dirty="0">
                <a:solidFill>
                  <a:srgbClr val="242424"/>
                </a:solidFill>
                <a:effectLst/>
                <a:latin typeface="source-serif-pro"/>
              </a:rPr>
              <a:t>Introduced in Java 7, the Fork/Join framework is designed to recursively divide parallelizable tasks into smaller tasks and then combine the results of these subtasks.</a:t>
            </a:r>
          </a:p>
          <a:p>
            <a:pPr algn="l">
              <a:buFont typeface="Arial" panose="020B0604020202020204" pitchFamily="34" charset="0"/>
              <a:buChar char="•"/>
            </a:pPr>
            <a:r>
              <a:rPr lang="en-IN" b="1" i="0" u="none" strike="noStrike" dirty="0">
                <a:solidFill>
                  <a:srgbClr val="242424"/>
                </a:solidFill>
                <a:effectLst/>
                <a:latin typeface="source-serif-pro"/>
              </a:rPr>
              <a:t>Work-Stealing:</a:t>
            </a:r>
            <a:r>
              <a:rPr lang="en-IN" b="0" i="0" u="none" strike="noStrike" dirty="0">
                <a:solidFill>
                  <a:srgbClr val="242424"/>
                </a:solidFill>
                <a:effectLst/>
                <a:latin typeface="source-serif-pro"/>
              </a:rPr>
              <a:t> This framework follows the work-stealing algorithm where idle threads can ‘steal’ work from those that are busy.</a:t>
            </a:r>
          </a:p>
          <a:p>
            <a:pPr algn="l">
              <a:buFont typeface="Arial" panose="020B0604020202020204" pitchFamily="34" charset="0"/>
              <a:buChar char="•"/>
            </a:pPr>
            <a:r>
              <a:rPr lang="en-IN" b="1" i="0" u="none" strike="noStrike" dirty="0" err="1">
                <a:solidFill>
                  <a:srgbClr val="242424"/>
                </a:solidFill>
                <a:effectLst/>
                <a:latin typeface="source-serif-pro"/>
              </a:rPr>
              <a:t>RecursiveTask</a:t>
            </a:r>
            <a:r>
              <a:rPr lang="en-IN" b="1" i="0" u="none" strike="noStrike" dirty="0">
                <a:solidFill>
                  <a:srgbClr val="242424"/>
                </a:solidFill>
                <a:effectLst/>
                <a:latin typeface="source-serif-pro"/>
              </a:rPr>
              <a:t>: </a:t>
            </a:r>
            <a:r>
              <a:rPr lang="en-IN" b="0" i="0" u="none" strike="noStrike" dirty="0">
                <a:solidFill>
                  <a:srgbClr val="242424"/>
                </a:solidFill>
                <a:effectLst/>
                <a:latin typeface="source-serif-pro"/>
              </a:rPr>
              <a:t>A subclass of </a:t>
            </a:r>
            <a:r>
              <a:rPr lang="en-IN" b="0" i="0" u="none" strike="noStrike" dirty="0" err="1">
                <a:solidFill>
                  <a:srgbClr val="242424"/>
                </a:solidFill>
                <a:effectLst/>
                <a:latin typeface="source-serif-pro"/>
              </a:rPr>
              <a:t>ForkJoinTask</a:t>
            </a:r>
            <a:r>
              <a:rPr lang="en-IN" b="0" i="0" u="none" strike="noStrike" dirty="0">
                <a:solidFill>
                  <a:srgbClr val="242424"/>
                </a:solidFill>
                <a:effectLst/>
                <a:latin typeface="source-serif-pro"/>
              </a:rPr>
              <a:t>, </a:t>
            </a:r>
            <a:r>
              <a:rPr lang="en-IN" b="0" i="0" u="none" strike="noStrike" dirty="0" err="1">
                <a:solidFill>
                  <a:srgbClr val="242424"/>
                </a:solidFill>
                <a:effectLst/>
                <a:latin typeface="source-serif-pro"/>
              </a:rPr>
              <a:t>RecursiveTask</a:t>
            </a:r>
            <a:r>
              <a:rPr lang="en-IN" b="0" i="0" u="none" strike="noStrike" dirty="0">
                <a:solidFill>
                  <a:srgbClr val="242424"/>
                </a:solidFill>
                <a:effectLst/>
                <a:latin typeface="source-serif-pro"/>
              </a:rPr>
              <a:t> can return a result and is useful for tasks that can be broken down into smaller, independent subtasks.</a:t>
            </a:r>
          </a:p>
          <a:p>
            <a:endParaRPr lang="en-US" dirty="0"/>
          </a:p>
        </p:txBody>
      </p:sp>
    </p:spTree>
    <p:extLst>
      <p:ext uri="{BB962C8B-B14F-4D97-AF65-F5344CB8AC3E}">
        <p14:creationId xmlns:p14="http://schemas.microsoft.com/office/powerpoint/2010/main" val="138653169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F6B97-2EEE-E514-5528-01F552841F83}"/>
              </a:ext>
            </a:extLst>
          </p:cNvPr>
          <p:cNvSpPr>
            <a:spLocks noGrp="1"/>
          </p:cNvSpPr>
          <p:nvPr>
            <p:ph type="title"/>
          </p:nvPr>
        </p:nvSpPr>
        <p:spPr/>
        <p:txBody>
          <a:bodyPr/>
          <a:lstStyle/>
          <a:p>
            <a:r>
              <a:rPr lang="en-IN" b="0" i="0" u="none" strike="noStrike" dirty="0">
                <a:solidFill>
                  <a:srgbClr val="212529"/>
                </a:solidFill>
                <a:effectLst/>
                <a:latin typeface="Ubuntu" panose="020B0504030602030204" pitchFamily="34" charset="0"/>
              </a:rPr>
              <a:t>Deadlock</a:t>
            </a:r>
            <a:endParaRPr lang="en-US" dirty="0"/>
          </a:p>
        </p:txBody>
      </p:sp>
      <p:sp>
        <p:nvSpPr>
          <p:cNvPr id="3" name="Content Placeholder 2">
            <a:extLst>
              <a:ext uri="{FF2B5EF4-FFF2-40B4-BE49-F238E27FC236}">
                <a16:creationId xmlns:a16="http://schemas.microsoft.com/office/drawing/2014/main" id="{52E85C20-0542-E801-83E6-A6F81D6AE9B6}"/>
              </a:ext>
            </a:extLst>
          </p:cNvPr>
          <p:cNvSpPr>
            <a:spLocks noGrp="1"/>
          </p:cNvSpPr>
          <p:nvPr>
            <p:ph idx="1"/>
          </p:nvPr>
        </p:nvSpPr>
        <p:spPr/>
        <p:txBody>
          <a:bodyPr/>
          <a:lstStyle/>
          <a:p>
            <a:r>
              <a:rPr lang="en-IN" dirty="0"/>
              <a:t>Deadlock</a:t>
            </a:r>
            <a:r>
              <a:rPr lang="en-IN" b="0" i="0" u="none" strike="noStrike" dirty="0">
                <a:solidFill>
                  <a:srgbClr val="212529"/>
                </a:solidFill>
                <a:effectLst/>
                <a:highlight>
                  <a:srgbClr val="FFFFFF"/>
                </a:highlight>
                <a:latin typeface="Ubuntu" panose="020B0504030602030204" pitchFamily="34" charset="0"/>
              </a:rPr>
              <a:t> describes a situation where two or more threads are blocked forever, waiting for each other. </a:t>
            </a:r>
          </a:p>
          <a:p>
            <a:r>
              <a:rPr lang="en-IN" b="0" i="0" u="none" strike="noStrike" dirty="0">
                <a:solidFill>
                  <a:srgbClr val="212529"/>
                </a:solidFill>
                <a:effectLst/>
                <a:highlight>
                  <a:srgbClr val="FFFFFF"/>
                </a:highlight>
                <a:latin typeface="Ubuntu" panose="020B0504030602030204" pitchFamily="34" charset="0"/>
              </a:rPr>
              <a:t>Deadlock occurs when multiple threads need the same locks but obtain them in different order. </a:t>
            </a:r>
          </a:p>
          <a:p>
            <a:r>
              <a:rPr lang="en-IN" b="0" i="0" u="none" strike="noStrike" dirty="0">
                <a:solidFill>
                  <a:srgbClr val="212529"/>
                </a:solidFill>
                <a:effectLst/>
                <a:highlight>
                  <a:srgbClr val="FFFFFF"/>
                </a:highlight>
                <a:latin typeface="Ubuntu" panose="020B0504030602030204" pitchFamily="34" charset="0"/>
              </a:rPr>
              <a:t>A Java multithreaded program may suffer from the deadlock condition because the synchronized keyword causes the executing thread to block while waiting for the lock, or monitor, associated with the specified object.</a:t>
            </a:r>
            <a:endParaRPr lang="en-US" dirty="0"/>
          </a:p>
        </p:txBody>
      </p:sp>
    </p:spTree>
    <p:extLst>
      <p:ext uri="{BB962C8B-B14F-4D97-AF65-F5344CB8AC3E}">
        <p14:creationId xmlns:p14="http://schemas.microsoft.com/office/powerpoint/2010/main" val="217321640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244DBEF4-C28C-8547-FC42-90D97EC5E770}"/>
              </a:ext>
            </a:extLst>
          </p:cNvPr>
          <p:cNvPicPr>
            <a:picLocks noGrp="1" noChangeAspect="1"/>
          </p:cNvPicPr>
          <p:nvPr>
            <p:ph idx="1"/>
          </p:nvPr>
        </p:nvPicPr>
        <p:blipFill>
          <a:blip r:embed="rId2"/>
          <a:stretch>
            <a:fillRect/>
          </a:stretch>
        </p:blipFill>
        <p:spPr>
          <a:xfrm>
            <a:off x="2149434" y="629392"/>
            <a:ext cx="7635834" cy="5547571"/>
          </a:xfrm>
          <a:prstGeom prst="rect">
            <a:avLst/>
          </a:prstGeom>
        </p:spPr>
      </p:pic>
    </p:spTree>
    <p:extLst>
      <p:ext uri="{BB962C8B-B14F-4D97-AF65-F5344CB8AC3E}">
        <p14:creationId xmlns:p14="http://schemas.microsoft.com/office/powerpoint/2010/main" val="151237204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0D650-613B-BF45-DED8-2E835224F83D}"/>
              </a:ext>
            </a:extLst>
          </p:cNvPr>
          <p:cNvSpPr>
            <a:spLocks noGrp="1"/>
          </p:cNvSpPr>
          <p:nvPr>
            <p:ph type="title"/>
          </p:nvPr>
        </p:nvSpPr>
        <p:spPr/>
        <p:txBody>
          <a:bodyPr/>
          <a:lstStyle/>
          <a:p>
            <a:r>
              <a:rPr lang="en-US" dirty="0" err="1"/>
              <a:t>DeadLock</a:t>
            </a:r>
            <a:r>
              <a:rPr lang="en-US" dirty="0"/>
              <a:t> Detection</a:t>
            </a:r>
          </a:p>
        </p:txBody>
      </p:sp>
      <p:sp>
        <p:nvSpPr>
          <p:cNvPr id="3" name="Content Placeholder 2">
            <a:extLst>
              <a:ext uri="{FF2B5EF4-FFF2-40B4-BE49-F238E27FC236}">
                <a16:creationId xmlns:a16="http://schemas.microsoft.com/office/drawing/2014/main" id="{D41F9B08-2443-7A9F-F406-3DCDAC064A16}"/>
              </a:ext>
            </a:extLst>
          </p:cNvPr>
          <p:cNvSpPr>
            <a:spLocks noGrp="1"/>
          </p:cNvSpPr>
          <p:nvPr>
            <p:ph idx="1"/>
          </p:nvPr>
        </p:nvSpPr>
        <p:spPr/>
        <p:txBody>
          <a:bodyPr/>
          <a:lstStyle/>
          <a:p>
            <a:r>
              <a:rPr lang="en-IN" b="0" i="0" u="none" strike="noStrike" dirty="0">
                <a:solidFill>
                  <a:srgbClr val="212529"/>
                </a:solidFill>
                <a:effectLst/>
                <a:highlight>
                  <a:srgbClr val="FFFFFF"/>
                </a:highlight>
                <a:latin typeface="Ubuntu" panose="020B0504030602030204" pitchFamily="34" charset="0"/>
              </a:rPr>
              <a:t>Deadlock can be very hard to detect during development, and you may have to restart the application in order to recover. It also happens in production environment, which causes severe consequences. Such issue is very hard to spot during testing, and is very difficult to reproduce it locally.</a:t>
            </a:r>
            <a:endParaRPr lang="en-US" dirty="0"/>
          </a:p>
        </p:txBody>
      </p:sp>
    </p:spTree>
    <p:extLst>
      <p:ext uri="{BB962C8B-B14F-4D97-AF65-F5344CB8AC3E}">
        <p14:creationId xmlns:p14="http://schemas.microsoft.com/office/powerpoint/2010/main" val="83717427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04A37-7193-FD2E-2D9E-627DF21ADFB7}"/>
              </a:ext>
            </a:extLst>
          </p:cNvPr>
          <p:cNvSpPr>
            <a:spLocks noGrp="1"/>
          </p:cNvSpPr>
          <p:nvPr>
            <p:ph type="title"/>
          </p:nvPr>
        </p:nvSpPr>
        <p:spPr/>
        <p:txBody>
          <a:bodyPr/>
          <a:lstStyle/>
          <a:p>
            <a:r>
              <a:rPr lang="en-IN" b="0" i="0" u="none" strike="noStrike" dirty="0">
                <a:solidFill>
                  <a:srgbClr val="212529"/>
                </a:solidFill>
                <a:effectLst/>
                <a:latin typeface="Ubuntu" panose="020B0504030602030204" pitchFamily="34" charset="0"/>
              </a:rPr>
              <a:t>Detect Deadlock Programmatically</a:t>
            </a:r>
            <a:endParaRPr lang="en-US" dirty="0"/>
          </a:p>
        </p:txBody>
      </p:sp>
      <p:sp>
        <p:nvSpPr>
          <p:cNvPr id="3" name="Content Placeholder 2">
            <a:extLst>
              <a:ext uri="{FF2B5EF4-FFF2-40B4-BE49-F238E27FC236}">
                <a16:creationId xmlns:a16="http://schemas.microsoft.com/office/drawing/2014/main" id="{4EBE4FF6-122A-ED9D-1CD8-C9667310E43F}"/>
              </a:ext>
            </a:extLst>
          </p:cNvPr>
          <p:cNvSpPr>
            <a:spLocks noGrp="1"/>
          </p:cNvSpPr>
          <p:nvPr>
            <p:ph idx="1"/>
          </p:nvPr>
        </p:nvSpPr>
        <p:spPr/>
        <p:txBody>
          <a:bodyPr/>
          <a:lstStyle/>
          <a:p>
            <a:r>
              <a:rPr lang="en-IN" b="0" i="0" u="none" strike="noStrike" dirty="0">
                <a:solidFill>
                  <a:srgbClr val="212529"/>
                </a:solidFill>
                <a:effectLst/>
                <a:highlight>
                  <a:srgbClr val="FFFFFF"/>
                </a:highlight>
                <a:latin typeface="Ubuntu" panose="020B0504030602030204" pitchFamily="34" charset="0"/>
              </a:rPr>
              <a:t>Java 5 introduced </a:t>
            </a:r>
            <a:r>
              <a:rPr lang="en-IN" b="0" i="0" u="none" strike="noStrike" dirty="0">
                <a:solidFill>
                  <a:srgbClr val="007BFF"/>
                </a:solidFill>
                <a:effectLst/>
                <a:latin typeface="Ubuntu" panose="020B0504030602030204" pitchFamily="34" charset="0"/>
                <a:hlinkClick r:id="rId2"/>
              </a:rPr>
              <a:t>ThreadMXBean</a:t>
            </a:r>
            <a:r>
              <a:rPr lang="en-IN" b="0" i="0" u="none" strike="noStrike" dirty="0">
                <a:solidFill>
                  <a:srgbClr val="212529"/>
                </a:solidFill>
                <a:effectLst/>
                <a:highlight>
                  <a:srgbClr val="FFFFFF"/>
                </a:highlight>
                <a:latin typeface="Ubuntu" panose="020B0504030602030204" pitchFamily="34" charset="0"/>
              </a:rPr>
              <a:t> - an interface that provides various monitoring methods for threads. </a:t>
            </a:r>
          </a:p>
          <a:p>
            <a:r>
              <a:rPr lang="en-IN" b="0" i="0" u="none" strike="noStrike" dirty="0">
                <a:solidFill>
                  <a:srgbClr val="212529"/>
                </a:solidFill>
                <a:effectLst/>
                <a:highlight>
                  <a:srgbClr val="FFFFFF"/>
                </a:highlight>
                <a:latin typeface="Ubuntu" panose="020B0504030602030204" pitchFamily="34" charset="0"/>
              </a:rPr>
              <a:t>There are many useful methods for monitoring the application performance. </a:t>
            </a:r>
          </a:p>
          <a:p>
            <a:r>
              <a:rPr lang="en-IN" b="0" i="0" u="none" strike="noStrike" dirty="0">
                <a:solidFill>
                  <a:srgbClr val="212529"/>
                </a:solidFill>
                <a:effectLst/>
                <a:highlight>
                  <a:srgbClr val="FFFFFF"/>
                </a:highlight>
                <a:latin typeface="Ubuntu" panose="020B0504030602030204" pitchFamily="34" charset="0"/>
              </a:rPr>
              <a:t>The method of our interest is </a:t>
            </a:r>
            <a:r>
              <a:rPr lang="en-IN" dirty="0" err="1"/>
              <a:t>findMonitorDeadlockedThreads</a:t>
            </a:r>
            <a:r>
              <a:rPr lang="en-IN" b="0" i="0" u="none" strike="noStrike" dirty="0">
                <a:solidFill>
                  <a:srgbClr val="212529"/>
                </a:solidFill>
                <a:effectLst/>
                <a:highlight>
                  <a:srgbClr val="FFFFFF"/>
                </a:highlight>
                <a:latin typeface="Ubuntu" panose="020B0504030602030204" pitchFamily="34" charset="0"/>
              </a:rPr>
              <a:t>, or, if you are using Java 6,</a:t>
            </a:r>
            <a:r>
              <a:rPr lang="en-IN" dirty="0"/>
              <a:t>findDeadlockedThreads</a:t>
            </a:r>
            <a:r>
              <a:rPr lang="en-IN" b="0" i="0" u="none" strike="noStrike" dirty="0">
                <a:solidFill>
                  <a:srgbClr val="212529"/>
                </a:solidFill>
                <a:effectLst/>
                <a:highlight>
                  <a:srgbClr val="FFFFFF"/>
                </a:highlight>
                <a:latin typeface="Ubuntu" panose="020B0504030602030204" pitchFamily="34" charset="0"/>
              </a:rPr>
              <a:t>. </a:t>
            </a:r>
          </a:p>
          <a:p>
            <a:r>
              <a:rPr lang="en-IN" b="0" i="0" u="none" strike="noStrike" dirty="0">
                <a:solidFill>
                  <a:srgbClr val="212529"/>
                </a:solidFill>
                <a:effectLst/>
                <a:highlight>
                  <a:srgbClr val="FFFFFF"/>
                </a:highlight>
                <a:latin typeface="Ubuntu" panose="020B0504030602030204" pitchFamily="34" charset="0"/>
              </a:rPr>
              <a:t>The difference is that </a:t>
            </a:r>
            <a:r>
              <a:rPr lang="en-IN" b="0" i="0" u="none" strike="noStrike" dirty="0" err="1">
                <a:solidFill>
                  <a:srgbClr val="212529"/>
                </a:solidFill>
                <a:effectLst/>
                <a:highlight>
                  <a:srgbClr val="FFFFFF"/>
                </a:highlight>
                <a:latin typeface="Ubuntu" panose="020B0504030602030204" pitchFamily="34" charset="0"/>
              </a:rPr>
              <a:t>findDeadlockedThreads</a:t>
            </a:r>
            <a:r>
              <a:rPr lang="en-IN" b="0" i="0" u="none" strike="noStrike" dirty="0">
                <a:solidFill>
                  <a:srgbClr val="212529"/>
                </a:solidFill>
                <a:effectLst/>
                <a:highlight>
                  <a:srgbClr val="FFFFFF"/>
                </a:highlight>
                <a:latin typeface="Ubuntu" panose="020B0504030602030204" pitchFamily="34" charset="0"/>
              </a:rPr>
              <a:t> can also detect deadlocks caused by owner locks (</a:t>
            </a:r>
            <a:r>
              <a:rPr lang="en-IN" b="0" i="0" u="none" strike="noStrike" dirty="0" err="1">
                <a:solidFill>
                  <a:srgbClr val="212529"/>
                </a:solidFill>
                <a:effectLst/>
                <a:highlight>
                  <a:srgbClr val="FFFFFF"/>
                </a:highlight>
                <a:latin typeface="Ubuntu" panose="020B0504030602030204" pitchFamily="34" charset="0"/>
              </a:rPr>
              <a:t>java.util.concurrent</a:t>
            </a:r>
            <a:r>
              <a:rPr lang="en-IN" b="0" i="0" u="none" strike="noStrike" dirty="0">
                <a:solidFill>
                  <a:srgbClr val="212529"/>
                </a:solidFill>
                <a:effectLst/>
                <a:highlight>
                  <a:srgbClr val="FFFFFF"/>
                </a:highlight>
                <a:latin typeface="Ubuntu" panose="020B0504030602030204" pitchFamily="34" charset="0"/>
              </a:rPr>
              <a:t>), while </a:t>
            </a:r>
            <a:r>
              <a:rPr lang="en-IN" b="0" i="0" u="none" strike="noStrike" dirty="0" err="1">
                <a:solidFill>
                  <a:srgbClr val="212529"/>
                </a:solidFill>
                <a:effectLst/>
                <a:highlight>
                  <a:srgbClr val="FFFFFF"/>
                </a:highlight>
                <a:latin typeface="Ubuntu" panose="020B0504030602030204" pitchFamily="34" charset="0"/>
              </a:rPr>
              <a:t>findMonitorDeadlockedThreads</a:t>
            </a:r>
            <a:r>
              <a:rPr lang="en-IN" b="0" i="0" u="none" strike="noStrike" dirty="0">
                <a:solidFill>
                  <a:srgbClr val="212529"/>
                </a:solidFill>
                <a:effectLst/>
                <a:highlight>
                  <a:srgbClr val="FFFFFF"/>
                </a:highlight>
                <a:latin typeface="Ubuntu" panose="020B0504030602030204" pitchFamily="34" charset="0"/>
              </a:rPr>
              <a:t> can only detect monitor locks (i.e. synchronized blocks).</a:t>
            </a:r>
            <a:endParaRPr lang="en-US" dirty="0"/>
          </a:p>
        </p:txBody>
      </p:sp>
    </p:spTree>
    <p:extLst>
      <p:ext uri="{BB962C8B-B14F-4D97-AF65-F5344CB8AC3E}">
        <p14:creationId xmlns:p14="http://schemas.microsoft.com/office/powerpoint/2010/main" val="238512135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8062F-388F-8ED6-B541-2E74234DF0DB}"/>
              </a:ext>
            </a:extLst>
          </p:cNvPr>
          <p:cNvSpPr>
            <a:spLocks noGrp="1"/>
          </p:cNvSpPr>
          <p:nvPr>
            <p:ph type="title"/>
          </p:nvPr>
        </p:nvSpPr>
        <p:spPr/>
        <p:txBody>
          <a:bodyPr/>
          <a:lstStyle/>
          <a:p>
            <a:r>
              <a:rPr lang="en-IN" b="0" i="0" u="none" strike="noStrike" dirty="0" err="1">
                <a:solidFill>
                  <a:srgbClr val="212529"/>
                </a:solidFill>
                <a:effectLst/>
                <a:latin typeface="Ubuntu" panose="020B0504030602030204" pitchFamily="34" charset="0"/>
              </a:rPr>
              <a:t>ThreadLocal</a:t>
            </a:r>
            <a:endParaRPr lang="en-US" dirty="0"/>
          </a:p>
        </p:txBody>
      </p:sp>
      <p:sp>
        <p:nvSpPr>
          <p:cNvPr id="3" name="Content Placeholder 2">
            <a:extLst>
              <a:ext uri="{FF2B5EF4-FFF2-40B4-BE49-F238E27FC236}">
                <a16:creationId xmlns:a16="http://schemas.microsoft.com/office/drawing/2014/main" id="{11301786-4E90-A5EE-5FCE-247A4E2C792C}"/>
              </a:ext>
            </a:extLst>
          </p:cNvPr>
          <p:cNvSpPr>
            <a:spLocks noGrp="1"/>
          </p:cNvSpPr>
          <p:nvPr>
            <p:ph idx="1"/>
          </p:nvPr>
        </p:nvSpPr>
        <p:spPr/>
        <p:txBody>
          <a:bodyPr/>
          <a:lstStyle/>
          <a:p>
            <a:r>
              <a:rPr lang="en-IN" b="0" i="0" u="none" strike="noStrike" dirty="0">
                <a:solidFill>
                  <a:srgbClr val="212529"/>
                </a:solidFill>
                <a:effectLst/>
                <a:highlight>
                  <a:srgbClr val="FFFFFF"/>
                </a:highlight>
                <a:latin typeface="Ubuntu" panose="020B0504030602030204" pitchFamily="34" charset="0"/>
              </a:rPr>
              <a:t>The </a:t>
            </a:r>
            <a:r>
              <a:rPr lang="en-IN" dirty="0" err="1"/>
              <a:t>ThreadLocal</a:t>
            </a:r>
            <a:r>
              <a:rPr lang="en-IN" b="0" i="0" u="none" strike="noStrike" dirty="0">
                <a:solidFill>
                  <a:srgbClr val="212529"/>
                </a:solidFill>
                <a:effectLst/>
                <a:highlight>
                  <a:srgbClr val="FFFFFF"/>
                </a:highlight>
                <a:latin typeface="Ubuntu" panose="020B0504030602030204" pitchFamily="34" charset="0"/>
              </a:rPr>
              <a:t> class in Java enables you to create variables that can only be read and written by the same thread. Thus, even if two threads are executing the same code, and the code has a reference to a </a:t>
            </a:r>
            <a:r>
              <a:rPr lang="en-IN" b="0" i="0" u="none" strike="noStrike" dirty="0" err="1">
                <a:solidFill>
                  <a:srgbClr val="212529"/>
                </a:solidFill>
                <a:effectLst/>
                <a:highlight>
                  <a:srgbClr val="FFFFFF"/>
                </a:highlight>
                <a:latin typeface="Ubuntu" panose="020B0504030602030204" pitchFamily="34" charset="0"/>
              </a:rPr>
              <a:t>ThreadLocal</a:t>
            </a:r>
            <a:r>
              <a:rPr lang="en-IN" b="0" i="0" u="none" strike="noStrike" dirty="0">
                <a:solidFill>
                  <a:srgbClr val="212529"/>
                </a:solidFill>
                <a:effectLst/>
                <a:highlight>
                  <a:srgbClr val="FFFFFF"/>
                </a:highlight>
                <a:latin typeface="Ubuntu" panose="020B0504030602030204" pitchFamily="34" charset="0"/>
              </a:rPr>
              <a:t> variable, then the two threads cannot see each other’s </a:t>
            </a:r>
            <a:r>
              <a:rPr lang="en-IN" b="0" i="0" u="none" strike="noStrike" dirty="0" err="1">
                <a:solidFill>
                  <a:srgbClr val="212529"/>
                </a:solidFill>
                <a:effectLst/>
                <a:highlight>
                  <a:srgbClr val="FFFFFF"/>
                </a:highlight>
                <a:latin typeface="Ubuntu" panose="020B0504030602030204" pitchFamily="34" charset="0"/>
              </a:rPr>
              <a:t>ThreadLocal</a:t>
            </a:r>
            <a:r>
              <a:rPr lang="en-IN" b="0" i="0" u="none" strike="noStrike" dirty="0">
                <a:solidFill>
                  <a:srgbClr val="212529"/>
                </a:solidFill>
                <a:effectLst/>
                <a:highlight>
                  <a:srgbClr val="FFFFFF"/>
                </a:highlight>
                <a:latin typeface="Ubuntu" panose="020B0504030602030204" pitchFamily="34" charset="0"/>
              </a:rPr>
              <a:t> variables.</a:t>
            </a:r>
            <a:endParaRPr lang="en-US" dirty="0"/>
          </a:p>
        </p:txBody>
      </p:sp>
    </p:spTree>
    <p:extLst>
      <p:ext uri="{BB962C8B-B14F-4D97-AF65-F5344CB8AC3E}">
        <p14:creationId xmlns:p14="http://schemas.microsoft.com/office/powerpoint/2010/main" val="2183512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p:txBody>
          <a:bodyPr/>
          <a:lstStyle/>
          <a:p>
            <a:r>
              <a:rPr lang="en-IN" sz="1800" dirty="0">
                <a:effectLst/>
                <a:latin typeface="Arial" panose="020B0604020202020204" pitchFamily="34" charset="0"/>
                <a:cs typeface="Arial" panose="020B0604020202020204" pitchFamily="34" charset="0"/>
              </a:rPr>
              <a:t>Class. </a:t>
            </a:r>
          </a:p>
          <a:p>
            <a:r>
              <a:rPr lang="en-IN" sz="1800" dirty="0">
                <a:effectLst/>
                <a:latin typeface="Arial" panose="020B0604020202020204" pitchFamily="34" charset="0"/>
                <a:cs typeface="Arial" panose="020B0604020202020204" pitchFamily="34" charset="0"/>
              </a:rPr>
              <a:t>Object. </a:t>
            </a:r>
          </a:p>
          <a:p>
            <a:r>
              <a:rPr lang="en-IN" sz="1800" dirty="0">
                <a:effectLst/>
                <a:latin typeface="Arial" panose="020B0604020202020204" pitchFamily="34" charset="0"/>
                <a:cs typeface="Arial" panose="020B0604020202020204" pitchFamily="34" charset="0"/>
              </a:rPr>
              <a:t>Data Abstraction. </a:t>
            </a:r>
          </a:p>
          <a:p>
            <a:r>
              <a:rPr lang="en-IN" sz="1800" dirty="0">
                <a:effectLst/>
                <a:latin typeface="Arial" panose="020B0604020202020204" pitchFamily="34" charset="0"/>
                <a:cs typeface="Arial" panose="020B0604020202020204" pitchFamily="34" charset="0"/>
              </a:rPr>
              <a:t>Data Encapsulation. </a:t>
            </a:r>
          </a:p>
          <a:p>
            <a:r>
              <a:rPr lang="en-IN" sz="1800" dirty="0">
                <a:effectLst/>
                <a:latin typeface="Arial" panose="020B0604020202020204" pitchFamily="34" charset="0"/>
                <a:cs typeface="Arial" panose="020B0604020202020204" pitchFamily="34" charset="0"/>
              </a:rPr>
              <a:t>Inheritance. </a:t>
            </a:r>
          </a:p>
          <a:p>
            <a:r>
              <a:rPr lang="en-IN" sz="1800" dirty="0">
                <a:effectLst/>
                <a:latin typeface="Arial" panose="020B0604020202020204" pitchFamily="34" charset="0"/>
                <a:cs typeface="Arial" panose="020B0604020202020204" pitchFamily="34" charset="0"/>
              </a:rPr>
              <a:t>Polymorphism. </a:t>
            </a:r>
          </a:p>
          <a:p>
            <a:r>
              <a:rPr lang="en-IN" sz="1800" dirty="0">
                <a:effectLst/>
                <a:latin typeface="Arial" panose="020B0604020202020204" pitchFamily="34" charset="0"/>
                <a:cs typeface="Arial" panose="020B0604020202020204" pitchFamily="34" charset="0"/>
              </a:rPr>
              <a:t>Dynamic Binding. </a:t>
            </a:r>
          </a:p>
          <a:p>
            <a:r>
              <a:rPr lang="en-IN" sz="1800" dirty="0">
                <a:effectLst/>
                <a:latin typeface="Arial" panose="020B0604020202020204" pitchFamily="34" charset="0"/>
                <a:cs typeface="Arial" panose="020B0604020202020204" pitchFamily="34" charset="0"/>
              </a:rPr>
              <a:t>Message Passing. </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1764316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A41A2-B7FD-2F1A-BB5A-2434CDF084A2}"/>
              </a:ext>
            </a:extLst>
          </p:cNvPr>
          <p:cNvSpPr>
            <a:spLocks noGrp="1"/>
          </p:cNvSpPr>
          <p:nvPr>
            <p:ph type="title"/>
          </p:nvPr>
        </p:nvSpPr>
        <p:spPr/>
        <p:txBody>
          <a:bodyPr/>
          <a:lstStyle/>
          <a:p>
            <a:r>
              <a:rPr lang="en-IN" b="1" i="0" u="none" strike="noStrike" dirty="0">
                <a:effectLst/>
                <a:latin typeface="-apple-system"/>
              </a:rPr>
              <a:t>Java Collections Framework</a:t>
            </a:r>
            <a:endParaRPr lang="en-US" dirty="0"/>
          </a:p>
        </p:txBody>
      </p:sp>
      <p:sp>
        <p:nvSpPr>
          <p:cNvPr id="3" name="Content Placeholder 2">
            <a:extLst>
              <a:ext uri="{FF2B5EF4-FFF2-40B4-BE49-F238E27FC236}">
                <a16:creationId xmlns:a16="http://schemas.microsoft.com/office/drawing/2014/main" id="{83D5C47D-5274-6196-C459-D0C876819A70}"/>
              </a:ext>
            </a:extLst>
          </p:cNvPr>
          <p:cNvSpPr>
            <a:spLocks noGrp="1"/>
          </p:cNvSpPr>
          <p:nvPr>
            <p:ph idx="1"/>
          </p:nvPr>
        </p:nvSpPr>
        <p:spPr/>
        <p:txBody>
          <a:bodyPr/>
          <a:lstStyle/>
          <a:p>
            <a:r>
              <a:rPr lang="en-IN" b="0" i="0" u="none" strike="noStrike" dirty="0">
                <a:solidFill>
                  <a:srgbClr val="3A4F66"/>
                </a:solidFill>
                <a:effectLst/>
                <a:highlight>
                  <a:srgbClr val="FAFBFC"/>
                </a:highlight>
                <a:latin typeface="-apple-system"/>
              </a:rPr>
              <a:t>Java Collections Framework provides a unified architecture for representing and manipulating collections of objects.</a:t>
            </a:r>
          </a:p>
          <a:p>
            <a:r>
              <a:rPr lang="en-IN" b="0" i="0" u="none" strike="noStrike" dirty="0">
                <a:solidFill>
                  <a:srgbClr val="3A4F66"/>
                </a:solidFill>
                <a:effectLst/>
                <a:highlight>
                  <a:srgbClr val="FAFBFC"/>
                </a:highlight>
                <a:latin typeface="-apple-system"/>
              </a:rPr>
              <a:t>It offers a set of classes and interfaces that serve as building blocks for creating, managing, and manipulating collections of objects in Java applications.</a:t>
            </a:r>
          </a:p>
          <a:p>
            <a:r>
              <a:rPr lang="en-IN" b="0" i="0" u="none" strike="noStrike" dirty="0">
                <a:solidFill>
                  <a:srgbClr val="3A4F66"/>
                </a:solidFill>
                <a:effectLst/>
                <a:highlight>
                  <a:srgbClr val="FAFBFC"/>
                </a:highlight>
                <a:latin typeface="-apple-system"/>
              </a:rPr>
              <a:t>These collections can be used to store, retrieve, and manipulate groups of objects efficiently.</a:t>
            </a:r>
            <a:endParaRPr lang="en-US" dirty="0"/>
          </a:p>
        </p:txBody>
      </p:sp>
    </p:spTree>
    <p:extLst>
      <p:ext uri="{BB962C8B-B14F-4D97-AF65-F5344CB8AC3E}">
        <p14:creationId xmlns:p14="http://schemas.microsoft.com/office/powerpoint/2010/main" val="228056820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3A65A-1C10-F112-F270-F4C8BD2AFA54}"/>
              </a:ext>
            </a:extLst>
          </p:cNvPr>
          <p:cNvSpPr>
            <a:spLocks noGrp="1"/>
          </p:cNvSpPr>
          <p:nvPr>
            <p:ph type="title"/>
          </p:nvPr>
        </p:nvSpPr>
        <p:spPr/>
        <p:txBody>
          <a:bodyPr/>
          <a:lstStyle/>
          <a:p>
            <a:r>
              <a:rPr lang="en-IN" b="1" i="0" u="none" strike="noStrike" dirty="0">
                <a:effectLst/>
                <a:latin typeface="-apple-system"/>
              </a:rPr>
              <a:t>What is the Collections Framework?</a:t>
            </a:r>
            <a:endParaRPr lang="en-US" dirty="0"/>
          </a:p>
        </p:txBody>
      </p:sp>
      <p:sp>
        <p:nvSpPr>
          <p:cNvPr id="3" name="Content Placeholder 2">
            <a:extLst>
              <a:ext uri="{FF2B5EF4-FFF2-40B4-BE49-F238E27FC236}">
                <a16:creationId xmlns:a16="http://schemas.microsoft.com/office/drawing/2014/main" id="{E234FB28-F543-80F3-D762-0383E0CD9243}"/>
              </a:ext>
            </a:extLst>
          </p:cNvPr>
          <p:cNvSpPr>
            <a:spLocks noGrp="1"/>
          </p:cNvSpPr>
          <p:nvPr>
            <p:ph idx="1"/>
          </p:nvPr>
        </p:nvSpPr>
        <p:spPr/>
        <p:txBody>
          <a:bodyPr/>
          <a:lstStyle/>
          <a:p>
            <a:r>
              <a:rPr lang="en-IN" b="0" i="0" u="none" strike="noStrike" dirty="0">
                <a:solidFill>
                  <a:srgbClr val="3A4F66"/>
                </a:solidFill>
                <a:effectLst/>
                <a:highlight>
                  <a:srgbClr val="FAFBFC"/>
                </a:highlight>
                <a:latin typeface="-apple-system"/>
              </a:rPr>
              <a:t>The Collections Framework in Java is a comprehensive set of classes and interfaces that provide reusable data structures to store and manipulate groups of objects. </a:t>
            </a:r>
          </a:p>
          <a:p>
            <a:r>
              <a:rPr lang="en-IN" b="0" i="0" u="none" strike="noStrike" dirty="0">
                <a:solidFill>
                  <a:srgbClr val="3A4F66"/>
                </a:solidFill>
                <a:effectLst/>
                <a:highlight>
                  <a:srgbClr val="FAFBFC"/>
                </a:highlight>
                <a:latin typeface="-apple-system"/>
              </a:rPr>
              <a:t>It consists of interfaces, implementations, and algorithms that enable developers to work with collections of objects in a consistent and efficient manner.</a:t>
            </a:r>
          </a:p>
          <a:p>
            <a:r>
              <a:rPr lang="en-IN" b="0" i="0" u="none" strike="noStrike" dirty="0">
                <a:solidFill>
                  <a:srgbClr val="3A4F66"/>
                </a:solidFill>
                <a:effectLst/>
                <a:highlight>
                  <a:srgbClr val="FAFBFC"/>
                </a:highlight>
                <a:latin typeface="-apple-system"/>
              </a:rPr>
              <a:t>Collections in Java can store elements of different types, including primitive types, and can dynamically grow and shrink as needed.</a:t>
            </a:r>
            <a:endParaRPr lang="en-US" dirty="0"/>
          </a:p>
        </p:txBody>
      </p:sp>
    </p:spTree>
    <p:extLst>
      <p:ext uri="{BB962C8B-B14F-4D97-AF65-F5344CB8AC3E}">
        <p14:creationId xmlns:p14="http://schemas.microsoft.com/office/powerpoint/2010/main" val="330486551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34E2E-3252-7E76-8956-F3715A9C5D71}"/>
              </a:ext>
            </a:extLst>
          </p:cNvPr>
          <p:cNvSpPr>
            <a:spLocks noGrp="1"/>
          </p:cNvSpPr>
          <p:nvPr>
            <p:ph type="title"/>
          </p:nvPr>
        </p:nvSpPr>
        <p:spPr/>
        <p:txBody>
          <a:bodyPr>
            <a:normAutofit/>
          </a:bodyPr>
          <a:lstStyle/>
          <a:p>
            <a:r>
              <a:rPr lang="en-IN" b="1" i="0" u="none" strike="noStrike" dirty="0">
                <a:effectLst/>
                <a:latin typeface="-apple-system"/>
              </a:rPr>
              <a:t>Purpose and Benefits</a:t>
            </a:r>
            <a:br>
              <a:rPr lang="en-IN" b="1" i="0" u="none" strike="noStrike" dirty="0">
                <a:effectLst/>
                <a:latin typeface="-apple-system"/>
              </a:rPr>
            </a:br>
            <a:endParaRPr lang="en-US" dirty="0"/>
          </a:p>
        </p:txBody>
      </p:sp>
      <p:sp>
        <p:nvSpPr>
          <p:cNvPr id="3" name="Content Placeholder 2">
            <a:extLst>
              <a:ext uri="{FF2B5EF4-FFF2-40B4-BE49-F238E27FC236}">
                <a16:creationId xmlns:a16="http://schemas.microsoft.com/office/drawing/2014/main" id="{82C5559A-CA71-AAC6-34F8-1B692C0D8746}"/>
              </a:ext>
            </a:extLst>
          </p:cNvPr>
          <p:cNvSpPr>
            <a:spLocks noGrp="1"/>
          </p:cNvSpPr>
          <p:nvPr>
            <p:ph idx="1"/>
          </p:nvPr>
        </p:nvSpPr>
        <p:spPr/>
        <p:txBody>
          <a:bodyPr>
            <a:normAutofit fontScale="70000" lnSpcReduction="20000"/>
          </a:bodyPr>
          <a:lstStyle/>
          <a:p>
            <a:pPr marL="0" indent="0" algn="l">
              <a:buNone/>
            </a:pPr>
            <a:r>
              <a:rPr lang="en-IN" b="0" i="0" u="none" strike="noStrike" dirty="0">
                <a:solidFill>
                  <a:srgbClr val="3A4F66"/>
                </a:solidFill>
                <a:effectLst/>
                <a:latin typeface="-apple-system"/>
              </a:rPr>
              <a:t>The primary purpose of the Java Collections Framework is to provide a standard way to work with collections of objects in Java applications. Some key benefits include:</a:t>
            </a:r>
          </a:p>
          <a:p>
            <a:pPr algn="l">
              <a:buFont typeface="+mj-lt"/>
              <a:buAutoNum type="arabicPeriod"/>
            </a:pPr>
            <a:r>
              <a:rPr lang="en-IN" b="1" i="0" u="none" strike="noStrike" dirty="0">
                <a:solidFill>
                  <a:srgbClr val="3A4F66"/>
                </a:solidFill>
                <a:effectLst/>
                <a:latin typeface="-apple-system"/>
              </a:rPr>
              <a:t>Uniform Interface</a:t>
            </a:r>
            <a:r>
              <a:rPr lang="en-IN" b="0" i="0" u="none" strike="noStrike" dirty="0">
                <a:solidFill>
                  <a:srgbClr val="3A4F66"/>
                </a:solidFill>
                <a:effectLst/>
                <a:latin typeface="-apple-system"/>
              </a:rPr>
              <a:t>: The framework offers a unified set of interfaces for working with different types of collections, making it easier to write code that is independent of specific implementations.</a:t>
            </a:r>
          </a:p>
          <a:p>
            <a:pPr algn="l">
              <a:buFont typeface="+mj-lt"/>
              <a:buAutoNum type="arabicPeriod"/>
            </a:pPr>
            <a:r>
              <a:rPr lang="en-IN" b="1" i="0" u="none" strike="noStrike" dirty="0">
                <a:solidFill>
                  <a:srgbClr val="3A4F66"/>
                </a:solidFill>
                <a:effectLst/>
                <a:latin typeface="-apple-system"/>
              </a:rPr>
              <a:t>Efficiency</a:t>
            </a:r>
            <a:r>
              <a:rPr lang="en-IN" b="0" i="0" u="none" strike="noStrike" dirty="0">
                <a:solidFill>
                  <a:srgbClr val="3A4F66"/>
                </a:solidFill>
                <a:effectLst/>
                <a:latin typeface="-apple-system"/>
              </a:rPr>
              <a:t>: The collections provided by the framework are designed for efficiency in terms of performance and memory usage. They offer various implementations optimized for different use cases.</a:t>
            </a:r>
          </a:p>
          <a:p>
            <a:pPr algn="l">
              <a:buFont typeface="+mj-lt"/>
              <a:buAutoNum type="arabicPeriod"/>
            </a:pPr>
            <a:r>
              <a:rPr lang="en-IN" b="1" i="0" u="none" strike="noStrike" dirty="0">
                <a:solidFill>
                  <a:srgbClr val="3A4F66"/>
                </a:solidFill>
                <a:effectLst/>
                <a:latin typeface="-apple-system"/>
              </a:rPr>
              <a:t>Type Safety</a:t>
            </a:r>
            <a:r>
              <a:rPr lang="en-IN" b="0" i="0" u="none" strike="noStrike" dirty="0">
                <a:solidFill>
                  <a:srgbClr val="3A4F66"/>
                </a:solidFill>
                <a:effectLst/>
                <a:latin typeface="-apple-system"/>
              </a:rPr>
              <a:t>: Java Collections Framework ensures type safety by using generics, allowing developers to specify the types of elements stored in a collection at compile-time.</a:t>
            </a:r>
          </a:p>
          <a:p>
            <a:pPr algn="l">
              <a:buFont typeface="+mj-lt"/>
              <a:buAutoNum type="arabicPeriod"/>
            </a:pPr>
            <a:r>
              <a:rPr lang="en-IN" b="1" i="0" u="none" strike="noStrike" dirty="0">
                <a:solidFill>
                  <a:srgbClr val="3A4F66"/>
                </a:solidFill>
                <a:effectLst/>
                <a:latin typeface="-apple-system"/>
              </a:rPr>
              <a:t>Flexibility</a:t>
            </a:r>
            <a:r>
              <a:rPr lang="en-IN" b="0" i="0" u="none" strike="noStrike" dirty="0">
                <a:solidFill>
                  <a:srgbClr val="3A4F66"/>
                </a:solidFill>
                <a:effectLst/>
                <a:latin typeface="-apple-system"/>
              </a:rPr>
              <a:t>: The framework provides a wide range of collection classes and interfaces, enabling developers to choose the most suitable data structure for their specific requirements.</a:t>
            </a:r>
          </a:p>
          <a:p>
            <a:pPr algn="l">
              <a:buFont typeface="+mj-lt"/>
              <a:buAutoNum type="arabicPeriod"/>
            </a:pPr>
            <a:r>
              <a:rPr lang="en-IN" b="1" i="0" u="none" strike="noStrike" dirty="0">
                <a:solidFill>
                  <a:srgbClr val="3A4F66"/>
                </a:solidFill>
                <a:effectLst/>
                <a:latin typeface="-apple-system"/>
              </a:rPr>
              <a:t>Interoperability</a:t>
            </a:r>
            <a:r>
              <a:rPr lang="en-IN" b="0" i="0" u="none" strike="noStrike" dirty="0">
                <a:solidFill>
                  <a:srgbClr val="3A4F66"/>
                </a:solidFill>
                <a:effectLst/>
                <a:latin typeface="-apple-system"/>
              </a:rPr>
              <a:t>: Collections Framework seamlessly integrates with other parts of the Java platform, such as the Java Stream API, making it easier to work with collections in conjunction with other Java features.</a:t>
            </a:r>
          </a:p>
        </p:txBody>
      </p:sp>
    </p:spTree>
    <p:extLst>
      <p:ext uri="{BB962C8B-B14F-4D97-AF65-F5344CB8AC3E}">
        <p14:creationId xmlns:p14="http://schemas.microsoft.com/office/powerpoint/2010/main" val="2792802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622EB-7201-9C47-13EF-5B5CCC93AB07}"/>
              </a:ext>
            </a:extLst>
          </p:cNvPr>
          <p:cNvSpPr>
            <a:spLocks noGrp="1"/>
          </p:cNvSpPr>
          <p:nvPr>
            <p:ph type="title"/>
          </p:nvPr>
        </p:nvSpPr>
        <p:spPr/>
        <p:txBody>
          <a:bodyPr/>
          <a:lstStyle/>
          <a:p>
            <a:r>
              <a:rPr lang="en-IN" b="1" i="0" u="none" strike="noStrike" dirty="0">
                <a:effectLst/>
                <a:latin typeface="-apple-system"/>
              </a:rPr>
              <a:t>Core Interface</a:t>
            </a:r>
            <a:endParaRPr lang="en-US" dirty="0"/>
          </a:p>
        </p:txBody>
      </p:sp>
      <p:sp>
        <p:nvSpPr>
          <p:cNvPr id="3" name="Content Placeholder 2">
            <a:extLst>
              <a:ext uri="{FF2B5EF4-FFF2-40B4-BE49-F238E27FC236}">
                <a16:creationId xmlns:a16="http://schemas.microsoft.com/office/drawing/2014/main" id="{145B9117-1AC2-7A0A-BB84-6ECA48941D0E}"/>
              </a:ext>
            </a:extLst>
          </p:cNvPr>
          <p:cNvSpPr>
            <a:spLocks noGrp="1"/>
          </p:cNvSpPr>
          <p:nvPr>
            <p:ph idx="1"/>
          </p:nvPr>
        </p:nvSpPr>
        <p:spPr/>
        <p:txBody>
          <a:bodyPr>
            <a:normAutofit fontScale="70000" lnSpcReduction="20000"/>
          </a:bodyPr>
          <a:lstStyle/>
          <a:p>
            <a:pPr marL="0" indent="0">
              <a:buNone/>
            </a:pPr>
            <a:br>
              <a:rPr lang="en-IN" dirty="0"/>
            </a:br>
            <a:r>
              <a:rPr lang="en-IN" dirty="0"/>
              <a:t>1. Collection Interface</a:t>
            </a:r>
            <a:br>
              <a:rPr lang="en-IN" dirty="0"/>
            </a:br>
            <a:r>
              <a:rPr lang="en-IN" dirty="0"/>
              <a:t>	1. Methods(add, </a:t>
            </a:r>
            <a:r>
              <a:rPr lang="en-IN" dirty="0" err="1"/>
              <a:t>addAll</a:t>
            </a:r>
            <a:r>
              <a:rPr lang="en-IN" dirty="0"/>
              <a:t>, clear etc.)</a:t>
            </a:r>
            <a:br>
              <a:rPr lang="en-IN" dirty="0"/>
            </a:br>
            <a:r>
              <a:rPr lang="en-IN" dirty="0"/>
              <a:t>	2. </a:t>
            </a:r>
            <a:r>
              <a:rPr lang="en-IN" dirty="0" err="1"/>
              <a:t>Subinterfaces</a:t>
            </a:r>
            <a:r>
              <a:rPr lang="en-IN" dirty="0"/>
              <a:t> (List, Set, Queue)</a:t>
            </a:r>
          </a:p>
          <a:p>
            <a:pPr marL="0" indent="0">
              <a:buNone/>
            </a:pPr>
            <a:r>
              <a:rPr lang="en-IN" dirty="0"/>
              <a:t>2. List Interface</a:t>
            </a:r>
            <a:br>
              <a:rPr lang="en-IN" dirty="0"/>
            </a:br>
            <a:r>
              <a:rPr lang="en-IN" dirty="0"/>
              <a:t>	1. Methods(get, </a:t>
            </a:r>
            <a:r>
              <a:rPr lang="en-IN" dirty="0" err="1"/>
              <a:t>indexOf</a:t>
            </a:r>
            <a:r>
              <a:rPr lang="en-IN" dirty="0"/>
              <a:t>, </a:t>
            </a:r>
            <a:r>
              <a:rPr lang="en-IN" dirty="0" err="1"/>
              <a:t>lastIndexOf</a:t>
            </a:r>
            <a:r>
              <a:rPr lang="en-IN" dirty="0"/>
              <a:t>)</a:t>
            </a:r>
            <a:br>
              <a:rPr lang="en-IN" dirty="0"/>
            </a:br>
            <a:r>
              <a:rPr lang="en-IN" dirty="0"/>
              <a:t>	2. Implementations (</a:t>
            </a:r>
            <a:r>
              <a:rPr lang="en-IN" dirty="0" err="1"/>
              <a:t>ArrayList</a:t>
            </a:r>
            <a:r>
              <a:rPr lang="en-IN" dirty="0"/>
              <a:t>, LinkedList, etc.)</a:t>
            </a:r>
          </a:p>
          <a:p>
            <a:pPr marL="0" indent="0">
              <a:buNone/>
            </a:pPr>
            <a:r>
              <a:rPr lang="en-IN" dirty="0"/>
              <a:t>3. Set Interface</a:t>
            </a:r>
            <a:br>
              <a:rPr lang="en-IN" dirty="0"/>
            </a:br>
            <a:r>
              <a:rPr lang="en-IN" dirty="0"/>
              <a:t>	1. Methods(add, clear, contains)</a:t>
            </a:r>
            <a:br>
              <a:rPr lang="en-IN" dirty="0"/>
            </a:br>
            <a:r>
              <a:rPr lang="en-IN" dirty="0"/>
              <a:t>	2. Implementations (HashSet, </a:t>
            </a:r>
            <a:r>
              <a:rPr lang="en-IN" dirty="0" err="1"/>
              <a:t>TreeSet</a:t>
            </a:r>
            <a:r>
              <a:rPr lang="en-IN" dirty="0"/>
              <a:t>, etc.)</a:t>
            </a:r>
          </a:p>
          <a:p>
            <a:pPr marL="0" indent="0">
              <a:buNone/>
            </a:pPr>
            <a:r>
              <a:rPr lang="en-IN" dirty="0"/>
              <a:t>4. Queue Interface</a:t>
            </a:r>
            <a:br>
              <a:rPr lang="en-IN" dirty="0"/>
            </a:br>
            <a:r>
              <a:rPr lang="en-IN" dirty="0"/>
              <a:t>	1. Methods(</a:t>
            </a:r>
            <a:r>
              <a:rPr lang="en-IN" dirty="0" err="1"/>
              <a:t>peek,poll,offer</a:t>
            </a:r>
            <a:r>
              <a:rPr lang="en-IN" dirty="0"/>
              <a:t> etc.)</a:t>
            </a:r>
            <a:br>
              <a:rPr lang="en-IN" dirty="0"/>
            </a:br>
            <a:r>
              <a:rPr lang="en-IN" dirty="0"/>
              <a:t>	2. Implementations (</a:t>
            </a:r>
            <a:r>
              <a:rPr lang="en-IN" dirty="0" err="1"/>
              <a:t>PriorityQueue</a:t>
            </a:r>
            <a:r>
              <a:rPr lang="en-IN" dirty="0"/>
              <a:t>, </a:t>
            </a:r>
            <a:r>
              <a:rPr lang="en-IN" dirty="0" err="1"/>
              <a:t>ArrayDeque</a:t>
            </a:r>
            <a:r>
              <a:rPr lang="en-IN" dirty="0"/>
              <a:t>, etc.)</a:t>
            </a:r>
          </a:p>
          <a:p>
            <a:pPr marL="0" indent="0">
              <a:buNone/>
            </a:pPr>
            <a:r>
              <a:rPr lang="en-IN" dirty="0"/>
              <a:t>5. Map Interface</a:t>
            </a:r>
            <a:br>
              <a:rPr lang="en-IN" dirty="0"/>
            </a:br>
            <a:r>
              <a:rPr lang="en-IN" dirty="0"/>
              <a:t>	1. Methods(get, put, </a:t>
            </a:r>
            <a:r>
              <a:rPr lang="en-IN" dirty="0" err="1"/>
              <a:t>putAll</a:t>
            </a:r>
            <a:r>
              <a:rPr lang="en-IN" dirty="0"/>
              <a:t>, </a:t>
            </a:r>
            <a:r>
              <a:rPr lang="en-IN" dirty="0" err="1"/>
              <a:t>keySet</a:t>
            </a:r>
            <a:r>
              <a:rPr lang="en-IN" dirty="0"/>
              <a:t>, etc.)</a:t>
            </a:r>
            <a:br>
              <a:rPr lang="en-IN" dirty="0"/>
            </a:br>
            <a:r>
              <a:rPr lang="en-IN" dirty="0"/>
              <a:t>	2. Implementations (HashMap, </a:t>
            </a:r>
            <a:r>
              <a:rPr lang="en-IN" dirty="0" err="1"/>
              <a:t>TreeMap</a:t>
            </a:r>
            <a:r>
              <a:rPr lang="en-IN" dirty="0"/>
              <a:t>, etc.)</a:t>
            </a:r>
            <a:endParaRPr lang="en-US" dirty="0"/>
          </a:p>
        </p:txBody>
      </p:sp>
    </p:spTree>
    <p:extLst>
      <p:ext uri="{BB962C8B-B14F-4D97-AF65-F5344CB8AC3E}">
        <p14:creationId xmlns:p14="http://schemas.microsoft.com/office/powerpoint/2010/main" val="142181663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B94AC-57B7-7067-E528-E2B0889B6F0E}"/>
              </a:ext>
            </a:extLst>
          </p:cNvPr>
          <p:cNvSpPr>
            <a:spLocks noGrp="1"/>
          </p:cNvSpPr>
          <p:nvPr>
            <p:ph type="title"/>
          </p:nvPr>
        </p:nvSpPr>
        <p:spPr/>
        <p:txBody>
          <a:bodyPr/>
          <a:lstStyle/>
          <a:p>
            <a:r>
              <a:rPr lang="en-IN" b="1" i="0" u="none" strike="noStrike" dirty="0">
                <a:effectLst/>
                <a:latin typeface="-apple-system"/>
              </a:rPr>
              <a:t>Common Utility Classes</a:t>
            </a:r>
            <a:endParaRPr lang="en-US" dirty="0"/>
          </a:p>
        </p:txBody>
      </p:sp>
      <p:sp>
        <p:nvSpPr>
          <p:cNvPr id="3" name="Content Placeholder 2">
            <a:extLst>
              <a:ext uri="{FF2B5EF4-FFF2-40B4-BE49-F238E27FC236}">
                <a16:creationId xmlns:a16="http://schemas.microsoft.com/office/drawing/2014/main" id="{964DED79-8B95-2EA3-E24F-7E8DAA2EC522}"/>
              </a:ext>
            </a:extLst>
          </p:cNvPr>
          <p:cNvSpPr>
            <a:spLocks noGrp="1"/>
          </p:cNvSpPr>
          <p:nvPr>
            <p:ph idx="1"/>
          </p:nvPr>
        </p:nvSpPr>
        <p:spPr/>
        <p:txBody>
          <a:bodyPr/>
          <a:lstStyle/>
          <a:p>
            <a:pPr algn="l">
              <a:buFont typeface="Arial" panose="020B0604020202020204" pitchFamily="34" charset="0"/>
              <a:buChar char="•"/>
            </a:pPr>
            <a:r>
              <a:rPr lang="en-IN" dirty="0"/>
              <a:t>Collections Class</a:t>
            </a:r>
          </a:p>
          <a:p>
            <a:pPr lvl="1"/>
            <a:r>
              <a:rPr lang="en-IN" dirty="0">
                <a:effectLst/>
              </a:rPr>
              <a:t>Utility methods for collections</a:t>
            </a:r>
          </a:p>
          <a:p>
            <a:pPr algn="l">
              <a:buFont typeface="Arial" panose="020B0604020202020204" pitchFamily="34" charset="0"/>
              <a:buChar char="•"/>
            </a:pPr>
            <a:r>
              <a:rPr lang="en-IN" dirty="0"/>
              <a:t>Arrays Class</a:t>
            </a:r>
          </a:p>
          <a:p>
            <a:pPr lvl="1"/>
            <a:r>
              <a:rPr lang="en-IN" dirty="0">
                <a:effectLst/>
              </a:rPr>
              <a:t>Utility methods for arrays</a:t>
            </a:r>
          </a:p>
          <a:p>
            <a:endParaRPr lang="en-US" dirty="0"/>
          </a:p>
        </p:txBody>
      </p:sp>
    </p:spTree>
    <p:extLst>
      <p:ext uri="{BB962C8B-B14F-4D97-AF65-F5344CB8AC3E}">
        <p14:creationId xmlns:p14="http://schemas.microsoft.com/office/powerpoint/2010/main" val="240069728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4FC29-A37A-0926-6EC8-D4FF84005471}"/>
              </a:ext>
            </a:extLst>
          </p:cNvPr>
          <p:cNvSpPr>
            <a:spLocks noGrp="1"/>
          </p:cNvSpPr>
          <p:nvPr>
            <p:ph type="title"/>
          </p:nvPr>
        </p:nvSpPr>
        <p:spPr/>
        <p:txBody>
          <a:bodyPr/>
          <a:lstStyle/>
          <a:p>
            <a:r>
              <a:rPr lang="en-IN" b="1" i="0" u="none" strike="noStrike" dirty="0">
                <a:effectLst/>
                <a:latin typeface="-apple-system"/>
              </a:rPr>
              <a:t>Collection Implementations</a:t>
            </a:r>
            <a:endParaRPr lang="en-US" dirty="0"/>
          </a:p>
        </p:txBody>
      </p:sp>
      <p:sp>
        <p:nvSpPr>
          <p:cNvPr id="3" name="Content Placeholder 2">
            <a:extLst>
              <a:ext uri="{FF2B5EF4-FFF2-40B4-BE49-F238E27FC236}">
                <a16:creationId xmlns:a16="http://schemas.microsoft.com/office/drawing/2014/main" id="{A2DF31F8-9745-8833-F302-8EEF0B6729B3}"/>
              </a:ext>
            </a:extLst>
          </p:cNvPr>
          <p:cNvSpPr>
            <a:spLocks noGrp="1"/>
          </p:cNvSpPr>
          <p:nvPr>
            <p:ph idx="1"/>
          </p:nvPr>
        </p:nvSpPr>
        <p:spPr/>
        <p:txBody>
          <a:bodyPr>
            <a:normAutofit fontScale="62500" lnSpcReduction="20000"/>
          </a:bodyPr>
          <a:lstStyle/>
          <a:p>
            <a:pPr algn="l">
              <a:buFont typeface="+mj-lt"/>
              <a:buAutoNum type="arabicPeriod"/>
            </a:pPr>
            <a:r>
              <a:rPr lang="en-IN" b="0" i="0" u="none" strike="noStrike" dirty="0" err="1">
                <a:solidFill>
                  <a:srgbClr val="3A4F66"/>
                </a:solidFill>
                <a:effectLst/>
                <a:latin typeface="-apple-system"/>
              </a:rPr>
              <a:t>ArrayList</a:t>
            </a:r>
            <a:endParaRPr lang="en-IN" b="0" i="0" u="none" strike="noStrike" dirty="0">
              <a:solidFill>
                <a:srgbClr val="3A4F66"/>
              </a:solidFill>
              <a:effectLst/>
              <a:latin typeface="-apple-system"/>
            </a:endParaRPr>
          </a:p>
          <a:p>
            <a:pPr algn="l">
              <a:buFont typeface="+mj-lt"/>
              <a:buAutoNum type="arabicPeriod"/>
            </a:pPr>
            <a:r>
              <a:rPr lang="en-IN" b="0" i="0" u="none" strike="noStrike" dirty="0">
                <a:solidFill>
                  <a:srgbClr val="3A4F66"/>
                </a:solidFill>
                <a:effectLst/>
                <a:latin typeface="-apple-system"/>
              </a:rPr>
              <a:t>LinkedList</a:t>
            </a:r>
          </a:p>
          <a:p>
            <a:pPr algn="l">
              <a:buFont typeface="+mj-lt"/>
              <a:buAutoNum type="arabicPeriod"/>
            </a:pPr>
            <a:r>
              <a:rPr lang="en-IN" b="0" i="0" u="none" strike="noStrike" dirty="0">
                <a:solidFill>
                  <a:srgbClr val="3A4F66"/>
                </a:solidFill>
                <a:effectLst/>
                <a:latin typeface="-apple-system"/>
              </a:rPr>
              <a:t>HashSet</a:t>
            </a:r>
          </a:p>
          <a:p>
            <a:pPr algn="l">
              <a:buFont typeface="+mj-lt"/>
              <a:buAutoNum type="arabicPeriod"/>
            </a:pPr>
            <a:r>
              <a:rPr lang="en-IN" b="0" i="0" u="none" strike="noStrike" dirty="0" err="1">
                <a:solidFill>
                  <a:srgbClr val="3A4F66"/>
                </a:solidFill>
                <a:effectLst/>
                <a:latin typeface="-apple-system"/>
              </a:rPr>
              <a:t>TreeSet</a:t>
            </a:r>
            <a:endParaRPr lang="en-IN" b="0" i="0" u="none" strike="noStrike" dirty="0">
              <a:solidFill>
                <a:srgbClr val="3A4F66"/>
              </a:solidFill>
              <a:effectLst/>
              <a:latin typeface="-apple-system"/>
            </a:endParaRPr>
          </a:p>
          <a:p>
            <a:pPr algn="l">
              <a:buFont typeface="+mj-lt"/>
              <a:buAutoNum type="arabicPeriod"/>
            </a:pPr>
            <a:r>
              <a:rPr lang="en-IN" b="0" i="0" u="none" strike="noStrike" dirty="0">
                <a:solidFill>
                  <a:srgbClr val="3A4F66"/>
                </a:solidFill>
                <a:effectLst/>
                <a:latin typeface="-apple-system"/>
              </a:rPr>
              <a:t>HashMap</a:t>
            </a:r>
          </a:p>
          <a:p>
            <a:pPr algn="l">
              <a:buFont typeface="+mj-lt"/>
              <a:buAutoNum type="arabicPeriod"/>
            </a:pPr>
            <a:r>
              <a:rPr lang="en-IN" b="0" i="0" u="none" strike="noStrike" dirty="0" err="1">
                <a:solidFill>
                  <a:srgbClr val="3A4F66"/>
                </a:solidFill>
                <a:effectLst/>
                <a:latin typeface="-apple-system"/>
              </a:rPr>
              <a:t>TreeMap</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PriorityQueue</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ArrayDeque</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LinkedHashMap</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WeakHashMap</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IdentityHashMap</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EnumMap</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ConcurrentHashMap</a:t>
            </a:r>
            <a:endParaRPr lang="en-IN" b="0" i="0" u="none" strike="noStrike" dirty="0">
              <a:solidFill>
                <a:srgbClr val="3A4F66"/>
              </a:solidFill>
              <a:effectLst/>
              <a:latin typeface="-apple-system"/>
            </a:endParaRPr>
          </a:p>
        </p:txBody>
      </p:sp>
    </p:spTree>
    <p:extLst>
      <p:ext uri="{BB962C8B-B14F-4D97-AF65-F5344CB8AC3E}">
        <p14:creationId xmlns:p14="http://schemas.microsoft.com/office/powerpoint/2010/main" val="2965842084"/>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D928F-8FD9-132A-B7CC-C421884B89A9}"/>
              </a:ext>
            </a:extLst>
          </p:cNvPr>
          <p:cNvSpPr>
            <a:spLocks noGrp="1"/>
          </p:cNvSpPr>
          <p:nvPr>
            <p:ph type="title"/>
          </p:nvPr>
        </p:nvSpPr>
        <p:spPr/>
        <p:txBody>
          <a:bodyPr/>
          <a:lstStyle/>
          <a:p>
            <a:r>
              <a:rPr lang="en-IN" b="1" i="0" u="none" strike="noStrike" dirty="0">
                <a:effectLst/>
                <a:latin typeface="-apple-system"/>
              </a:rPr>
              <a:t>Iterators</a:t>
            </a:r>
            <a:endParaRPr lang="en-US" dirty="0"/>
          </a:p>
        </p:txBody>
      </p:sp>
      <p:sp>
        <p:nvSpPr>
          <p:cNvPr id="3" name="Content Placeholder 2">
            <a:extLst>
              <a:ext uri="{FF2B5EF4-FFF2-40B4-BE49-F238E27FC236}">
                <a16:creationId xmlns:a16="http://schemas.microsoft.com/office/drawing/2014/main" id="{D446EE26-9A32-A924-285A-10FBF72C9B44}"/>
              </a:ext>
            </a:extLst>
          </p:cNvPr>
          <p:cNvSpPr>
            <a:spLocks noGrp="1"/>
          </p:cNvSpPr>
          <p:nvPr>
            <p:ph idx="1"/>
          </p:nvPr>
        </p:nvSpPr>
        <p:spPr/>
        <p:txBody>
          <a:bodyPr/>
          <a:lstStyle/>
          <a:p>
            <a:pPr algn="l">
              <a:buFont typeface="+mj-lt"/>
              <a:buAutoNum type="arabicPeriod"/>
            </a:pPr>
            <a:r>
              <a:rPr lang="en-IN" b="0" i="0" u="none" strike="noStrike" dirty="0">
                <a:solidFill>
                  <a:srgbClr val="3A4F66"/>
                </a:solidFill>
                <a:effectLst/>
                <a:latin typeface="-apple-system"/>
              </a:rPr>
              <a:t> Iterator Interface</a:t>
            </a:r>
          </a:p>
          <a:p>
            <a:pPr algn="l">
              <a:buFont typeface="+mj-lt"/>
              <a:buAutoNum type="arabicPeriod"/>
            </a:pPr>
            <a:r>
              <a:rPr lang="en-IN" b="0" i="0" u="none" strike="noStrike" dirty="0">
                <a:solidFill>
                  <a:srgbClr val="3A4F66"/>
                </a:solidFill>
                <a:effectLst/>
                <a:latin typeface="-apple-system"/>
              </a:rPr>
              <a:t> </a:t>
            </a:r>
            <a:r>
              <a:rPr lang="en-IN" b="0" i="0" u="none" strike="noStrike" dirty="0" err="1">
                <a:solidFill>
                  <a:srgbClr val="3A4F66"/>
                </a:solidFill>
                <a:effectLst/>
                <a:latin typeface="-apple-system"/>
              </a:rPr>
              <a:t>ListIterator</a:t>
            </a:r>
            <a:r>
              <a:rPr lang="en-IN" b="0" i="0" u="none" strike="noStrike" dirty="0">
                <a:solidFill>
                  <a:srgbClr val="3A4F66"/>
                </a:solidFill>
                <a:effectLst/>
                <a:latin typeface="-apple-system"/>
              </a:rPr>
              <a:t> Interface</a:t>
            </a:r>
          </a:p>
        </p:txBody>
      </p:sp>
    </p:spTree>
    <p:extLst>
      <p:ext uri="{BB962C8B-B14F-4D97-AF65-F5344CB8AC3E}">
        <p14:creationId xmlns:p14="http://schemas.microsoft.com/office/powerpoint/2010/main" val="158675363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15FC2-D026-37AF-54F6-DD5F4485229E}"/>
              </a:ext>
            </a:extLst>
          </p:cNvPr>
          <p:cNvSpPr>
            <a:spLocks noGrp="1"/>
          </p:cNvSpPr>
          <p:nvPr>
            <p:ph type="title"/>
          </p:nvPr>
        </p:nvSpPr>
        <p:spPr/>
        <p:txBody>
          <a:bodyPr/>
          <a:lstStyle/>
          <a:p>
            <a:r>
              <a:rPr lang="en-IN" b="1" i="0" u="none" strike="noStrike" dirty="0">
                <a:effectLst/>
                <a:latin typeface="-apple-system"/>
              </a:rPr>
              <a:t>Ordering and Sorting</a:t>
            </a:r>
            <a:endParaRPr lang="en-US" dirty="0"/>
          </a:p>
        </p:txBody>
      </p:sp>
      <p:sp>
        <p:nvSpPr>
          <p:cNvPr id="3" name="Content Placeholder 2">
            <a:extLst>
              <a:ext uri="{FF2B5EF4-FFF2-40B4-BE49-F238E27FC236}">
                <a16:creationId xmlns:a16="http://schemas.microsoft.com/office/drawing/2014/main" id="{478016CB-107F-D5F0-537D-33CD7EE42DB1}"/>
              </a:ext>
            </a:extLst>
          </p:cNvPr>
          <p:cNvSpPr>
            <a:spLocks noGrp="1"/>
          </p:cNvSpPr>
          <p:nvPr>
            <p:ph idx="1"/>
          </p:nvPr>
        </p:nvSpPr>
        <p:spPr/>
        <p:txBody>
          <a:bodyPr/>
          <a:lstStyle/>
          <a:p>
            <a:pPr algn="l">
              <a:buFont typeface="+mj-lt"/>
              <a:buAutoNum type="arabicPeriod"/>
            </a:pPr>
            <a:r>
              <a:rPr lang="en-IN" b="0" i="0" u="none" strike="noStrike" dirty="0">
                <a:solidFill>
                  <a:srgbClr val="3A4F66"/>
                </a:solidFill>
                <a:effectLst/>
                <a:latin typeface="-apple-system"/>
              </a:rPr>
              <a:t>Comparable Interface</a:t>
            </a:r>
          </a:p>
          <a:p>
            <a:pPr algn="l">
              <a:buFont typeface="+mj-lt"/>
              <a:buAutoNum type="arabicPeriod"/>
            </a:pPr>
            <a:r>
              <a:rPr lang="en-IN" b="0" i="0" u="none" strike="noStrike" dirty="0">
                <a:solidFill>
                  <a:srgbClr val="3A4F66"/>
                </a:solidFill>
                <a:effectLst/>
                <a:latin typeface="-apple-system"/>
              </a:rPr>
              <a:t>Comparator Interface</a:t>
            </a:r>
          </a:p>
          <a:p>
            <a:pPr algn="l">
              <a:buFont typeface="+mj-lt"/>
              <a:buAutoNum type="arabicPeriod"/>
            </a:pPr>
            <a:r>
              <a:rPr lang="en-IN" b="0" i="0" u="none" strike="noStrike" dirty="0">
                <a:solidFill>
                  <a:srgbClr val="3A4F66"/>
                </a:solidFill>
                <a:effectLst/>
                <a:latin typeface="-apple-system"/>
              </a:rPr>
              <a:t>Sorting collections</a:t>
            </a:r>
          </a:p>
        </p:txBody>
      </p:sp>
    </p:spTree>
    <p:extLst>
      <p:ext uri="{BB962C8B-B14F-4D97-AF65-F5344CB8AC3E}">
        <p14:creationId xmlns:p14="http://schemas.microsoft.com/office/powerpoint/2010/main" val="331551708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A3726-BACA-6160-5EB4-9B16EF3D02B0}"/>
              </a:ext>
            </a:extLst>
          </p:cNvPr>
          <p:cNvSpPr>
            <a:spLocks noGrp="1"/>
          </p:cNvSpPr>
          <p:nvPr>
            <p:ph type="title"/>
          </p:nvPr>
        </p:nvSpPr>
        <p:spPr/>
        <p:txBody>
          <a:bodyPr/>
          <a:lstStyle/>
          <a:p>
            <a:r>
              <a:rPr lang="en-IN" b="1" i="0" u="none" strike="noStrike" dirty="0">
                <a:effectLst/>
                <a:latin typeface="-apple-system"/>
              </a:rPr>
              <a:t>Concurrent Collections</a:t>
            </a:r>
            <a:endParaRPr lang="en-US" dirty="0"/>
          </a:p>
        </p:txBody>
      </p:sp>
      <p:sp>
        <p:nvSpPr>
          <p:cNvPr id="3" name="Content Placeholder 2">
            <a:extLst>
              <a:ext uri="{FF2B5EF4-FFF2-40B4-BE49-F238E27FC236}">
                <a16:creationId xmlns:a16="http://schemas.microsoft.com/office/drawing/2014/main" id="{A7D76736-DC7A-0CF0-AA23-5299EF1CD272}"/>
              </a:ext>
            </a:extLst>
          </p:cNvPr>
          <p:cNvSpPr>
            <a:spLocks noGrp="1"/>
          </p:cNvSpPr>
          <p:nvPr>
            <p:ph idx="1"/>
          </p:nvPr>
        </p:nvSpPr>
        <p:spPr/>
        <p:txBody>
          <a:bodyPr/>
          <a:lstStyle/>
          <a:p>
            <a:pPr algn="l">
              <a:buFont typeface="+mj-lt"/>
              <a:buAutoNum type="arabicPeriod"/>
            </a:pPr>
            <a:r>
              <a:rPr lang="en-IN" b="0" i="0" u="none" strike="noStrike" dirty="0" err="1">
                <a:solidFill>
                  <a:srgbClr val="3A4F66"/>
                </a:solidFill>
                <a:effectLst/>
                <a:latin typeface="-apple-system"/>
              </a:rPr>
              <a:t>ConcurrentHashMap</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CopyOnWriteArrayList</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CopyOnWriteArraySet</a:t>
            </a:r>
            <a:endParaRPr lang="en-IN" b="0" i="0" u="none" strike="noStrike" dirty="0">
              <a:solidFill>
                <a:srgbClr val="3A4F66"/>
              </a:solidFill>
              <a:effectLst/>
              <a:latin typeface="-apple-system"/>
            </a:endParaRPr>
          </a:p>
        </p:txBody>
      </p:sp>
    </p:spTree>
    <p:extLst>
      <p:ext uri="{BB962C8B-B14F-4D97-AF65-F5344CB8AC3E}">
        <p14:creationId xmlns:p14="http://schemas.microsoft.com/office/powerpoint/2010/main" val="99925110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26211-CCE5-B276-8954-2E2EDF8BF35B}"/>
              </a:ext>
            </a:extLst>
          </p:cNvPr>
          <p:cNvSpPr>
            <a:spLocks noGrp="1"/>
          </p:cNvSpPr>
          <p:nvPr>
            <p:ph type="title"/>
          </p:nvPr>
        </p:nvSpPr>
        <p:spPr/>
        <p:txBody>
          <a:bodyPr/>
          <a:lstStyle/>
          <a:p>
            <a:r>
              <a:rPr lang="en-IN" b="1" i="0" u="none" strike="noStrike" dirty="0">
                <a:effectLst/>
                <a:latin typeface="-apple-system"/>
              </a:rPr>
              <a:t>Specialized Collections</a:t>
            </a:r>
            <a:endParaRPr lang="en-US" dirty="0"/>
          </a:p>
        </p:txBody>
      </p:sp>
      <p:sp>
        <p:nvSpPr>
          <p:cNvPr id="3" name="Content Placeholder 2">
            <a:extLst>
              <a:ext uri="{FF2B5EF4-FFF2-40B4-BE49-F238E27FC236}">
                <a16:creationId xmlns:a16="http://schemas.microsoft.com/office/drawing/2014/main" id="{7A3B9A24-8DCE-E48E-F571-CEFD7970B60C}"/>
              </a:ext>
            </a:extLst>
          </p:cNvPr>
          <p:cNvSpPr>
            <a:spLocks noGrp="1"/>
          </p:cNvSpPr>
          <p:nvPr>
            <p:ph idx="1"/>
          </p:nvPr>
        </p:nvSpPr>
        <p:spPr/>
        <p:txBody>
          <a:bodyPr/>
          <a:lstStyle/>
          <a:p>
            <a:pPr algn="l">
              <a:buFont typeface="+mj-lt"/>
              <a:buAutoNum type="arabicPeriod"/>
            </a:pPr>
            <a:r>
              <a:rPr lang="en-IN" b="0" i="0" u="none" strike="noStrike" dirty="0" err="1">
                <a:solidFill>
                  <a:srgbClr val="3A4F66"/>
                </a:solidFill>
                <a:effectLst/>
                <a:latin typeface="-apple-system"/>
              </a:rPr>
              <a:t>EnumSet</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EnumMap</a:t>
            </a:r>
            <a:endParaRPr lang="en-IN" b="0" i="0" u="none" strike="noStrike" dirty="0">
              <a:solidFill>
                <a:srgbClr val="3A4F66"/>
              </a:solidFill>
              <a:effectLst/>
              <a:latin typeface="-apple-system"/>
            </a:endParaRPr>
          </a:p>
          <a:p>
            <a:pPr algn="l">
              <a:buFont typeface="+mj-lt"/>
              <a:buAutoNum type="arabicPeriod"/>
            </a:pPr>
            <a:r>
              <a:rPr lang="en-IN" b="0" i="0" u="none" strike="noStrike" dirty="0" err="1">
                <a:solidFill>
                  <a:srgbClr val="3A4F66"/>
                </a:solidFill>
                <a:effectLst/>
                <a:latin typeface="-apple-system"/>
              </a:rPr>
              <a:t>BitSet</a:t>
            </a:r>
            <a:endParaRPr lang="en-IN" b="0" i="0" u="none" strike="noStrike" dirty="0">
              <a:solidFill>
                <a:srgbClr val="3A4F66"/>
              </a:solidFill>
              <a:effectLst/>
              <a:latin typeface="-apple-system"/>
            </a:endParaRPr>
          </a:p>
          <a:p>
            <a:pPr marL="0" indent="0">
              <a:buNone/>
            </a:pPr>
            <a:endParaRPr lang="en-US" dirty="0"/>
          </a:p>
        </p:txBody>
      </p:sp>
    </p:spTree>
    <p:extLst>
      <p:ext uri="{BB962C8B-B14F-4D97-AF65-F5344CB8AC3E}">
        <p14:creationId xmlns:p14="http://schemas.microsoft.com/office/powerpoint/2010/main" val="1750999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CLASS</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p:txBody>
          <a:bodyPr>
            <a:normAutofit fontScale="92500" lnSpcReduction="10000"/>
          </a:bodyPr>
          <a:lstStyle/>
          <a:p>
            <a:r>
              <a:rPr lang="en-IN" sz="1800" dirty="0">
                <a:effectLst/>
                <a:latin typeface="TTE19494D0t00"/>
              </a:rPr>
              <a:t>A </a:t>
            </a:r>
            <a:r>
              <a:rPr lang="en-IN" sz="1800" dirty="0">
                <a:effectLst/>
                <a:latin typeface="TTE19493D8t00"/>
              </a:rPr>
              <a:t>class </a:t>
            </a:r>
            <a:r>
              <a:rPr lang="en-IN" sz="1800" dirty="0">
                <a:effectLst/>
                <a:latin typeface="TTE19494D0t00"/>
              </a:rPr>
              <a:t>is a way of binding the data and associated methods in a single unit</a:t>
            </a:r>
          </a:p>
          <a:p>
            <a:pPr marL="0" indent="0">
              <a:buNone/>
            </a:pPr>
            <a:endParaRPr lang="en-IN" sz="1800" dirty="0">
              <a:effectLst/>
              <a:latin typeface="TTE1948BD8t00"/>
            </a:endParaRPr>
          </a:p>
          <a:p>
            <a:pPr marL="0" indent="0">
              <a:buNone/>
            </a:pPr>
            <a:r>
              <a:rPr lang="en-IN" sz="1800" dirty="0">
                <a:effectLst/>
                <a:latin typeface="TTE1948BD8t00"/>
              </a:rPr>
              <a:t>Syntax for defining a </a:t>
            </a:r>
            <a:r>
              <a:rPr lang="en-IN" sz="1800" dirty="0">
                <a:effectLst/>
                <a:latin typeface="TTE19499A0t00"/>
              </a:rPr>
              <a:t>CLASS: </a:t>
            </a:r>
          </a:p>
          <a:p>
            <a:pPr marL="0" indent="0">
              <a:buNone/>
            </a:pPr>
            <a:endParaRPr lang="en-IN" sz="1800" dirty="0">
              <a:latin typeface="TTE19499A0t00"/>
            </a:endParaRPr>
          </a:p>
          <a:p>
            <a:pPr marL="0" indent="0">
              <a:buNone/>
            </a:pPr>
            <a:r>
              <a:rPr lang="en-IN" sz="1800" dirty="0">
                <a:latin typeface="Courier" panose="02070309020205020404" pitchFamily="49" charset="0"/>
              </a:rPr>
              <a:t>c</a:t>
            </a:r>
            <a:r>
              <a:rPr lang="en-IN" sz="1800" dirty="0">
                <a:effectLst/>
                <a:latin typeface="Courier" panose="02070309020205020404" pitchFamily="49" charset="0"/>
              </a:rPr>
              <a:t>lass &lt;classname&gt;</a:t>
            </a:r>
            <a:br>
              <a:rPr lang="en-IN" sz="1800" dirty="0">
                <a:effectLst/>
                <a:latin typeface="Courier" panose="02070309020205020404" pitchFamily="49" charset="0"/>
              </a:rPr>
            </a:br>
            <a:r>
              <a:rPr lang="en-IN" sz="1800" dirty="0">
                <a:effectLst/>
                <a:latin typeface="Courier" panose="02070309020205020404" pitchFamily="49" charset="0"/>
              </a:rPr>
              <a:t>{ </a:t>
            </a:r>
            <a:endParaRPr lang="en-IN" dirty="0"/>
          </a:p>
          <a:p>
            <a:pPr marL="0" indent="0">
              <a:buNone/>
            </a:pPr>
            <a:r>
              <a:rPr lang="en-IN" sz="1800" dirty="0">
                <a:effectLst/>
                <a:latin typeface="Courier" panose="02070309020205020404" pitchFamily="49" charset="0"/>
              </a:rPr>
              <a:t>Variable declaration;</a:t>
            </a:r>
          </a:p>
          <a:p>
            <a:pPr marL="0" indent="0">
              <a:buNone/>
            </a:pPr>
            <a:r>
              <a:rPr lang="en-IN" sz="1800" dirty="0">
                <a:effectLst/>
                <a:latin typeface="Courier" panose="02070309020205020404" pitchFamily="49" charset="0"/>
              </a:rPr>
              <a:t>Methods definition; </a:t>
            </a:r>
            <a:endParaRPr lang="en-IN" dirty="0"/>
          </a:p>
          <a:p>
            <a:pPr marL="0" indent="0">
              <a:buNone/>
            </a:pPr>
            <a:r>
              <a:rPr lang="en-IN" sz="1800" dirty="0">
                <a:effectLst/>
                <a:latin typeface="Courier" panose="02070309020205020404" pitchFamily="49" charset="0"/>
              </a:rPr>
              <a:t>}; </a:t>
            </a:r>
            <a:endParaRPr lang="en-IN" dirty="0"/>
          </a:p>
          <a:p>
            <a:r>
              <a:rPr lang="en-IN" sz="1800" dirty="0">
                <a:effectLst/>
                <a:latin typeface="TTE19494D0t00"/>
              </a:rPr>
              <a:t>class </a:t>
            </a:r>
            <a:r>
              <a:rPr lang="en-IN" sz="1800" dirty="0">
                <a:effectLst/>
                <a:latin typeface="TTE1948BD8t00"/>
              </a:rPr>
              <a:t>is a </a:t>
            </a:r>
            <a:r>
              <a:rPr lang="en-IN" sz="1800" dirty="0">
                <a:effectLst/>
                <a:latin typeface="TTE19499A0t00"/>
              </a:rPr>
              <a:t>keyword </a:t>
            </a:r>
            <a:endParaRPr lang="en-IN" sz="1800" dirty="0">
              <a:effectLst/>
              <a:latin typeface="TTE19494D0t00"/>
            </a:endParaRPr>
          </a:p>
          <a:p>
            <a:r>
              <a:rPr lang="en-IN" sz="1800" dirty="0">
                <a:effectLst/>
                <a:latin typeface="TTE19494D0t00"/>
              </a:rPr>
              <a:t>Class </a:t>
            </a:r>
            <a:r>
              <a:rPr lang="en-IN" sz="1800" dirty="0">
                <a:effectLst/>
                <a:latin typeface="TTE1948BD8t00"/>
              </a:rPr>
              <a:t>contains two parts namely </a:t>
            </a:r>
            <a:r>
              <a:rPr lang="en-IN" sz="1800" dirty="0">
                <a:effectLst/>
                <a:latin typeface="TTE19499A0t00"/>
              </a:rPr>
              <a:t>variable declaration </a:t>
            </a:r>
            <a:r>
              <a:rPr lang="en-IN" sz="1800" dirty="0">
                <a:effectLst/>
                <a:latin typeface="TTE1948BD8t00"/>
              </a:rPr>
              <a:t>and </a:t>
            </a:r>
            <a:r>
              <a:rPr lang="en-IN" sz="1800" dirty="0">
                <a:effectLst/>
                <a:latin typeface="TTE19499A0t00"/>
              </a:rPr>
              <a:t>method definitions</a:t>
            </a:r>
            <a:r>
              <a:rPr lang="en-IN" sz="1800" dirty="0">
                <a:effectLst/>
                <a:latin typeface="TTE1948BD8t00"/>
              </a:rPr>
              <a:t>. </a:t>
            </a:r>
          </a:p>
          <a:p>
            <a:pPr lvl="1"/>
            <a:r>
              <a:rPr lang="en-IN" sz="1400" dirty="0">
                <a:effectLst/>
                <a:latin typeface="TTE19494D0t00"/>
              </a:rPr>
              <a:t>Variable declaration </a:t>
            </a:r>
            <a:r>
              <a:rPr lang="en-IN" sz="1400" dirty="0">
                <a:effectLst/>
                <a:latin typeface="TTE1948BD8t00"/>
              </a:rPr>
              <a:t>represents what type of </a:t>
            </a:r>
            <a:r>
              <a:rPr lang="en-IN" sz="1400" dirty="0">
                <a:effectLst/>
                <a:latin typeface="TTE19499A0t00"/>
              </a:rPr>
              <a:t>data members </a:t>
            </a:r>
            <a:r>
              <a:rPr lang="en-IN" sz="1400" dirty="0">
                <a:effectLst/>
                <a:latin typeface="TTE1948BD8t00"/>
              </a:rPr>
              <a:t>which we use as a part of the </a:t>
            </a:r>
            <a:r>
              <a:rPr lang="en-IN" sz="1400" dirty="0">
                <a:effectLst/>
                <a:latin typeface="TTE19494D0t00"/>
              </a:rPr>
              <a:t>class</a:t>
            </a:r>
            <a:r>
              <a:rPr lang="en-IN" sz="1400" dirty="0">
                <a:effectLst/>
                <a:latin typeface="TTE1948BD8t00"/>
              </a:rPr>
              <a:t>. </a:t>
            </a:r>
          </a:p>
          <a:p>
            <a:pPr lvl="1"/>
            <a:r>
              <a:rPr lang="en-IN" sz="1400" dirty="0">
                <a:effectLst/>
                <a:latin typeface="TTE19494D0t00"/>
              </a:rPr>
              <a:t>Method definition </a:t>
            </a:r>
            <a:r>
              <a:rPr lang="en-IN" sz="1400" dirty="0">
                <a:effectLst/>
                <a:latin typeface="TTE1948BD8t00"/>
              </a:rPr>
              <a:t>represents the type of </a:t>
            </a:r>
            <a:r>
              <a:rPr lang="en-IN" sz="1400" dirty="0">
                <a:effectLst/>
                <a:latin typeface="TTE19494D0t00"/>
              </a:rPr>
              <a:t>methods </a:t>
            </a:r>
            <a:r>
              <a:rPr lang="en-IN" sz="1400" dirty="0">
                <a:effectLst/>
                <a:latin typeface="TTE1948BD8t00"/>
              </a:rPr>
              <a:t>which we used as the path of the </a:t>
            </a:r>
            <a:r>
              <a:rPr lang="en-IN" sz="1400" dirty="0">
                <a:effectLst/>
                <a:latin typeface="TTE19494D0t00"/>
              </a:rPr>
              <a:t>class </a:t>
            </a:r>
            <a:r>
              <a:rPr lang="en-IN" sz="1400" dirty="0">
                <a:effectLst/>
                <a:latin typeface="TTE1948BD8t00"/>
              </a:rPr>
              <a:t>to perform an operation. </a:t>
            </a:r>
          </a:p>
          <a:p>
            <a:r>
              <a:rPr lang="en-IN" sz="1800" dirty="0">
                <a:effectLst/>
                <a:latin typeface="TTE19494D0t00"/>
              </a:rPr>
              <a:t>Class </a:t>
            </a:r>
            <a:r>
              <a:rPr lang="en-IN" sz="1800" dirty="0">
                <a:effectLst/>
                <a:latin typeface="TTE1948BD8t00"/>
              </a:rPr>
              <a:t>names are used for creating </a:t>
            </a:r>
            <a:r>
              <a:rPr lang="en-IN" sz="1800" dirty="0">
                <a:effectLst/>
                <a:latin typeface="TTE19499A0t00"/>
              </a:rPr>
              <a:t>objects</a:t>
            </a:r>
            <a:r>
              <a:rPr lang="en-IN" sz="1800" dirty="0">
                <a:effectLst/>
                <a:latin typeface="TTE1948BD8t00"/>
              </a:rPr>
              <a:t>. </a:t>
            </a:r>
            <a:endParaRPr lang="en-IN" dirty="0"/>
          </a:p>
          <a:p>
            <a:endParaRPr lang="en-IN" dirty="0"/>
          </a:p>
          <a:p>
            <a:endParaRPr lang="en-IN" dirty="0"/>
          </a:p>
        </p:txBody>
      </p:sp>
    </p:spTree>
    <p:extLst>
      <p:ext uri="{BB962C8B-B14F-4D97-AF65-F5344CB8AC3E}">
        <p14:creationId xmlns:p14="http://schemas.microsoft.com/office/powerpoint/2010/main" val="159809460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A7803-42D6-956A-C394-571A5C8AD7CF}"/>
              </a:ext>
            </a:extLst>
          </p:cNvPr>
          <p:cNvSpPr>
            <a:spLocks noGrp="1"/>
          </p:cNvSpPr>
          <p:nvPr>
            <p:ph type="title"/>
          </p:nvPr>
        </p:nvSpPr>
        <p:spPr/>
        <p:txBody>
          <a:bodyPr/>
          <a:lstStyle/>
          <a:p>
            <a:r>
              <a:rPr lang="en-IN" b="1" i="0" u="none" strike="noStrike" dirty="0">
                <a:effectLst/>
                <a:latin typeface="-apple-system"/>
              </a:rPr>
              <a:t>Performance Considerations</a:t>
            </a:r>
            <a:endParaRPr lang="en-US" dirty="0"/>
          </a:p>
        </p:txBody>
      </p:sp>
      <p:sp>
        <p:nvSpPr>
          <p:cNvPr id="3" name="Content Placeholder 2">
            <a:extLst>
              <a:ext uri="{FF2B5EF4-FFF2-40B4-BE49-F238E27FC236}">
                <a16:creationId xmlns:a16="http://schemas.microsoft.com/office/drawing/2014/main" id="{B114DAE1-3C0E-A400-0187-C44B64F5FDA1}"/>
              </a:ext>
            </a:extLst>
          </p:cNvPr>
          <p:cNvSpPr>
            <a:spLocks noGrp="1"/>
          </p:cNvSpPr>
          <p:nvPr>
            <p:ph idx="1"/>
          </p:nvPr>
        </p:nvSpPr>
        <p:spPr/>
        <p:txBody>
          <a:bodyPr>
            <a:normAutofit fontScale="62500" lnSpcReduction="20000"/>
          </a:bodyPr>
          <a:lstStyle/>
          <a:p>
            <a:pPr marL="0" indent="0" algn="l">
              <a:buNone/>
            </a:pPr>
            <a:r>
              <a:rPr lang="en-IN" b="1" i="0" u="none" strike="noStrike" dirty="0">
                <a:effectLst/>
                <a:latin typeface="-apple-system"/>
              </a:rPr>
              <a:t>Time Complexities</a:t>
            </a:r>
          </a:p>
          <a:p>
            <a:pPr algn="l">
              <a:buFont typeface="+mj-lt"/>
              <a:buAutoNum type="arabicPeriod"/>
            </a:pPr>
            <a:r>
              <a:rPr lang="en-IN" b="1" i="0" u="none" strike="noStrike" dirty="0" err="1">
                <a:solidFill>
                  <a:srgbClr val="3A4F66"/>
                </a:solidFill>
                <a:effectLst/>
                <a:latin typeface="-apple-system"/>
              </a:rPr>
              <a:t>ArrayList</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Access (get): O(1)</a:t>
            </a:r>
          </a:p>
          <a:p>
            <a:pPr algn="l">
              <a:buFont typeface="Arial" panose="020B0604020202020204" pitchFamily="34" charset="0"/>
              <a:buChar char="•"/>
            </a:pPr>
            <a:r>
              <a:rPr lang="en-IN" b="0" i="0" u="none" strike="noStrike" dirty="0">
                <a:solidFill>
                  <a:srgbClr val="3A4F66"/>
                </a:solidFill>
                <a:effectLst/>
                <a:latin typeface="-apple-system"/>
              </a:rPr>
              <a:t>Insertion (add): O(n)</a:t>
            </a:r>
          </a:p>
          <a:p>
            <a:pPr algn="l">
              <a:buFont typeface="Arial" panose="020B0604020202020204" pitchFamily="34" charset="0"/>
              <a:buChar char="•"/>
            </a:pPr>
            <a:r>
              <a:rPr lang="en-IN" b="0" i="0" u="none" strike="noStrike" dirty="0">
                <a:solidFill>
                  <a:srgbClr val="3A4F66"/>
                </a:solidFill>
                <a:effectLst/>
                <a:latin typeface="-apple-system"/>
              </a:rPr>
              <a:t>Deletion (remove): O(n)</a:t>
            </a:r>
          </a:p>
          <a:p>
            <a:pPr algn="l">
              <a:buFont typeface="+mj-lt"/>
              <a:buAutoNum type="arabicPeriod" startAt="2"/>
            </a:pPr>
            <a:r>
              <a:rPr lang="en-IN" b="1" i="0" u="none" strike="noStrike" dirty="0">
                <a:solidFill>
                  <a:srgbClr val="3A4F66"/>
                </a:solidFill>
                <a:effectLst/>
                <a:latin typeface="-apple-system"/>
              </a:rPr>
              <a:t>LinkedList</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Access (get): O(n)</a:t>
            </a:r>
          </a:p>
          <a:p>
            <a:pPr algn="l">
              <a:buFont typeface="Arial" panose="020B0604020202020204" pitchFamily="34" charset="0"/>
              <a:buChar char="•"/>
            </a:pPr>
            <a:r>
              <a:rPr lang="en-IN" b="0" i="0" u="none" strike="noStrike" dirty="0">
                <a:solidFill>
                  <a:srgbClr val="3A4F66"/>
                </a:solidFill>
                <a:effectLst/>
                <a:latin typeface="-apple-system"/>
              </a:rPr>
              <a:t>Insertion (add): O(1)</a:t>
            </a:r>
          </a:p>
          <a:p>
            <a:pPr algn="l">
              <a:buFont typeface="Arial" panose="020B0604020202020204" pitchFamily="34" charset="0"/>
              <a:buChar char="•"/>
            </a:pPr>
            <a:r>
              <a:rPr lang="en-IN" b="0" i="0" u="none" strike="noStrike" dirty="0">
                <a:solidFill>
                  <a:srgbClr val="3A4F66"/>
                </a:solidFill>
                <a:effectLst/>
                <a:latin typeface="-apple-system"/>
              </a:rPr>
              <a:t>Deletion (remove): O(1)</a:t>
            </a:r>
          </a:p>
          <a:p>
            <a:pPr algn="l">
              <a:buFont typeface="+mj-lt"/>
              <a:buAutoNum type="arabicPeriod" startAt="3"/>
            </a:pPr>
            <a:r>
              <a:rPr lang="en-IN" b="1" i="0" u="none" strike="noStrike" dirty="0">
                <a:solidFill>
                  <a:srgbClr val="3A4F66"/>
                </a:solidFill>
                <a:effectLst/>
                <a:latin typeface="-apple-system"/>
              </a:rPr>
              <a:t>HashSet</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Add, Contains, Remove: O(1) average case, O(n) worst case</a:t>
            </a:r>
          </a:p>
          <a:p>
            <a:pPr algn="l">
              <a:buFont typeface="+mj-lt"/>
              <a:buAutoNum type="arabicPeriod" startAt="4"/>
            </a:pPr>
            <a:r>
              <a:rPr lang="en-IN" b="1" i="0" u="none" strike="noStrike" dirty="0" err="1">
                <a:solidFill>
                  <a:srgbClr val="3A4F66"/>
                </a:solidFill>
                <a:effectLst/>
                <a:latin typeface="-apple-system"/>
              </a:rPr>
              <a:t>TreeSet</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Add, Contains, Remove: O(log n) time complexity</a:t>
            </a:r>
          </a:p>
        </p:txBody>
      </p:sp>
    </p:spTree>
    <p:extLst>
      <p:ext uri="{BB962C8B-B14F-4D97-AF65-F5344CB8AC3E}">
        <p14:creationId xmlns:p14="http://schemas.microsoft.com/office/powerpoint/2010/main" val="422583451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D2647-64F0-BE18-1525-996D205EBA3D}"/>
              </a:ext>
            </a:extLst>
          </p:cNvPr>
          <p:cNvSpPr>
            <a:spLocks noGrp="1"/>
          </p:cNvSpPr>
          <p:nvPr>
            <p:ph type="title"/>
          </p:nvPr>
        </p:nvSpPr>
        <p:spPr/>
        <p:txBody>
          <a:bodyPr/>
          <a:lstStyle/>
          <a:p>
            <a:r>
              <a:rPr lang="en-IN" b="1" i="0" u="none" strike="noStrike" dirty="0">
                <a:effectLst/>
                <a:latin typeface="-apple-system"/>
              </a:rPr>
              <a:t>Performance Considerations</a:t>
            </a:r>
            <a:endParaRPr lang="en-US" dirty="0"/>
          </a:p>
        </p:txBody>
      </p:sp>
      <p:sp>
        <p:nvSpPr>
          <p:cNvPr id="3" name="Content Placeholder 2">
            <a:extLst>
              <a:ext uri="{FF2B5EF4-FFF2-40B4-BE49-F238E27FC236}">
                <a16:creationId xmlns:a16="http://schemas.microsoft.com/office/drawing/2014/main" id="{0DF6C4AA-DF9A-9DC3-DB8E-26FEDDEEAD6B}"/>
              </a:ext>
            </a:extLst>
          </p:cNvPr>
          <p:cNvSpPr>
            <a:spLocks noGrp="1"/>
          </p:cNvSpPr>
          <p:nvPr>
            <p:ph idx="1"/>
          </p:nvPr>
        </p:nvSpPr>
        <p:spPr/>
        <p:txBody>
          <a:bodyPr>
            <a:normAutofit fontScale="40000" lnSpcReduction="20000"/>
          </a:bodyPr>
          <a:lstStyle/>
          <a:p>
            <a:pPr algn="l">
              <a:buFont typeface="+mj-lt"/>
              <a:buAutoNum type="arabicPeriod" startAt="5"/>
            </a:pPr>
            <a:r>
              <a:rPr lang="en-IN" b="1" i="0" u="none" strike="noStrike" dirty="0">
                <a:solidFill>
                  <a:srgbClr val="3A4F66"/>
                </a:solidFill>
                <a:effectLst/>
                <a:latin typeface="-apple-system"/>
              </a:rPr>
              <a:t>HashMap</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Add, Contains, Remove: O(1) average case, O(n) worst case for individual operations</a:t>
            </a:r>
          </a:p>
          <a:p>
            <a:pPr algn="l">
              <a:buFont typeface="Arial" panose="020B0604020202020204" pitchFamily="34" charset="0"/>
              <a:buChar char="•"/>
            </a:pPr>
            <a:r>
              <a:rPr lang="en-IN" b="0" i="0" u="none" strike="noStrike" dirty="0">
                <a:solidFill>
                  <a:srgbClr val="3A4F66"/>
                </a:solidFill>
                <a:effectLst/>
                <a:latin typeface="-apple-system"/>
              </a:rPr>
              <a:t>Iteration: O(n)</a:t>
            </a:r>
          </a:p>
          <a:p>
            <a:pPr algn="l">
              <a:buFont typeface="+mj-lt"/>
              <a:buAutoNum type="arabicPeriod" startAt="6"/>
            </a:pPr>
            <a:r>
              <a:rPr lang="en-IN" b="1" i="0" u="none" strike="noStrike" dirty="0" err="1">
                <a:solidFill>
                  <a:srgbClr val="3A4F66"/>
                </a:solidFill>
                <a:effectLst/>
                <a:latin typeface="-apple-system"/>
              </a:rPr>
              <a:t>TreeMap</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Add, Contains, Remove: O(log n) time complexity for individual operations</a:t>
            </a:r>
          </a:p>
          <a:p>
            <a:pPr algn="l">
              <a:buFont typeface="Arial" panose="020B0604020202020204" pitchFamily="34" charset="0"/>
              <a:buChar char="•"/>
            </a:pPr>
            <a:r>
              <a:rPr lang="en-IN" b="0" i="0" u="none" strike="noStrike" dirty="0">
                <a:solidFill>
                  <a:srgbClr val="3A4F66"/>
                </a:solidFill>
                <a:effectLst/>
                <a:latin typeface="-apple-system"/>
              </a:rPr>
              <a:t>Iteration: O(n)</a:t>
            </a:r>
          </a:p>
          <a:p>
            <a:pPr algn="l">
              <a:buFont typeface="+mj-lt"/>
              <a:buAutoNum type="arabicPeriod" startAt="7"/>
            </a:pPr>
            <a:r>
              <a:rPr lang="en-IN" b="1" i="0" u="none" strike="noStrike" dirty="0" err="1">
                <a:solidFill>
                  <a:srgbClr val="3A4F66"/>
                </a:solidFill>
                <a:effectLst/>
                <a:latin typeface="-apple-system"/>
              </a:rPr>
              <a:t>PriorityQueue</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Insertion (add): O(log n)</a:t>
            </a:r>
          </a:p>
          <a:p>
            <a:pPr algn="l">
              <a:buFont typeface="Arial" panose="020B0604020202020204" pitchFamily="34" charset="0"/>
              <a:buChar char="•"/>
            </a:pPr>
            <a:r>
              <a:rPr lang="en-IN" b="0" i="0" u="none" strike="noStrike" dirty="0">
                <a:solidFill>
                  <a:srgbClr val="3A4F66"/>
                </a:solidFill>
                <a:effectLst/>
                <a:latin typeface="-apple-system"/>
              </a:rPr>
              <a:t>Removal (poll): O(log n)</a:t>
            </a:r>
          </a:p>
          <a:p>
            <a:pPr algn="l">
              <a:buFont typeface="Arial" panose="020B0604020202020204" pitchFamily="34" charset="0"/>
              <a:buChar char="•"/>
            </a:pPr>
            <a:r>
              <a:rPr lang="en-IN" b="0" i="0" u="none" strike="noStrike" dirty="0">
                <a:solidFill>
                  <a:srgbClr val="3A4F66"/>
                </a:solidFill>
                <a:effectLst/>
                <a:latin typeface="-apple-system"/>
              </a:rPr>
              <a:t>Peek: O(1)</a:t>
            </a:r>
          </a:p>
          <a:p>
            <a:pPr algn="l">
              <a:buFont typeface="+mj-lt"/>
              <a:buAutoNum type="arabicPeriod" startAt="8"/>
            </a:pPr>
            <a:r>
              <a:rPr lang="en-IN" b="1" i="0" u="none" strike="noStrike" dirty="0" err="1">
                <a:solidFill>
                  <a:srgbClr val="3A4F66"/>
                </a:solidFill>
                <a:effectLst/>
                <a:latin typeface="-apple-system"/>
              </a:rPr>
              <a:t>ArrayDeque</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Add, Remove: O(1) amortized time complexity</a:t>
            </a:r>
          </a:p>
          <a:p>
            <a:pPr algn="l">
              <a:buFont typeface="+mj-lt"/>
              <a:buAutoNum type="arabicPeriod" startAt="9"/>
            </a:pPr>
            <a:r>
              <a:rPr lang="en-IN" b="1" i="0" u="none" strike="noStrike" dirty="0" err="1">
                <a:solidFill>
                  <a:srgbClr val="3A4F66"/>
                </a:solidFill>
                <a:effectLst/>
                <a:latin typeface="-apple-system"/>
              </a:rPr>
              <a:t>LinkedHashMap</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Add, Remove, Get: O(1)</a:t>
            </a:r>
          </a:p>
          <a:p>
            <a:pPr algn="l">
              <a:buFont typeface="Arial" panose="020B0604020202020204" pitchFamily="34" charset="0"/>
              <a:buChar char="•"/>
            </a:pPr>
            <a:r>
              <a:rPr lang="en-IN" b="0" i="0" u="none" strike="noStrike" dirty="0">
                <a:solidFill>
                  <a:srgbClr val="3A4F66"/>
                </a:solidFill>
                <a:effectLst/>
                <a:latin typeface="-apple-system"/>
              </a:rPr>
              <a:t>Iteration: O(n)</a:t>
            </a:r>
          </a:p>
          <a:p>
            <a:pPr algn="l">
              <a:buFont typeface="+mj-lt"/>
              <a:buAutoNum type="arabicPeriod" startAt="10"/>
            </a:pPr>
            <a:r>
              <a:rPr lang="en-IN" b="1" i="0" u="none" strike="noStrike" dirty="0" err="1">
                <a:solidFill>
                  <a:srgbClr val="3A4F66"/>
                </a:solidFill>
                <a:effectLst/>
                <a:latin typeface="-apple-system"/>
              </a:rPr>
              <a:t>ConcurrentHashMap</a:t>
            </a:r>
            <a:r>
              <a:rPr lang="en-IN" b="0" i="0" u="none" strike="noStrike" dirty="0">
                <a:solidFill>
                  <a:srgbClr val="3A4F66"/>
                </a:solidFill>
                <a:effectLst/>
                <a:latin typeface="-apple-system"/>
              </a:rPr>
              <a:t>:</a:t>
            </a:r>
          </a:p>
          <a:p>
            <a:pPr marL="742950" lvl="1" indent="-285750" algn="l">
              <a:buFont typeface="+mj-lt"/>
              <a:buAutoNum type="arabicPeriod" startAt="10"/>
            </a:pPr>
            <a:r>
              <a:rPr lang="en-IN" b="0" i="0" u="none" strike="noStrike" dirty="0">
                <a:solidFill>
                  <a:srgbClr val="3A4F66"/>
                </a:solidFill>
                <a:effectLst/>
                <a:latin typeface="-apple-system"/>
              </a:rPr>
              <a:t>Most operations are O(1) under normal operating conditions</a:t>
            </a:r>
          </a:p>
          <a:p>
            <a:pPr marL="742950" lvl="1" indent="-285750" algn="l">
              <a:buFont typeface="+mj-lt"/>
              <a:buAutoNum type="arabicPeriod" startAt="10"/>
            </a:pPr>
            <a:r>
              <a:rPr lang="en-IN" b="0" i="0" u="none" strike="noStrike" dirty="0">
                <a:solidFill>
                  <a:srgbClr val="3A4F66"/>
                </a:solidFill>
                <a:effectLst/>
                <a:latin typeface="-apple-system"/>
              </a:rPr>
              <a:t>Some operations may be O(log n) in rare conditions</a:t>
            </a:r>
          </a:p>
          <a:p>
            <a:endParaRPr lang="en-US" dirty="0"/>
          </a:p>
        </p:txBody>
      </p:sp>
    </p:spTree>
    <p:extLst>
      <p:ext uri="{BB962C8B-B14F-4D97-AF65-F5344CB8AC3E}">
        <p14:creationId xmlns:p14="http://schemas.microsoft.com/office/powerpoint/2010/main" val="2339871739"/>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8125E-DCDD-DD8A-4AF1-E7A93944C19B}"/>
              </a:ext>
            </a:extLst>
          </p:cNvPr>
          <p:cNvSpPr>
            <a:spLocks noGrp="1"/>
          </p:cNvSpPr>
          <p:nvPr>
            <p:ph type="title"/>
          </p:nvPr>
        </p:nvSpPr>
        <p:spPr/>
        <p:txBody>
          <a:bodyPr/>
          <a:lstStyle/>
          <a:p>
            <a:r>
              <a:rPr lang="en-IN" b="1" i="0" u="none" strike="noStrike" dirty="0">
                <a:effectLst/>
                <a:latin typeface="-apple-system"/>
              </a:rPr>
              <a:t>Best Practices</a:t>
            </a:r>
            <a:endParaRPr lang="en-US" dirty="0"/>
          </a:p>
        </p:txBody>
      </p:sp>
      <p:sp>
        <p:nvSpPr>
          <p:cNvPr id="3" name="Content Placeholder 2">
            <a:extLst>
              <a:ext uri="{FF2B5EF4-FFF2-40B4-BE49-F238E27FC236}">
                <a16:creationId xmlns:a16="http://schemas.microsoft.com/office/drawing/2014/main" id="{0FE740D3-6730-C05A-4BFE-8FC11839D269}"/>
              </a:ext>
            </a:extLst>
          </p:cNvPr>
          <p:cNvSpPr>
            <a:spLocks noGrp="1"/>
          </p:cNvSpPr>
          <p:nvPr>
            <p:ph idx="1"/>
          </p:nvPr>
        </p:nvSpPr>
        <p:spPr/>
        <p:txBody>
          <a:bodyPr>
            <a:normAutofit fontScale="62500" lnSpcReduction="20000"/>
          </a:bodyPr>
          <a:lstStyle/>
          <a:p>
            <a:pPr algn="l">
              <a:buFont typeface="+mj-lt"/>
              <a:buAutoNum type="arabicPeriod"/>
            </a:pPr>
            <a:r>
              <a:rPr lang="en-IN" b="1" i="0" u="none" strike="noStrike" dirty="0">
                <a:solidFill>
                  <a:srgbClr val="3A4F66"/>
                </a:solidFill>
                <a:effectLst/>
                <a:latin typeface="-apple-system"/>
              </a:rPr>
              <a:t>Use the Appropriate Collection Type</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Choose the collection type that best fits your requirements (e.g., List, Set, Map) based on factors such as access patterns, duplicates, and ordering.</a:t>
            </a:r>
          </a:p>
          <a:p>
            <a:pPr algn="l">
              <a:buFont typeface="+mj-lt"/>
              <a:buAutoNum type="arabicPeriod"/>
            </a:pPr>
            <a:r>
              <a:rPr lang="en-IN" b="1" i="0" u="none" strike="noStrike" dirty="0">
                <a:solidFill>
                  <a:srgbClr val="3A4F66"/>
                </a:solidFill>
                <a:effectLst/>
                <a:latin typeface="-apple-system"/>
              </a:rPr>
              <a:t>Prefer Interfaces Over Concrete Implementations</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Program to interfaces (e.g., List, Set, Map) rather than concrete implementations (e.g., </a:t>
            </a:r>
            <a:r>
              <a:rPr lang="en-IN" b="0" i="0" u="none" strike="noStrike" dirty="0" err="1">
                <a:solidFill>
                  <a:srgbClr val="3A4F66"/>
                </a:solidFill>
                <a:effectLst/>
                <a:latin typeface="-apple-system"/>
              </a:rPr>
              <a:t>ArrayList</a:t>
            </a:r>
            <a:r>
              <a:rPr lang="en-IN" b="0" i="0" u="none" strike="noStrike" dirty="0">
                <a:solidFill>
                  <a:srgbClr val="3A4F66"/>
                </a:solidFill>
                <a:effectLst/>
                <a:latin typeface="-apple-system"/>
              </a:rPr>
              <a:t>, HashSet, HashMap) to allow for flexibility and easier switching between implementations.</a:t>
            </a:r>
          </a:p>
          <a:p>
            <a:pPr algn="l">
              <a:buFont typeface="+mj-lt"/>
              <a:buAutoNum type="arabicPeriod" startAt="3"/>
            </a:pPr>
            <a:r>
              <a:rPr lang="en-IN" b="1" i="0" u="none" strike="noStrike" dirty="0">
                <a:solidFill>
                  <a:srgbClr val="3A4F66"/>
                </a:solidFill>
                <a:effectLst/>
                <a:latin typeface="-apple-system"/>
              </a:rPr>
              <a:t>Specify the Initial Capacity and Load Factor</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When creating collections that are expected to hold a large number of elements, consider specifying an initial capacity and load factor for better performance and memory usage.</a:t>
            </a:r>
          </a:p>
          <a:p>
            <a:pPr algn="l">
              <a:buFont typeface="+mj-lt"/>
              <a:buAutoNum type="arabicPeriod" startAt="4"/>
            </a:pPr>
            <a:r>
              <a:rPr lang="en-IN" b="1" i="0" u="none" strike="noStrike" dirty="0">
                <a:solidFill>
                  <a:srgbClr val="3A4F66"/>
                </a:solidFill>
                <a:effectLst/>
                <a:latin typeface="-apple-system"/>
              </a:rPr>
              <a:t>Use Generics for Type Safety</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Utilize generics to specify the types of elements stored in a collection, ensuring type safety and avoiding runtime errors.</a:t>
            </a:r>
          </a:p>
          <a:p>
            <a:pPr algn="l">
              <a:buFont typeface="+mj-lt"/>
              <a:buAutoNum type="arabicPeriod" startAt="5"/>
            </a:pPr>
            <a:r>
              <a:rPr lang="en-IN" b="1" i="0" u="none" strike="noStrike" dirty="0">
                <a:solidFill>
                  <a:srgbClr val="3A4F66"/>
                </a:solidFill>
                <a:effectLst/>
                <a:latin typeface="-apple-system"/>
              </a:rPr>
              <a:t>Be Mindful of Thread Safety</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Choose thread-safe collection implementations (e.g., </a:t>
            </a:r>
            <a:r>
              <a:rPr lang="en-IN" b="0" i="0" u="none" strike="noStrike" dirty="0" err="1">
                <a:solidFill>
                  <a:srgbClr val="3A4F66"/>
                </a:solidFill>
                <a:effectLst/>
                <a:latin typeface="-apple-system"/>
              </a:rPr>
              <a:t>ConcurrentHashMap</a:t>
            </a:r>
            <a:r>
              <a:rPr lang="en-IN" b="0" i="0" u="none" strike="noStrike" dirty="0">
                <a:solidFill>
                  <a:srgbClr val="3A4F66"/>
                </a:solidFill>
                <a:effectLst/>
                <a:latin typeface="-apple-system"/>
              </a:rPr>
              <a:t>, </a:t>
            </a:r>
            <a:r>
              <a:rPr lang="en-IN" b="0" i="0" u="none" strike="noStrike" dirty="0" err="1">
                <a:solidFill>
                  <a:srgbClr val="3A4F66"/>
                </a:solidFill>
                <a:effectLst/>
                <a:latin typeface="-apple-system"/>
              </a:rPr>
              <a:t>CopyOnWriteArrayList</a:t>
            </a:r>
            <a:r>
              <a:rPr lang="en-IN" b="0" i="0" u="none" strike="noStrike" dirty="0">
                <a:solidFill>
                  <a:srgbClr val="3A4F66"/>
                </a:solidFill>
                <a:effectLst/>
                <a:latin typeface="-apple-system"/>
              </a:rPr>
              <a:t>) when working with concurrent environments to prevent data corruption and race conditions.</a:t>
            </a:r>
          </a:p>
          <a:p>
            <a:pPr algn="l">
              <a:buFont typeface="+mj-lt"/>
              <a:buAutoNum type="arabicPeriod" startAt="6"/>
            </a:pPr>
            <a:r>
              <a:rPr lang="en-IN" b="1" i="0" u="none" strike="noStrike" dirty="0">
                <a:solidFill>
                  <a:srgbClr val="3A4F66"/>
                </a:solidFill>
                <a:effectLst/>
                <a:latin typeface="-apple-system"/>
              </a:rPr>
              <a:t>Handle Concurrent Modifications Safely</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When iterating over collections, use iterators or enhanced for-loops to avoid concurrent modification exceptions. If modifications are required during iteration, use Iterator’s methods for safe modification.</a:t>
            </a:r>
          </a:p>
        </p:txBody>
      </p:sp>
    </p:spTree>
    <p:extLst>
      <p:ext uri="{BB962C8B-B14F-4D97-AF65-F5344CB8AC3E}">
        <p14:creationId xmlns:p14="http://schemas.microsoft.com/office/powerpoint/2010/main" val="106560442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44AFB-6844-5429-83F9-B336BC2B97A0}"/>
              </a:ext>
            </a:extLst>
          </p:cNvPr>
          <p:cNvSpPr>
            <a:spLocks noGrp="1"/>
          </p:cNvSpPr>
          <p:nvPr>
            <p:ph type="title"/>
          </p:nvPr>
        </p:nvSpPr>
        <p:spPr/>
        <p:txBody>
          <a:bodyPr/>
          <a:lstStyle/>
          <a:p>
            <a:r>
              <a:rPr lang="en-IN" b="1" i="0" u="none" strike="noStrike" dirty="0">
                <a:effectLst/>
                <a:latin typeface="-apple-system"/>
              </a:rPr>
              <a:t>Best Practices</a:t>
            </a:r>
            <a:endParaRPr lang="en-US" dirty="0"/>
          </a:p>
        </p:txBody>
      </p:sp>
      <p:sp>
        <p:nvSpPr>
          <p:cNvPr id="3" name="Content Placeholder 2">
            <a:extLst>
              <a:ext uri="{FF2B5EF4-FFF2-40B4-BE49-F238E27FC236}">
                <a16:creationId xmlns:a16="http://schemas.microsoft.com/office/drawing/2014/main" id="{0B5721D9-02AF-0375-9ED8-73B90C325F17}"/>
              </a:ext>
            </a:extLst>
          </p:cNvPr>
          <p:cNvSpPr>
            <a:spLocks noGrp="1"/>
          </p:cNvSpPr>
          <p:nvPr>
            <p:ph idx="1"/>
          </p:nvPr>
        </p:nvSpPr>
        <p:spPr/>
        <p:txBody>
          <a:bodyPr>
            <a:normAutofit fontScale="47500" lnSpcReduction="20000"/>
          </a:bodyPr>
          <a:lstStyle/>
          <a:p>
            <a:pPr algn="l">
              <a:buFont typeface="+mj-lt"/>
              <a:buAutoNum type="arabicPeriod" startAt="7"/>
            </a:pPr>
            <a:r>
              <a:rPr lang="en-IN" b="1" i="0" u="none" strike="noStrike" dirty="0">
                <a:solidFill>
                  <a:srgbClr val="3A4F66"/>
                </a:solidFill>
                <a:effectLst/>
                <a:latin typeface="-apple-system"/>
              </a:rPr>
              <a:t>Optimize Iteration Performance</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Prefer enhanced for-loops or iterators over manual index-based iteration for better readability and performance, especially for collections like LinkedList.</a:t>
            </a:r>
          </a:p>
          <a:p>
            <a:pPr algn="l">
              <a:buFont typeface="+mj-lt"/>
              <a:buAutoNum type="arabicPeriod" startAt="8"/>
            </a:pPr>
            <a:r>
              <a:rPr lang="en-IN" b="1" i="0" u="none" strike="noStrike" dirty="0">
                <a:solidFill>
                  <a:srgbClr val="3A4F66"/>
                </a:solidFill>
                <a:effectLst/>
                <a:latin typeface="-apple-system"/>
              </a:rPr>
              <a:t>Use Immutable Collections for Unmodifiable Data</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Utilize immutable collection implementations (e.g., </a:t>
            </a:r>
            <a:r>
              <a:rPr lang="en-IN" b="0" i="0" u="none" strike="noStrike" dirty="0" err="1">
                <a:solidFill>
                  <a:srgbClr val="3A4F66"/>
                </a:solidFill>
                <a:effectLst/>
                <a:latin typeface="-apple-system"/>
              </a:rPr>
              <a:t>Collections.unmodifiableList</a:t>
            </a:r>
            <a:r>
              <a:rPr lang="en-IN" b="0" i="0" u="none" strike="noStrike" dirty="0">
                <a:solidFill>
                  <a:srgbClr val="3A4F66"/>
                </a:solidFill>
                <a:effectLst/>
                <a:latin typeface="-apple-system"/>
              </a:rPr>
              <a:t>) when dealing with read-only or unmodifiable data to prevent accidental modifications.</a:t>
            </a:r>
          </a:p>
          <a:p>
            <a:pPr algn="l">
              <a:buFont typeface="+mj-lt"/>
              <a:buAutoNum type="arabicPeriod" startAt="9"/>
            </a:pPr>
            <a:r>
              <a:rPr lang="en-IN" b="1" i="0" u="none" strike="noStrike" dirty="0">
                <a:solidFill>
                  <a:srgbClr val="3A4F66"/>
                </a:solidFill>
                <a:effectLst/>
                <a:latin typeface="-apple-system"/>
              </a:rPr>
              <a:t>Avoid Unnecessary Conversions</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Minimize conversions between different collection types to avoid unnecessary overhead and potential loss of performance.</a:t>
            </a:r>
          </a:p>
          <a:p>
            <a:pPr algn="l">
              <a:buFont typeface="+mj-lt"/>
              <a:buAutoNum type="arabicPeriod" startAt="10"/>
            </a:pPr>
            <a:r>
              <a:rPr lang="en-IN" b="1" i="0" u="none" strike="noStrike" dirty="0">
                <a:solidFill>
                  <a:srgbClr val="3A4F66"/>
                </a:solidFill>
                <a:effectLst/>
                <a:latin typeface="-apple-system"/>
              </a:rPr>
              <a:t>Be Aware of Performance Characteristics</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Understand the time and space complexities of different collection operations to make informed decisions about choosing the most suitable collection type for specific use cases.</a:t>
            </a:r>
          </a:p>
          <a:p>
            <a:pPr algn="l">
              <a:buFont typeface="+mj-lt"/>
              <a:buAutoNum type="arabicPeriod" startAt="10"/>
            </a:pPr>
            <a:r>
              <a:rPr lang="en-IN" b="1" i="0" u="none" strike="noStrike" dirty="0">
                <a:solidFill>
                  <a:srgbClr val="3A4F66"/>
                </a:solidFill>
                <a:effectLst/>
                <a:latin typeface="-apple-system"/>
              </a:rPr>
              <a:t>Consider Memory Footprint</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Be mindful of the memory footprint of collections, especially when dealing with large datasets, and choose implementations that offer efficient memory usage.</a:t>
            </a:r>
          </a:p>
          <a:p>
            <a:pPr algn="l">
              <a:buFont typeface="+mj-lt"/>
              <a:buAutoNum type="arabicPeriod" startAt="10"/>
            </a:pPr>
            <a:r>
              <a:rPr lang="en-IN" b="1" i="0" u="none" strike="noStrike" dirty="0">
                <a:solidFill>
                  <a:srgbClr val="3A4F66"/>
                </a:solidFill>
                <a:effectLst/>
                <a:latin typeface="-apple-system"/>
              </a:rPr>
              <a:t>Handle Null Values Appropriately</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Ensure consistent handling of null values based on the requirements of your application to prevent unexpected </a:t>
            </a:r>
            <a:r>
              <a:rPr lang="en-IN" b="0" i="0" u="none" strike="noStrike" dirty="0" err="1">
                <a:solidFill>
                  <a:srgbClr val="3A4F66"/>
                </a:solidFill>
                <a:effectLst/>
                <a:latin typeface="-apple-system"/>
              </a:rPr>
              <a:t>behavior</a:t>
            </a:r>
            <a:r>
              <a:rPr lang="en-IN" b="0" i="0" u="none" strike="noStrike" dirty="0">
                <a:solidFill>
                  <a:srgbClr val="3A4F66"/>
                </a:solidFill>
                <a:effectLst/>
                <a:latin typeface="-apple-system"/>
              </a:rPr>
              <a:t> and </a:t>
            </a:r>
            <a:r>
              <a:rPr lang="en-IN" b="0" i="0" u="none" strike="noStrike" dirty="0" err="1">
                <a:solidFill>
                  <a:srgbClr val="3A4F66"/>
                </a:solidFill>
                <a:effectLst/>
                <a:latin typeface="-apple-system"/>
              </a:rPr>
              <a:t>NullPointerExceptions</a:t>
            </a:r>
            <a:r>
              <a:rPr lang="en-IN" b="0" i="0" u="none" strike="noStrike" dirty="0">
                <a:solidFill>
                  <a:srgbClr val="3A4F66"/>
                </a:solidFill>
                <a:effectLst/>
                <a:latin typeface="-apple-system"/>
              </a:rPr>
              <a:t>.</a:t>
            </a:r>
          </a:p>
          <a:p>
            <a:pPr algn="l">
              <a:buFont typeface="+mj-lt"/>
              <a:buAutoNum type="arabicPeriod" startAt="10"/>
            </a:pPr>
            <a:r>
              <a:rPr lang="en-IN" b="1" i="0" u="none" strike="noStrike" dirty="0">
                <a:solidFill>
                  <a:srgbClr val="3A4F66"/>
                </a:solidFill>
                <a:effectLst/>
                <a:latin typeface="-apple-system"/>
              </a:rPr>
              <a:t>Use Comparator for Custom Sorting</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When sorting collections of custom objects, implement the Comparable interface for natural ordering or provide a custom Comparator for customized sorting logic.</a:t>
            </a:r>
          </a:p>
          <a:p>
            <a:pPr algn="l">
              <a:buFont typeface="+mj-lt"/>
              <a:buAutoNum type="arabicPeriod" startAt="10"/>
            </a:pPr>
            <a:r>
              <a:rPr lang="en-IN" b="1" i="0" u="none" strike="noStrike" dirty="0">
                <a:solidFill>
                  <a:srgbClr val="3A4F66"/>
                </a:solidFill>
                <a:effectLst/>
                <a:latin typeface="-apple-system"/>
              </a:rPr>
              <a:t>Document Usage Assumptions</a:t>
            </a:r>
            <a:r>
              <a:rPr lang="en-IN" b="0" i="0" u="none" strike="noStrike" dirty="0">
                <a:solidFill>
                  <a:srgbClr val="3A4F66"/>
                </a:solidFill>
                <a:effectLst/>
                <a:latin typeface="-apple-system"/>
              </a:rPr>
              <a:t>:</a:t>
            </a:r>
          </a:p>
          <a:p>
            <a:pPr marL="457200" lvl="1" indent="0" algn="l">
              <a:buNone/>
            </a:pPr>
            <a:r>
              <a:rPr lang="en-IN" b="0" i="0" u="none" strike="noStrike" dirty="0">
                <a:solidFill>
                  <a:srgbClr val="3A4F66"/>
                </a:solidFill>
                <a:effectLst/>
                <a:latin typeface="-apple-system"/>
              </a:rPr>
              <a:t>Document assumptions and constraints about the usage of collections, especially in shared codebases, to facilitate better understanding and collaboration among developers.</a:t>
            </a:r>
          </a:p>
        </p:txBody>
      </p:sp>
    </p:spTree>
    <p:extLst>
      <p:ext uri="{BB962C8B-B14F-4D97-AF65-F5344CB8AC3E}">
        <p14:creationId xmlns:p14="http://schemas.microsoft.com/office/powerpoint/2010/main" val="1184214010"/>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1B86-C0BB-EC90-4418-E0FA34C877D2}"/>
              </a:ext>
            </a:extLst>
          </p:cNvPr>
          <p:cNvSpPr>
            <a:spLocks noGrp="1"/>
          </p:cNvSpPr>
          <p:nvPr>
            <p:ph type="title"/>
          </p:nvPr>
        </p:nvSpPr>
        <p:spPr/>
        <p:txBody>
          <a:bodyPr/>
          <a:lstStyle/>
          <a:p>
            <a:r>
              <a:rPr lang="en-IN" b="1" i="0" u="none" strike="noStrike" dirty="0">
                <a:effectLst/>
                <a:latin typeface="-apple-system"/>
              </a:rPr>
              <a:t>Examples and Use Cases</a:t>
            </a:r>
            <a:endParaRPr lang="en-US" dirty="0"/>
          </a:p>
        </p:txBody>
      </p:sp>
      <p:sp>
        <p:nvSpPr>
          <p:cNvPr id="3" name="Content Placeholder 2">
            <a:extLst>
              <a:ext uri="{FF2B5EF4-FFF2-40B4-BE49-F238E27FC236}">
                <a16:creationId xmlns:a16="http://schemas.microsoft.com/office/drawing/2014/main" id="{56B3B045-526B-C3E7-7088-07F28832B7CF}"/>
              </a:ext>
            </a:extLst>
          </p:cNvPr>
          <p:cNvSpPr>
            <a:spLocks noGrp="1"/>
          </p:cNvSpPr>
          <p:nvPr>
            <p:ph idx="1"/>
          </p:nvPr>
        </p:nvSpPr>
        <p:spPr/>
        <p:txBody>
          <a:bodyPr>
            <a:normAutofit fontScale="62500" lnSpcReduction="20000"/>
          </a:bodyPr>
          <a:lstStyle/>
          <a:p>
            <a:pPr marL="0" indent="0" algn="l">
              <a:buNone/>
            </a:pPr>
            <a:r>
              <a:rPr lang="en-IN" b="1" i="0" u="none" strike="noStrike" dirty="0">
                <a:effectLst/>
                <a:latin typeface="-apple-system"/>
              </a:rPr>
              <a:t>Demonstrations of Common Tasks Using Collections</a:t>
            </a:r>
          </a:p>
          <a:p>
            <a:pPr algn="l">
              <a:buFont typeface="+mj-lt"/>
              <a:buAutoNum type="arabicPeriod"/>
            </a:pPr>
            <a:r>
              <a:rPr lang="en-IN" b="1" i="0" u="none" strike="noStrike" dirty="0">
                <a:solidFill>
                  <a:srgbClr val="3A4F66"/>
                </a:solidFill>
                <a:effectLst/>
                <a:latin typeface="-apple-system"/>
              </a:rPr>
              <a:t>Storing and Retrieving Data</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Creating a list of strings and adding, removing, or accessing elements using methods like add, remove, and get.</a:t>
            </a:r>
          </a:p>
          <a:p>
            <a:pPr algn="l">
              <a:buFont typeface="Arial" panose="020B0604020202020204" pitchFamily="34" charset="0"/>
              <a:buChar char="•"/>
            </a:pPr>
            <a:r>
              <a:rPr lang="en-IN" b="0" i="0" u="none" strike="noStrike" dirty="0">
                <a:solidFill>
                  <a:srgbClr val="3A4F66"/>
                </a:solidFill>
                <a:effectLst/>
                <a:latin typeface="-apple-system"/>
              </a:rPr>
              <a:t>Example: Maintaining a list of user names in a social media application.</a:t>
            </a:r>
          </a:p>
          <a:p>
            <a:pPr algn="l">
              <a:buFont typeface="+mj-lt"/>
              <a:buAutoNum type="arabicPeriod" startAt="2"/>
            </a:pPr>
            <a:r>
              <a:rPr lang="en-IN" b="1" i="0" u="none" strike="noStrike" dirty="0">
                <a:solidFill>
                  <a:srgbClr val="3A4F66"/>
                </a:solidFill>
                <a:effectLst/>
                <a:latin typeface="-apple-system"/>
              </a:rPr>
              <a:t>Iterating Over Collections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Using enhanced for-loops or iterators to iterate over elements in a collection.</a:t>
            </a:r>
          </a:p>
          <a:p>
            <a:pPr algn="l">
              <a:buFont typeface="Arial" panose="020B0604020202020204" pitchFamily="34" charset="0"/>
              <a:buChar char="•"/>
            </a:pPr>
            <a:r>
              <a:rPr lang="en-IN" b="0" i="0" u="none" strike="noStrike" dirty="0">
                <a:solidFill>
                  <a:srgbClr val="3A4F66"/>
                </a:solidFill>
                <a:effectLst/>
                <a:latin typeface="-apple-system"/>
              </a:rPr>
              <a:t>Example: Displaying the contents of a list of products in an e-commerce application.</a:t>
            </a:r>
          </a:p>
          <a:p>
            <a:pPr algn="l">
              <a:buFont typeface="+mj-lt"/>
              <a:buAutoNum type="arabicPeriod" startAt="3"/>
            </a:pPr>
            <a:r>
              <a:rPr lang="en-IN" b="1" i="0" u="none" strike="noStrike" dirty="0">
                <a:solidFill>
                  <a:srgbClr val="3A4F66"/>
                </a:solidFill>
                <a:effectLst/>
                <a:latin typeface="-apple-system"/>
              </a:rPr>
              <a:t>Searching and Filtering</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Performing searches or filters based on specific criteria using methods like contains or custom predicates.</a:t>
            </a:r>
          </a:p>
          <a:p>
            <a:pPr algn="l">
              <a:buFont typeface="Arial" panose="020B0604020202020204" pitchFamily="34" charset="0"/>
              <a:buChar char="•"/>
            </a:pPr>
            <a:r>
              <a:rPr lang="en-IN" b="0" i="0" u="none" strike="noStrike" dirty="0">
                <a:solidFill>
                  <a:srgbClr val="3A4F66"/>
                </a:solidFill>
                <a:effectLst/>
                <a:latin typeface="-apple-system"/>
              </a:rPr>
              <a:t>Example: Filtering a list of email addresses to find those belonging to a specific domain.</a:t>
            </a:r>
          </a:p>
          <a:p>
            <a:pPr algn="l">
              <a:buFont typeface="+mj-lt"/>
              <a:buAutoNum type="arabicPeriod" startAt="4"/>
            </a:pPr>
            <a:r>
              <a:rPr lang="en-IN" b="1" i="0" u="none" strike="noStrike" dirty="0">
                <a:solidFill>
                  <a:srgbClr val="3A4F66"/>
                </a:solidFill>
                <a:effectLst/>
                <a:latin typeface="-apple-system"/>
              </a:rPr>
              <a:t>Sorting Collections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Sorting elements in a collection either using natural ordering (Comparable) or a custom comparator.</a:t>
            </a:r>
          </a:p>
          <a:p>
            <a:pPr algn="l">
              <a:buFont typeface="Arial" panose="020B0604020202020204" pitchFamily="34" charset="0"/>
              <a:buChar char="•"/>
            </a:pPr>
            <a:r>
              <a:rPr lang="en-IN" b="0" i="0" u="none" strike="noStrike" dirty="0">
                <a:solidFill>
                  <a:srgbClr val="3A4F66"/>
                </a:solidFill>
                <a:effectLst/>
                <a:latin typeface="-apple-system"/>
              </a:rPr>
              <a:t>Example: Sorting a list of students based on their grades in descending order.</a:t>
            </a:r>
          </a:p>
          <a:p>
            <a:endParaRPr lang="en-US" dirty="0"/>
          </a:p>
        </p:txBody>
      </p:sp>
    </p:spTree>
    <p:extLst>
      <p:ext uri="{BB962C8B-B14F-4D97-AF65-F5344CB8AC3E}">
        <p14:creationId xmlns:p14="http://schemas.microsoft.com/office/powerpoint/2010/main" val="2109688817"/>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7A12F-9C6C-289E-648B-88F260D0C883}"/>
              </a:ext>
            </a:extLst>
          </p:cNvPr>
          <p:cNvSpPr>
            <a:spLocks noGrp="1"/>
          </p:cNvSpPr>
          <p:nvPr>
            <p:ph type="title"/>
          </p:nvPr>
        </p:nvSpPr>
        <p:spPr/>
        <p:txBody>
          <a:bodyPr/>
          <a:lstStyle/>
          <a:p>
            <a:r>
              <a:rPr lang="en-IN" b="1" i="0" u="none" strike="noStrike" dirty="0">
                <a:effectLst/>
                <a:latin typeface="-apple-system"/>
              </a:rPr>
              <a:t>Examples and Use Cases</a:t>
            </a:r>
            <a:endParaRPr lang="en-US" dirty="0"/>
          </a:p>
        </p:txBody>
      </p:sp>
      <p:sp>
        <p:nvSpPr>
          <p:cNvPr id="3" name="Content Placeholder 2">
            <a:extLst>
              <a:ext uri="{FF2B5EF4-FFF2-40B4-BE49-F238E27FC236}">
                <a16:creationId xmlns:a16="http://schemas.microsoft.com/office/drawing/2014/main" id="{2B6690A0-2159-65F0-05D7-2D8C3C64A193}"/>
              </a:ext>
            </a:extLst>
          </p:cNvPr>
          <p:cNvSpPr>
            <a:spLocks noGrp="1"/>
          </p:cNvSpPr>
          <p:nvPr>
            <p:ph idx="1"/>
          </p:nvPr>
        </p:nvSpPr>
        <p:spPr/>
        <p:txBody>
          <a:bodyPr>
            <a:normAutofit fontScale="62500" lnSpcReduction="20000"/>
          </a:bodyPr>
          <a:lstStyle/>
          <a:p>
            <a:pPr algn="l">
              <a:buFont typeface="+mj-lt"/>
              <a:buAutoNum type="arabicPeriod" startAt="5"/>
            </a:pPr>
            <a:r>
              <a:rPr lang="en-IN" b="1" i="0" u="none" strike="noStrike" dirty="0">
                <a:solidFill>
                  <a:srgbClr val="3A4F66"/>
                </a:solidFill>
                <a:effectLst/>
                <a:latin typeface="-apple-system"/>
              </a:rPr>
              <a:t>Mapping Keys to Values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Storing key-value pairs in a map and performing operations like adding, removing, or retrieving values based on keys.</a:t>
            </a:r>
          </a:p>
          <a:p>
            <a:pPr algn="l">
              <a:buFont typeface="Arial" panose="020B0604020202020204" pitchFamily="34" charset="0"/>
              <a:buChar char="•"/>
            </a:pPr>
            <a:r>
              <a:rPr lang="en-IN" b="0" i="0" u="none" strike="noStrike" dirty="0">
                <a:solidFill>
                  <a:srgbClr val="3A4F66"/>
                </a:solidFill>
                <a:effectLst/>
                <a:latin typeface="-apple-system"/>
              </a:rPr>
              <a:t>Example: Maintaining a map of employee IDs to their corresponding names in a company directory.</a:t>
            </a:r>
          </a:p>
          <a:p>
            <a:pPr algn="l">
              <a:buFont typeface="+mj-lt"/>
              <a:buAutoNum type="arabicPeriod" startAt="6"/>
            </a:pPr>
            <a:r>
              <a:rPr lang="en-IN" b="1" i="0" u="none" strike="noStrike" dirty="0">
                <a:solidFill>
                  <a:srgbClr val="3A4F66"/>
                </a:solidFill>
                <a:effectLst/>
                <a:latin typeface="-apple-system"/>
              </a:rPr>
              <a:t>Counting Occurrences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Counting the occurrences of elements in a collection using techniques like frequency counting.</a:t>
            </a:r>
          </a:p>
          <a:p>
            <a:pPr algn="l">
              <a:buFont typeface="Arial" panose="020B0604020202020204" pitchFamily="34" charset="0"/>
              <a:buChar char="•"/>
            </a:pPr>
            <a:r>
              <a:rPr lang="en-IN" b="0" i="0" u="none" strike="noStrike" dirty="0">
                <a:solidFill>
                  <a:srgbClr val="3A4F66"/>
                </a:solidFill>
                <a:effectLst/>
                <a:latin typeface="-apple-system"/>
              </a:rPr>
              <a:t>Example: Counting the number of times each word appears in a text document.</a:t>
            </a:r>
          </a:p>
          <a:p>
            <a:pPr algn="l">
              <a:buFont typeface="+mj-lt"/>
              <a:buAutoNum type="arabicPeriod" startAt="7"/>
            </a:pPr>
            <a:r>
              <a:rPr lang="en-IN" b="1" i="0" u="none" strike="noStrike" dirty="0">
                <a:solidFill>
                  <a:srgbClr val="3A4F66"/>
                </a:solidFill>
                <a:effectLst/>
                <a:latin typeface="-apple-system"/>
              </a:rPr>
              <a:t>Grouping Elements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Grouping elements of a collection based on specific criteria using techniques like partitioning or grouping by.</a:t>
            </a:r>
          </a:p>
          <a:p>
            <a:pPr algn="l">
              <a:buFont typeface="Arial" panose="020B0604020202020204" pitchFamily="34" charset="0"/>
              <a:buChar char="•"/>
            </a:pPr>
            <a:r>
              <a:rPr lang="en-IN" b="0" i="0" u="none" strike="noStrike" dirty="0">
                <a:solidFill>
                  <a:srgbClr val="3A4F66"/>
                </a:solidFill>
                <a:effectLst/>
                <a:latin typeface="-apple-system"/>
              </a:rPr>
              <a:t>Example: Grouping a list of students based on their grades into different categories (e.g., A, B, C).</a:t>
            </a:r>
          </a:p>
          <a:p>
            <a:pPr algn="l">
              <a:buFont typeface="+mj-lt"/>
              <a:buAutoNum type="arabicPeriod" startAt="8"/>
            </a:pPr>
            <a:r>
              <a:rPr lang="en-IN" b="1" i="0" u="none" strike="noStrike" dirty="0">
                <a:solidFill>
                  <a:srgbClr val="3A4F66"/>
                </a:solidFill>
                <a:effectLst/>
                <a:latin typeface="-apple-system"/>
              </a:rPr>
              <a:t>Performing Set Operations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Performing set operations like union, intersection, or difference on sets.</a:t>
            </a:r>
          </a:p>
          <a:p>
            <a:pPr algn="l">
              <a:buFont typeface="Arial" panose="020B0604020202020204" pitchFamily="34" charset="0"/>
              <a:buChar char="•"/>
            </a:pPr>
            <a:r>
              <a:rPr lang="en-IN" b="0" i="0" u="none" strike="noStrike" dirty="0">
                <a:solidFill>
                  <a:srgbClr val="3A4F66"/>
                </a:solidFill>
                <a:effectLst/>
                <a:latin typeface="-apple-system"/>
              </a:rPr>
              <a:t>Example: Finding the common interests between two sets of users in a social networking platform.</a:t>
            </a:r>
          </a:p>
        </p:txBody>
      </p:sp>
    </p:spTree>
    <p:extLst>
      <p:ext uri="{BB962C8B-B14F-4D97-AF65-F5344CB8AC3E}">
        <p14:creationId xmlns:p14="http://schemas.microsoft.com/office/powerpoint/2010/main" val="308586513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636AC-8E73-4FE5-18BC-4F14FBA83001}"/>
              </a:ext>
            </a:extLst>
          </p:cNvPr>
          <p:cNvSpPr>
            <a:spLocks noGrp="1"/>
          </p:cNvSpPr>
          <p:nvPr>
            <p:ph type="title"/>
          </p:nvPr>
        </p:nvSpPr>
        <p:spPr/>
        <p:txBody>
          <a:bodyPr>
            <a:normAutofit/>
          </a:bodyPr>
          <a:lstStyle/>
          <a:p>
            <a:r>
              <a:rPr lang="en-IN" b="1" i="0" u="none" strike="noStrike" dirty="0">
                <a:effectLst/>
                <a:latin typeface="-apple-system"/>
              </a:rPr>
              <a:t>Real-world Scenarios Where Collections are Employed</a:t>
            </a:r>
            <a:endParaRPr lang="en-US" dirty="0"/>
          </a:p>
        </p:txBody>
      </p:sp>
      <p:sp>
        <p:nvSpPr>
          <p:cNvPr id="3" name="Content Placeholder 2">
            <a:extLst>
              <a:ext uri="{FF2B5EF4-FFF2-40B4-BE49-F238E27FC236}">
                <a16:creationId xmlns:a16="http://schemas.microsoft.com/office/drawing/2014/main" id="{881EAE6B-0AC1-7E30-855D-5A6FAE6B56C3}"/>
              </a:ext>
            </a:extLst>
          </p:cNvPr>
          <p:cNvSpPr>
            <a:spLocks noGrp="1"/>
          </p:cNvSpPr>
          <p:nvPr>
            <p:ph idx="1"/>
          </p:nvPr>
        </p:nvSpPr>
        <p:spPr/>
        <p:txBody>
          <a:bodyPr>
            <a:normAutofit fontScale="62500" lnSpcReduction="20000"/>
          </a:bodyPr>
          <a:lstStyle/>
          <a:p>
            <a:pPr algn="l">
              <a:buFont typeface="+mj-lt"/>
              <a:buAutoNum type="arabicPeriod"/>
            </a:pPr>
            <a:r>
              <a:rPr lang="en-IN" b="1" i="0" u="none" strike="noStrike" dirty="0">
                <a:solidFill>
                  <a:srgbClr val="3A4F66"/>
                </a:solidFill>
                <a:effectLst/>
                <a:latin typeface="-apple-system"/>
              </a:rPr>
              <a:t>Data Processing Pipelines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often used to represent intermediate or final data states in data processing pipelines, such as in ETL (Extract, Transform, Load) processes.</a:t>
            </a:r>
          </a:p>
          <a:p>
            <a:pPr algn="l">
              <a:buFont typeface="+mj-lt"/>
              <a:buAutoNum type="arabicPeriod" startAt="2"/>
            </a:pPr>
            <a:r>
              <a:rPr lang="en-IN" b="1" i="0" u="none" strike="noStrike" dirty="0">
                <a:solidFill>
                  <a:srgbClr val="3A4F66"/>
                </a:solidFill>
                <a:effectLst/>
                <a:latin typeface="-apple-system"/>
              </a:rPr>
              <a:t>Caching and </a:t>
            </a:r>
            <a:r>
              <a:rPr lang="en-IN" b="1" i="0" u="none" strike="noStrike" dirty="0" err="1">
                <a:solidFill>
                  <a:srgbClr val="3A4F66"/>
                </a:solidFill>
                <a:effectLst/>
                <a:latin typeface="-apple-system"/>
              </a:rPr>
              <a:t>Memoization</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employed in caching systems to store frequently accessed data for quick retrieval, reducing the need for expensive computations or database queries.</a:t>
            </a:r>
          </a:p>
          <a:p>
            <a:pPr algn="l">
              <a:buFont typeface="+mj-lt"/>
              <a:buAutoNum type="arabicPeriod" startAt="3"/>
            </a:pPr>
            <a:r>
              <a:rPr lang="en-IN" b="1" i="0" u="none" strike="noStrike" dirty="0">
                <a:solidFill>
                  <a:srgbClr val="3A4F66"/>
                </a:solidFill>
                <a:effectLst/>
                <a:latin typeface="-apple-system"/>
              </a:rPr>
              <a:t>Session Management</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used to manage user sessions in web applications, storing session attributes and managing their lifecycle.</a:t>
            </a:r>
          </a:p>
          <a:p>
            <a:pPr algn="l">
              <a:buFont typeface="+mj-lt"/>
              <a:buAutoNum type="arabicPeriod" startAt="4"/>
            </a:pPr>
            <a:r>
              <a:rPr lang="en-IN" b="1" i="0" u="none" strike="noStrike" dirty="0">
                <a:solidFill>
                  <a:srgbClr val="3A4F66"/>
                </a:solidFill>
                <a:effectLst/>
                <a:latin typeface="-apple-system"/>
              </a:rPr>
              <a:t>Resource Allocation</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utilized in resource allocation algorithms, such as scheduling processes in an operating system or allocating tasks in distributed computing systems.</a:t>
            </a:r>
          </a:p>
          <a:p>
            <a:pPr algn="l">
              <a:buFont typeface="+mj-lt"/>
              <a:buAutoNum type="arabicPeriod" startAt="5"/>
            </a:pPr>
            <a:r>
              <a:rPr lang="en-IN" b="1" i="0" u="none" strike="noStrike" dirty="0">
                <a:solidFill>
                  <a:srgbClr val="3A4F66"/>
                </a:solidFill>
                <a:effectLst/>
                <a:latin typeface="-apple-system"/>
              </a:rPr>
              <a:t>Inventory Management</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employed in inventory management systems to track and manage stock levels, orders, and product information.</a:t>
            </a:r>
          </a:p>
        </p:txBody>
      </p:sp>
    </p:spTree>
    <p:extLst>
      <p:ext uri="{BB962C8B-B14F-4D97-AF65-F5344CB8AC3E}">
        <p14:creationId xmlns:p14="http://schemas.microsoft.com/office/powerpoint/2010/main" val="395146883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0602E-CF16-BA55-2B16-CF497153AC25}"/>
              </a:ext>
            </a:extLst>
          </p:cNvPr>
          <p:cNvSpPr>
            <a:spLocks noGrp="1"/>
          </p:cNvSpPr>
          <p:nvPr>
            <p:ph type="title"/>
          </p:nvPr>
        </p:nvSpPr>
        <p:spPr/>
        <p:txBody>
          <a:bodyPr/>
          <a:lstStyle/>
          <a:p>
            <a:r>
              <a:rPr lang="en-IN" b="1" i="0" u="none" strike="noStrike" dirty="0">
                <a:effectLst/>
                <a:latin typeface="-apple-system"/>
              </a:rPr>
              <a:t>Real-world Scenarios Where Collections are Employed</a:t>
            </a:r>
            <a:endParaRPr lang="en-US" dirty="0"/>
          </a:p>
        </p:txBody>
      </p:sp>
      <p:sp>
        <p:nvSpPr>
          <p:cNvPr id="3" name="Content Placeholder 2">
            <a:extLst>
              <a:ext uri="{FF2B5EF4-FFF2-40B4-BE49-F238E27FC236}">
                <a16:creationId xmlns:a16="http://schemas.microsoft.com/office/drawing/2014/main" id="{F007A2D8-F5A9-EDF2-89E1-C1463EA740D3}"/>
              </a:ext>
            </a:extLst>
          </p:cNvPr>
          <p:cNvSpPr>
            <a:spLocks noGrp="1"/>
          </p:cNvSpPr>
          <p:nvPr>
            <p:ph idx="1"/>
          </p:nvPr>
        </p:nvSpPr>
        <p:spPr/>
        <p:txBody>
          <a:bodyPr>
            <a:normAutofit fontScale="70000" lnSpcReduction="20000"/>
          </a:bodyPr>
          <a:lstStyle/>
          <a:p>
            <a:pPr algn="l">
              <a:buFont typeface="+mj-lt"/>
              <a:buAutoNum type="arabicPeriod" startAt="6"/>
            </a:pPr>
            <a:r>
              <a:rPr lang="en-IN" b="1" i="0" u="none" strike="noStrike" dirty="0">
                <a:solidFill>
                  <a:srgbClr val="3A4F66"/>
                </a:solidFill>
                <a:effectLst/>
                <a:latin typeface="-apple-system"/>
              </a:rPr>
              <a:t>Graph and Network Analysis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used to represent graphs and networks in graph theory and network analysis applications, storing vertices, edges, and their associated attributes.</a:t>
            </a:r>
          </a:p>
          <a:p>
            <a:pPr algn="l">
              <a:buFont typeface="+mj-lt"/>
              <a:buAutoNum type="arabicPeriod" startAt="7"/>
            </a:pPr>
            <a:r>
              <a:rPr lang="en-IN" b="1" i="0" u="none" strike="noStrike" dirty="0">
                <a:solidFill>
                  <a:srgbClr val="3A4F66"/>
                </a:solidFill>
                <a:effectLst/>
                <a:latin typeface="-apple-system"/>
              </a:rPr>
              <a:t>Event Handling and Pub/Sub Systems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utilized in event handling systems and publish-subscribe (pub/sub) architectures to manage subscribers, events, and their relationships.</a:t>
            </a:r>
          </a:p>
          <a:p>
            <a:pPr algn="l">
              <a:buFont typeface="+mj-lt"/>
              <a:buAutoNum type="arabicPeriod" startAt="8"/>
            </a:pPr>
            <a:r>
              <a:rPr lang="en-IN" b="1" i="0" u="none" strike="noStrike" dirty="0">
                <a:solidFill>
                  <a:srgbClr val="3A4F66"/>
                </a:solidFill>
                <a:effectLst/>
                <a:latin typeface="-apple-system"/>
              </a:rPr>
              <a:t>Algorithmic Problem Solving</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used extensively in algorithmic problem-solving tasks, such as implementing data structures like stacks, queues, and priority queues.</a:t>
            </a:r>
          </a:p>
          <a:p>
            <a:pPr algn="l">
              <a:buFont typeface="+mj-lt"/>
              <a:buAutoNum type="arabicPeriod" startAt="9"/>
            </a:pPr>
            <a:r>
              <a:rPr lang="en-IN" b="1" i="0" u="none" strike="noStrike" dirty="0">
                <a:solidFill>
                  <a:srgbClr val="3A4F66"/>
                </a:solidFill>
                <a:effectLst/>
                <a:latin typeface="-apple-system"/>
              </a:rPr>
              <a:t>Machine Learning and Data Mining</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Collections are employed in machine learning and data mining applications for storing training data, feature vectors, and model outputs.</a:t>
            </a:r>
          </a:p>
          <a:p>
            <a:pPr algn="l"/>
            <a:r>
              <a:rPr lang="en-IN" b="0" i="0" u="none" strike="noStrike" dirty="0">
                <a:solidFill>
                  <a:srgbClr val="3A4F66"/>
                </a:solidFill>
                <a:effectLst/>
                <a:latin typeface="-apple-system"/>
              </a:rPr>
              <a:t>By understanding these examples and use cases, developers can effectively leverage the Java Collections Framework to solve a wide range of problems in various domains, from simple data management tasks to complex algorithmic challenges.</a:t>
            </a:r>
          </a:p>
          <a:p>
            <a:endParaRPr lang="en-US" dirty="0"/>
          </a:p>
        </p:txBody>
      </p:sp>
    </p:spTree>
    <p:extLst>
      <p:ext uri="{BB962C8B-B14F-4D97-AF65-F5344CB8AC3E}">
        <p14:creationId xmlns:p14="http://schemas.microsoft.com/office/powerpoint/2010/main" val="324666974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E0E48-2FE4-A6AB-59D3-966FF42748D0}"/>
              </a:ext>
            </a:extLst>
          </p:cNvPr>
          <p:cNvSpPr>
            <a:spLocks noGrp="1"/>
          </p:cNvSpPr>
          <p:nvPr>
            <p:ph type="title"/>
          </p:nvPr>
        </p:nvSpPr>
        <p:spPr/>
        <p:txBody>
          <a:bodyPr/>
          <a:lstStyle/>
          <a:p>
            <a:r>
              <a:rPr lang="en-IN" b="1" i="0" u="none" strike="noStrike" dirty="0">
                <a:effectLst/>
                <a:latin typeface="-apple-system"/>
              </a:rPr>
              <a:t>Comparison with Legacy Collection Classes</a:t>
            </a:r>
            <a:endParaRPr lang="en-US" dirty="0"/>
          </a:p>
        </p:txBody>
      </p:sp>
      <p:sp>
        <p:nvSpPr>
          <p:cNvPr id="3" name="Content Placeholder 2">
            <a:extLst>
              <a:ext uri="{FF2B5EF4-FFF2-40B4-BE49-F238E27FC236}">
                <a16:creationId xmlns:a16="http://schemas.microsoft.com/office/drawing/2014/main" id="{B3EB828D-436F-252C-7B68-2A704FB80519}"/>
              </a:ext>
            </a:extLst>
          </p:cNvPr>
          <p:cNvSpPr>
            <a:spLocks noGrp="1"/>
          </p:cNvSpPr>
          <p:nvPr>
            <p:ph idx="1"/>
          </p:nvPr>
        </p:nvSpPr>
        <p:spPr/>
        <p:txBody>
          <a:bodyPr>
            <a:normAutofit fontScale="77500" lnSpcReduction="20000"/>
          </a:bodyPr>
          <a:lstStyle/>
          <a:p>
            <a:pPr algn="l">
              <a:buFont typeface="+mj-lt"/>
              <a:buAutoNum type="arabicPeriod"/>
            </a:pPr>
            <a:r>
              <a:rPr lang="en-IN" b="1" i="0" u="none" strike="noStrike" dirty="0">
                <a:solidFill>
                  <a:srgbClr val="3A4F66"/>
                </a:solidFill>
                <a:effectLst/>
                <a:latin typeface="-apple-system"/>
              </a:rPr>
              <a:t>Synchronization</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 (e.g., Vector, </a:t>
            </a:r>
            <a:r>
              <a:rPr lang="en-IN" b="1" i="0" u="none" strike="noStrike" dirty="0" err="1">
                <a:solidFill>
                  <a:srgbClr val="3A4F66"/>
                </a:solidFill>
                <a:effectLst/>
                <a:latin typeface="-apple-system"/>
              </a:rPr>
              <a:t>Hashtable</a:t>
            </a:r>
            <a:r>
              <a:rPr lang="en-IN" b="1" i="0" u="none" strike="noStrike" dirty="0">
                <a:solidFill>
                  <a:srgbClr val="3A4F66"/>
                </a:solidFill>
                <a:effectLst/>
                <a:latin typeface="-apple-system"/>
              </a:rPr>
              <a:t>):</a:t>
            </a:r>
            <a:r>
              <a:rPr lang="en-IN" b="0" i="0" u="none" strike="noStrike" dirty="0">
                <a:solidFill>
                  <a:srgbClr val="3A4F66"/>
                </a:solidFill>
                <a:effectLst/>
                <a:latin typeface="-apple-system"/>
              </a:rPr>
              <a:t> Legacy collection classes such as Vector and </a:t>
            </a:r>
            <a:r>
              <a:rPr lang="en-IN" b="0" i="0" u="none" strike="noStrike" dirty="0" err="1">
                <a:solidFill>
                  <a:srgbClr val="3A4F66"/>
                </a:solidFill>
                <a:effectLst/>
                <a:latin typeface="-apple-system"/>
              </a:rPr>
              <a:t>Hashtable</a:t>
            </a:r>
            <a:r>
              <a:rPr lang="en-IN" b="0" i="0" u="none" strike="noStrike" dirty="0">
                <a:solidFill>
                  <a:srgbClr val="3A4F66"/>
                </a:solidFill>
                <a:effectLst/>
                <a:latin typeface="-apple-system"/>
              </a:rPr>
              <a:t> are synchronized by default, meaning they are thread-safe. Every method is synchronized, which can lead to performance overhead in multi-threaded environments.</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Many classes in the Java Collections Framework are not synchronized by default (e.g., </a:t>
            </a:r>
            <a:r>
              <a:rPr lang="en-IN" b="0" i="0" u="none" strike="noStrike" dirty="0" err="1">
                <a:solidFill>
                  <a:srgbClr val="3A4F66"/>
                </a:solidFill>
                <a:effectLst/>
                <a:latin typeface="-apple-system"/>
              </a:rPr>
              <a:t>ArrayList</a:t>
            </a:r>
            <a:r>
              <a:rPr lang="en-IN" b="0" i="0" u="none" strike="noStrike" dirty="0">
                <a:solidFill>
                  <a:srgbClr val="3A4F66"/>
                </a:solidFill>
                <a:effectLst/>
                <a:latin typeface="-apple-system"/>
              </a:rPr>
              <a:t>, HashMap). Instead, if synchronization is required, developers can use wrapper classes like </a:t>
            </a:r>
            <a:r>
              <a:rPr lang="en-IN" b="0" i="0" u="none" strike="noStrike" dirty="0" err="1">
                <a:solidFill>
                  <a:srgbClr val="3A4F66"/>
                </a:solidFill>
                <a:effectLst/>
                <a:latin typeface="-apple-system"/>
              </a:rPr>
              <a:t>Collections.synchronizedList</a:t>
            </a:r>
            <a:r>
              <a:rPr lang="en-IN" b="0" i="0" u="none" strike="noStrike" dirty="0">
                <a:solidFill>
                  <a:srgbClr val="3A4F66"/>
                </a:solidFill>
                <a:effectLst/>
                <a:latin typeface="-apple-system"/>
              </a:rPr>
              <a:t> or </a:t>
            </a:r>
            <a:r>
              <a:rPr lang="en-IN" b="0" i="0" u="none" strike="noStrike" dirty="0" err="1">
                <a:solidFill>
                  <a:srgbClr val="3A4F66"/>
                </a:solidFill>
                <a:effectLst/>
                <a:latin typeface="-apple-system"/>
              </a:rPr>
              <a:t>Collections.synchronizedMap</a:t>
            </a:r>
            <a:r>
              <a:rPr lang="en-IN" b="0" i="0" u="none" strike="noStrike" dirty="0">
                <a:solidFill>
                  <a:srgbClr val="3A4F66"/>
                </a:solidFill>
                <a:effectLst/>
                <a:latin typeface="-apple-system"/>
              </a:rPr>
              <a:t>.</a:t>
            </a:r>
          </a:p>
          <a:p>
            <a:pPr algn="l">
              <a:buFont typeface="+mj-lt"/>
              <a:buAutoNum type="arabicPeriod" startAt="2"/>
            </a:pPr>
            <a:r>
              <a:rPr lang="en-IN" b="1" i="0" u="none" strike="noStrike" dirty="0">
                <a:solidFill>
                  <a:srgbClr val="3A4F66"/>
                </a:solidFill>
                <a:effectLst/>
                <a:latin typeface="-apple-system"/>
              </a:rPr>
              <a:t>Iterator Support</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a:t>
            </a:r>
            <a:r>
              <a:rPr lang="en-IN" b="0" i="0" u="none" strike="noStrike" dirty="0">
                <a:solidFill>
                  <a:srgbClr val="3A4F66"/>
                </a:solidFill>
                <a:effectLst/>
                <a:latin typeface="-apple-system"/>
              </a:rPr>
              <a:t> Older collection classes typically provide enumeration interfaces for iteration, which have limited functionality compared to iterators. For example, they lack methods for safely removing elements during iteration.</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The Collections Framework introduces iterators, which provide more functionality compared to enumerations. Iterators allow bidirectional traversal, safer removal of elements during iteration, and fail-fast behaviour.</a:t>
            </a:r>
          </a:p>
          <a:p>
            <a:pPr marL="0" indent="0">
              <a:buNone/>
            </a:pPr>
            <a:endParaRPr lang="en-US" dirty="0"/>
          </a:p>
        </p:txBody>
      </p:sp>
    </p:spTree>
    <p:extLst>
      <p:ext uri="{BB962C8B-B14F-4D97-AF65-F5344CB8AC3E}">
        <p14:creationId xmlns:p14="http://schemas.microsoft.com/office/powerpoint/2010/main" val="222405197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746B5-C853-E455-D4FD-474F1693256F}"/>
              </a:ext>
            </a:extLst>
          </p:cNvPr>
          <p:cNvSpPr>
            <a:spLocks noGrp="1"/>
          </p:cNvSpPr>
          <p:nvPr>
            <p:ph type="title"/>
          </p:nvPr>
        </p:nvSpPr>
        <p:spPr/>
        <p:txBody>
          <a:bodyPr/>
          <a:lstStyle/>
          <a:p>
            <a:r>
              <a:rPr lang="en-IN" b="1" i="0" u="none" strike="noStrike" dirty="0">
                <a:effectLst/>
                <a:latin typeface="-apple-system"/>
              </a:rPr>
              <a:t>Comparison with Legacy Collection Classes</a:t>
            </a:r>
            <a:endParaRPr lang="en-US" dirty="0"/>
          </a:p>
        </p:txBody>
      </p:sp>
      <p:sp>
        <p:nvSpPr>
          <p:cNvPr id="3" name="Content Placeholder 2">
            <a:extLst>
              <a:ext uri="{FF2B5EF4-FFF2-40B4-BE49-F238E27FC236}">
                <a16:creationId xmlns:a16="http://schemas.microsoft.com/office/drawing/2014/main" id="{2D801AF4-2FC4-A2EF-C953-15E7FF41585A}"/>
              </a:ext>
            </a:extLst>
          </p:cNvPr>
          <p:cNvSpPr>
            <a:spLocks noGrp="1"/>
          </p:cNvSpPr>
          <p:nvPr>
            <p:ph idx="1"/>
          </p:nvPr>
        </p:nvSpPr>
        <p:spPr/>
        <p:txBody>
          <a:bodyPr>
            <a:normAutofit fontScale="55000" lnSpcReduction="20000"/>
          </a:bodyPr>
          <a:lstStyle/>
          <a:p>
            <a:pPr algn="l">
              <a:buFont typeface="+mj-lt"/>
              <a:buAutoNum type="arabicPeriod" startAt="3"/>
            </a:pPr>
            <a:r>
              <a:rPr lang="en-IN" b="1" i="0" u="none" strike="noStrike" dirty="0">
                <a:solidFill>
                  <a:srgbClr val="3A4F66"/>
                </a:solidFill>
                <a:effectLst/>
                <a:latin typeface="-apple-system"/>
              </a:rPr>
              <a:t>Performance and Scalability</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a:t>
            </a:r>
            <a:r>
              <a:rPr lang="en-IN" b="0" i="0" u="none" strike="noStrike" dirty="0">
                <a:solidFill>
                  <a:srgbClr val="3A4F66"/>
                </a:solidFill>
                <a:effectLst/>
                <a:latin typeface="-apple-system"/>
              </a:rPr>
              <a:t> The synchronization of legacy classes like Vector and </a:t>
            </a:r>
            <a:r>
              <a:rPr lang="en-IN" b="0" i="0" u="none" strike="noStrike" dirty="0" err="1">
                <a:solidFill>
                  <a:srgbClr val="3A4F66"/>
                </a:solidFill>
                <a:effectLst/>
                <a:latin typeface="-apple-system"/>
              </a:rPr>
              <a:t>Hashtable</a:t>
            </a:r>
            <a:r>
              <a:rPr lang="en-IN" b="0" i="0" u="none" strike="noStrike" dirty="0">
                <a:solidFill>
                  <a:srgbClr val="3A4F66"/>
                </a:solidFill>
                <a:effectLst/>
                <a:latin typeface="-apple-system"/>
              </a:rPr>
              <a:t> can introduce performance overhead, especially in multi-threaded scenarios where synchronization is unnecessary.</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Many classes in the Collections Framework are not synchronized by default, resulting in better performance in single-threaded scenarios. Additionally, the Collections Framework provides concurrent collection classes like </a:t>
            </a:r>
            <a:r>
              <a:rPr lang="en-IN" b="0" i="0" u="none" strike="noStrike" dirty="0" err="1">
                <a:solidFill>
                  <a:srgbClr val="3A4F66"/>
                </a:solidFill>
                <a:effectLst/>
                <a:latin typeface="-apple-system"/>
              </a:rPr>
              <a:t>ConcurrentHashMap</a:t>
            </a:r>
            <a:r>
              <a:rPr lang="en-IN" b="0" i="0" u="none" strike="noStrike" dirty="0">
                <a:solidFill>
                  <a:srgbClr val="3A4F66"/>
                </a:solidFill>
                <a:effectLst/>
                <a:latin typeface="-apple-system"/>
              </a:rPr>
              <a:t> for efficient concurrent access.</a:t>
            </a:r>
          </a:p>
          <a:p>
            <a:pPr algn="l">
              <a:buFont typeface="+mj-lt"/>
              <a:buAutoNum type="arabicPeriod" startAt="4"/>
            </a:pPr>
            <a:r>
              <a:rPr lang="en-IN" b="1" i="0" u="none" strike="noStrike" dirty="0">
                <a:solidFill>
                  <a:srgbClr val="3A4F66"/>
                </a:solidFill>
                <a:effectLst/>
                <a:latin typeface="-apple-system"/>
              </a:rPr>
              <a:t>Type Safety</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a:t>
            </a:r>
            <a:r>
              <a:rPr lang="en-IN" b="0" i="0" u="none" strike="noStrike" dirty="0">
                <a:solidFill>
                  <a:srgbClr val="3A4F66"/>
                </a:solidFill>
                <a:effectLst/>
                <a:latin typeface="-apple-system"/>
              </a:rPr>
              <a:t> Legacy collection classes such as Vector and </a:t>
            </a:r>
            <a:r>
              <a:rPr lang="en-IN" b="0" i="0" u="none" strike="noStrike" dirty="0" err="1">
                <a:solidFill>
                  <a:srgbClr val="3A4F66"/>
                </a:solidFill>
                <a:effectLst/>
                <a:latin typeface="-apple-system"/>
              </a:rPr>
              <a:t>Hashtable</a:t>
            </a:r>
            <a:r>
              <a:rPr lang="en-IN" b="0" i="0" u="none" strike="noStrike" dirty="0">
                <a:solidFill>
                  <a:srgbClr val="3A4F66"/>
                </a:solidFill>
                <a:effectLst/>
                <a:latin typeface="-apple-system"/>
              </a:rPr>
              <a:t> are not type-safe since they were introduced before the advent of generics in Java.</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The Collections Framework introduced generics, allowing developers to specify the type of elements stored in a collection at compile-time. This improves type safety and reduces the likelihood of runtime errors.</a:t>
            </a:r>
          </a:p>
          <a:p>
            <a:pPr algn="l">
              <a:buFont typeface="+mj-lt"/>
              <a:buAutoNum type="arabicPeriod" startAt="5"/>
            </a:pPr>
            <a:r>
              <a:rPr lang="en-IN" b="1" i="0" u="none" strike="noStrike" dirty="0">
                <a:solidFill>
                  <a:srgbClr val="3A4F66"/>
                </a:solidFill>
                <a:effectLst/>
                <a:latin typeface="-apple-system"/>
              </a:rPr>
              <a:t>Fail-fast vs. Enumeration Fail-safe</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a:t>
            </a:r>
            <a:r>
              <a:rPr lang="en-IN" b="0" i="0" u="none" strike="noStrike" dirty="0">
                <a:solidFill>
                  <a:srgbClr val="3A4F66"/>
                </a:solidFill>
                <a:effectLst/>
                <a:latin typeface="-apple-system"/>
              </a:rPr>
              <a:t> The legacy collection classes provide fail-safe enumeration, meaning they do not throw </a:t>
            </a:r>
            <a:r>
              <a:rPr lang="en-IN" b="0" i="0" u="none" strike="noStrike" dirty="0" err="1">
                <a:solidFill>
                  <a:srgbClr val="3A4F66"/>
                </a:solidFill>
                <a:effectLst/>
                <a:latin typeface="-apple-system"/>
              </a:rPr>
              <a:t>ConcurrentModificationException</a:t>
            </a:r>
            <a:r>
              <a:rPr lang="en-IN" b="0" i="0" u="none" strike="noStrike" dirty="0">
                <a:solidFill>
                  <a:srgbClr val="3A4F66"/>
                </a:solidFill>
                <a:effectLst/>
                <a:latin typeface="-apple-system"/>
              </a:rPr>
              <a:t> if the collection is modified during iteration. Instead, they may produce unexpected results.</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The Collections Framework introduces fail-fast iterators, which throw </a:t>
            </a:r>
            <a:r>
              <a:rPr lang="en-IN" b="0" i="0" u="none" strike="noStrike" dirty="0" err="1">
                <a:solidFill>
                  <a:srgbClr val="3A4F66"/>
                </a:solidFill>
                <a:effectLst/>
                <a:latin typeface="-apple-system"/>
              </a:rPr>
              <a:t>ConcurrentModificationException</a:t>
            </a:r>
            <a:r>
              <a:rPr lang="en-IN" b="0" i="0" u="none" strike="noStrike" dirty="0">
                <a:solidFill>
                  <a:srgbClr val="3A4F66"/>
                </a:solidFill>
                <a:effectLst/>
                <a:latin typeface="-apple-system"/>
              </a:rPr>
              <a:t> if the collection is structurally modified during iteration. This </a:t>
            </a:r>
            <a:r>
              <a:rPr lang="en-IN" b="0" i="0" u="none" strike="noStrike" dirty="0" err="1">
                <a:solidFill>
                  <a:srgbClr val="3A4F66"/>
                </a:solidFill>
                <a:effectLst/>
                <a:latin typeface="-apple-system"/>
              </a:rPr>
              <a:t>behavior</a:t>
            </a:r>
            <a:r>
              <a:rPr lang="en-IN" b="0" i="0" u="none" strike="noStrike" dirty="0">
                <a:solidFill>
                  <a:srgbClr val="3A4F66"/>
                </a:solidFill>
                <a:effectLst/>
                <a:latin typeface="-apple-system"/>
              </a:rPr>
              <a:t> helps detect and prevent concurrent modifications, ensuring data integrity.</a:t>
            </a:r>
          </a:p>
        </p:txBody>
      </p:sp>
    </p:spTree>
    <p:extLst>
      <p:ext uri="{BB962C8B-B14F-4D97-AF65-F5344CB8AC3E}">
        <p14:creationId xmlns:p14="http://schemas.microsoft.com/office/powerpoint/2010/main" val="3673233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CLASS - </a:t>
            </a:r>
            <a:r>
              <a:rPr lang="en-IN" dirty="0" err="1">
                <a:latin typeface="TTE19494D0t00"/>
              </a:rPr>
              <a:t>Contd</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p:txBody>
          <a:bodyPr>
            <a:normAutofit/>
          </a:bodyPr>
          <a:lstStyle/>
          <a:p>
            <a:pPr>
              <a:buFont typeface="+mj-lt"/>
              <a:buAutoNum type="arabicPeriod"/>
            </a:pPr>
            <a:r>
              <a:rPr lang="en-IN" sz="1800" dirty="0">
                <a:effectLst/>
                <a:latin typeface="TTE1948BD8t00"/>
              </a:rPr>
              <a:t>In JAVA memory space for the </a:t>
            </a:r>
            <a:r>
              <a:rPr lang="en-IN" sz="1800" dirty="0">
                <a:effectLst/>
                <a:latin typeface="TTE19494D0t00"/>
              </a:rPr>
              <a:t>data members </a:t>
            </a:r>
            <a:r>
              <a:rPr lang="en-IN" sz="1800" dirty="0">
                <a:effectLst/>
                <a:latin typeface="TTE1948BD8t00"/>
              </a:rPr>
              <a:t>will be creating on </a:t>
            </a:r>
            <a:r>
              <a:rPr lang="en-IN" sz="1800" dirty="0">
                <a:effectLst/>
                <a:latin typeface="TTE19499A0t00"/>
              </a:rPr>
              <a:t>heap memory </a:t>
            </a:r>
            <a:r>
              <a:rPr lang="en-IN" sz="1800" dirty="0">
                <a:effectLst/>
                <a:latin typeface="TTE1948BD8t00"/>
              </a:rPr>
              <a:t>(D</a:t>
            </a:r>
            <a:r>
              <a:rPr lang="en-IN" sz="1800" dirty="0">
                <a:effectLst/>
                <a:latin typeface="TTE19499A0t00"/>
              </a:rPr>
              <a:t>ynamic memory</a:t>
            </a:r>
            <a:r>
              <a:rPr lang="en-IN" sz="1800" dirty="0">
                <a:effectLst/>
                <a:latin typeface="TTE1948BD8t00"/>
              </a:rPr>
              <a:t>). </a:t>
            </a:r>
          </a:p>
          <a:p>
            <a:pPr>
              <a:buFont typeface="+mj-lt"/>
              <a:buAutoNum type="arabicPeriod"/>
            </a:pPr>
            <a:r>
              <a:rPr lang="en-IN" sz="1800" dirty="0">
                <a:effectLst/>
                <a:latin typeface="TTE1948BD8t00"/>
              </a:rPr>
              <a:t>Memory space for </a:t>
            </a:r>
            <a:r>
              <a:rPr lang="en-IN" sz="1800" dirty="0">
                <a:effectLst/>
                <a:latin typeface="TTE19494D0t00"/>
              </a:rPr>
              <a:t>methods </a:t>
            </a:r>
            <a:r>
              <a:rPr lang="en-IN" sz="1800" dirty="0">
                <a:effectLst/>
                <a:latin typeface="TTE1948BD8t00"/>
              </a:rPr>
              <a:t>will be creating on </a:t>
            </a:r>
            <a:r>
              <a:rPr lang="en-IN" sz="1800" dirty="0">
                <a:effectLst/>
                <a:latin typeface="TTE19499A0t00"/>
              </a:rPr>
              <a:t>stack memory </a:t>
            </a:r>
            <a:r>
              <a:rPr lang="en-IN" sz="1800" dirty="0">
                <a:effectLst/>
                <a:latin typeface="TTE1948BD8t00"/>
              </a:rPr>
              <a:t>(that too when we call the </a:t>
            </a:r>
            <a:r>
              <a:rPr lang="en-IN" sz="1800" dirty="0">
                <a:effectLst/>
                <a:latin typeface="TTE19494D0t00"/>
              </a:rPr>
              <a:t>methods</a:t>
            </a:r>
            <a:r>
              <a:rPr lang="en-IN" sz="1800" dirty="0">
                <a:effectLst/>
                <a:latin typeface="TTE1948BD8t00"/>
              </a:rPr>
              <a:t>). </a:t>
            </a:r>
          </a:p>
          <a:p>
            <a:pPr>
              <a:buFont typeface="+mj-lt"/>
              <a:buAutoNum type="arabicPeriod"/>
            </a:pPr>
            <a:r>
              <a:rPr lang="en-IN" sz="1800" dirty="0">
                <a:effectLst/>
                <a:latin typeface="TTE1948BD8t00"/>
              </a:rPr>
              <a:t>All </a:t>
            </a:r>
            <a:r>
              <a:rPr lang="en-IN" sz="1800" dirty="0">
                <a:effectLst/>
                <a:latin typeface="TTE19499A0t00"/>
              </a:rPr>
              <a:t>constants </a:t>
            </a:r>
            <a:r>
              <a:rPr lang="en-IN" sz="1800" dirty="0">
                <a:effectLst/>
                <a:latin typeface="TTE1948BD8t00"/>
              </a:rPr>
              <a:t>of any JAVA program is available in </a:t>
            </a:r>
            <a:r>
              <a:rPr lang="en-IN" sz="1800" dirty="0">
                <a:effectLst/>
                <a:latin typeface="TTE19499A0t00"/>
              </a:rPr>
              <a:t>associative memory </a:t>
            </a:r>
            <a:r>
              <a:rPr lang="en-IN" sz="1800" dirty="0">
                <a:effectLst/>
                <a:latin typeface="TTE1948BD8t00"/>
              </a:rPr>
              <a:t>(retrieving data from </a:t>
            </a:r>
            <a:r>
              <a:rPr lang="en-IN" sz="1800" dirty="0">
                <a:effectLst/>
                <a:latin typeface="TTE19494D0t00"/>
              </a:rPr>
              <a:t>associative memory </a:t>
            </a:r>
            <a:r>
              <a:rPr lang="en-IN" sz="1800" dirty="0">
                <a:effectLst/>
                <a:latin typeface="TTE1948BD8t00"/>
              </a:rPr>
              <a:t>is negligible). </a:t>
            </a:r>
          </a:p>
          <a:p>
            <a:pPr>
              <a:buFont typeface="+mj-lt"/>
              <a:buAutoNum type="arabicPeriod"/>
            </a:pPr>
            <a:r>
              <a:rPr lang="en-IN" sz="1800" dirty="0">
                <a:effectLst/>
                <a:latin typeface="TTE1948BD8t00"/>
              </a:rPr>
              <a:t>The </a:t>
            </a:r>
            <a:r>
              <a:rPr lang="en-IN" sz="1800" dirty="0">
                <a:effectLst/>
                <a:latin typeface="TTE19494D0t00"/>
              </a:rPr>
              <a:t>class </a:t>
            </a:r>
            <a:r>
              <a:rPr lang="en-IN" sz="1800" dirty="0">
                <a:effectLst/>
                <a:latin typeface="TTE1948BD8t00"/>
              </a:rPr>
              <a:t>definition exists only one time but whose </a:t>
            </a:r>
            <a:r>
              <a:rPr lang="en-IN" sz="1800" dirty="0">
                <a:effectLst/>
                <a:latin typeface="TTE19494D0t00"/>
              </a:rPr>
              <a:t>objects </a:t>
            </a:r>
            <a:r>
              <a:rPr lang="en-IN" sz="1800" dirty="0">
                <a:effectLst/>
                <a:latin typeface="TTE1948BD8t00"/>
              </a:rPr>
              <a:t>can exists many number of times</a:t>
            </a:r>
          </a:p>
          <a:p>
            <a:endParaRPr lang="en-IN" dirty="0"/>
          </a:p>
        </p:txBody>
      </p:sp>
    </p:spTree>
    <p:extLst>
      <p:ext uri="{BB962C8B-B14F-4D97-AF65-F5344CB8AC3E}">
        <p14:creationId xmlns:p14="http://schemas.microsoft.com/office/powerpoint/2010/main" val="39127227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34D9A-E2C2-8658-9C8A-5425A7E96FB5}"/>
              </a:ext>
            </a:extLst>
          </p:cNvPr>
          <p:cNvSpPr>
            <a:spLocks noGrp="1"/>
          </p:cNvSpPr>
          <p:nvPr>
            <p:ph type="title"/>
          </p:nvPr>
        </p:nvSpPr>
        <p:spPr/>
        <p:txBody>
          <a:bodyPr/>
          <a:lstStyle/>
          <a:p>
            <a:r>
              <a:rPr lang="en-IN" b="1" i="0" u="none" strike="noStrike" dirty="0">
                <a:effectLst/>
                <a:latin typeface="-apple-system"/>
              </a:rPr>
              <a:t>Comparison with Legacy Collection Classes</a:t>
            </a:r>
            <a:endParaRPr lang="en-US" dirty="0"/>
          </a:p>
        </p:txBody>
      </p:sp>
      <p:sp>
        <p:nvSpPr>
          <p:cNvPr id="3" name="Content Placeholder 2">
            <a:extLst>
              <a:ext uri="{FF2B5EF4-FFF2-40B4-BE49-F238E27FC236}">
                <a16:creationId xmlns:a16="http://schemas.microsoft.com/office/drawing/2014/main" id="{6CE6FB95-A87E-0656-B95E-C59573A6FFCE}"/>
              </a:ext>
            </a:extLst>
          </p:cNvPr>
          <p:cNvSpPr>
            <a:spLocks noGrp="1"/>
          </p:cNvSpPr>
          <p:nvPr>
            <p:ph idx="1"/>
          </p:nvPr>
        </p:nvSpPr>
        <p:spPr/>
        <p:txBody>
          <a:bodyPr>
            <a:normAutofit fontScale="55000" lnSpcReduction="20000"/>
          </a:bodyPr>
          <a:lstStyle/>
          <a:p>
            <a:pPr algn="l">
              <a:buFont typeface="+mj-lt"/>
              <a:buAutoNum type="arabicPeriod" startAt="6"/>
            </a:pPr>
            <a:r>
              <a:rPr lang="en-IN" b="1" i="0" u="none" strike="noStrike" dirty="0">
                <a:solidFill>
                  <a:srgbClr val="3A4F66"/>
                </a:solidFill>
                <a:effectLst/>
                <a:latin typeface="-apple-system"/>
              </a:rPr>
              <a:t>Extensibility and Flexibility</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a:t>
            </a:r>
            <a:r>
              <a:rPr lang="en-IN" b="0" i="0" u="none" strike="noStrike" dirty="0">
                <a:solidFill>
                  <a:srgbClr val="3A4F66"/>
                </a:solidFill>
                <a:effectLst/>
                <a:latin typeface="-apple-system"/>
              </a:rPr>
              <a:t> Legacy collection classes like Vector and </a:t>
            </a:r>
            <a:r>
              <a:rPr lang="en-IN" b="0" i="0" u="none" strike="noStrike" dirty="0" err="1">
                <a:solidFill>
                  <a:srgbClr val="3A4F66"/>
                </a:solidFill>
                <a:effectLst/>
                <a:latin typeface="-apple-system"/>
              </a:rPr>
              <a:t>Hashtable</a:t>
            </a:r>
            <a:r>
              <a:rPr lang="en-IN" b="0" i="0" u="none" strike="noStrike" dirty="0">
                <a:solidFill>
                  <a:srgbClr val="3A4F66"/>
                </a:solidFill>
                <a:effectLst/>
                <a:latin typeface="-apple-system"/>
              </a:rPr>
              <a:t> have limited extensibility and flexibility, with fixed functionality and interface.</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The Collections Framework provides a more extensive set of interfaces and classes, allowing for greater extensibility and flexibility. Developers can easily create custom collection implementations or adapt existing ones to suit specific requirements.</a:t>
            </a:r>
          </a:p>
          <a:p>
            <a:pPr algn="l">
              <a:buFont typeface="+mj-lt"/>
              <a:buAutoNum type="arabicPeriod" startAt="7"/>
            </a:pPr>
            <a:r>
              <a:rPr lang="en-IN" b="1" i="0" u="none" strike="noStrike" dirty="0">
                <a:solidFill>
                  <a:srgbClr val="3A4F66"/>
                </a:solidFill>
                <a:effectLst/>
                <a:latin typeface="-apple-system"/>
              </a:rPr>
              <a:t>Null Handling</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a:t>
            </a:r>
            <a:r>
              <a:rPr lang="en-IN" b="0" i="0" u="none" strike="noStrike" dirty="0">
                <a:solidFill>
                  <a:srgbClr val="3A4F66"/>
                </a:solidFill>
                <a:effectLst/>
                <a:latin typeface="-apple-system"/>
              </a:rPr>
              <a:t> Legacy collection classes like Vector and </a:t>
            </a:r>
            <a:r>
              <a:rPr lang="en-IN" b="0" i="0" u="none" strike="noStrike" dirty="0" err="1">
                <a:solidFill>
                  <a:srgbClr val="3A4F66"/>
                </a:solidFill>
                <a:effectLst/>
                <a:latin typeface="-apple-system"/>
              </a:rPr>
              <a:t>Hashtable</a:t>
            </a:r>
            <a:r>
              <a:rPr lang="en-IN" b="0" i="0" u="none" strike="noStrike" dirty="0">
                <a:solidFill>
                  <a:srgbClr val="3A4F66"/>
                </a:solidFill>
                <a:effectLst/>
                <a:latin typeface="-apple-system"/>
              </a:rPr>
              <a:t> allow null elements and keys.</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The Collections Framework generally allows null elements in collections but may have specific restrictions for certain implementations, such as </a:t>
            </a:r>
            <a:r>
              <a:rPr lang="en-IN" b="0" i="0" u="none" strike="noStrike" dirty="0" err="1">
                <a:solidFill>
                  <a:srgbClr val="3A4F66"/>
                </a:solidFill>
                <a:effectLst/>
                <a:latin typeface="-apple-system"/>
              </a:rPr>
              <a:t>TreeSet</a:t>
            </a:r>
            <a:r>
              <a:rPr lang="en-IN" b="0" i="0" u="none" strike="noStrike" dirty="0">
                <a:solidFill>
                  <a:srgbClr val="3A4F66"/>
                </a:solidFill>
                <a:effectLst/>
                <a:latin typeface="-apple-system"/>
              </a:rPr>
              <a:t> not allowing null elements.</a:t>
            </a:r>
          </a:p>
          <a:p>
            <a:pPr algn="l">
              <a:buFont typeface="+mj-lt"/>
              <a:buAutoNum type="arabicPeriod" startAt="8"/>
            </a:pPr>
            <a:r>
              <a:rPr lang="en-IN" b="1" i="0" u="none" strike="noStrike" dirty="0">
                <a:solidFill>
                  <a:srgbClr val="3A4F66"/>
                </a:solidFill>
                <a:effectLst/>
                <a:latin typeface="-apple-system"/>
              </a:rPr>
              <a:t>Performance Characteristics</a:t>
            </a:r>
            <a:r>
              <a:rPr lang="en-IN" b="0" i="0" u="none" strike="noStrike" dirty="0">
                <a:solidFill>
                  <a:srgbClr val="3A4F66"/>
                </a:solidFill>
                <a:effectLst/>
                <a:latin typeface="-apple-system"/>
              </a:rPr>
              <a:t>:</a:t>
            </a:r>
          </a:p>
          <a:p>
            <a:pPr algn="l">
              <a:buFont typeface="Arial" panose="020B0604020202020204" pitchFamily="34" charset="0"/>
              <a:buChar char="•"/>
            </a:pPr>
            <a:r>
              <a:rPr lang="en-IN" b="1" i="0" u="none" strike="noStrike" dirty="0">
                <a:solidFill>
                  <a:srgbClr val="3A4F66"/>
                </a:solidFill>
                <a:effectLst/>
                <a:latin typeface="-apple-system"/>
              </a:rPr>
              <a:t>Legacy Classes:</a:t>
            </a:r>
            <a:r>
              <a:rPr lang="en-IN" b="0" i="0" u="none" strike="noStrike" dirty="0">
                <a:solidFill>
                  <a:srgbClr val="3A4F66"/>
                </a:solidFill>
                <a:effectLst/>
                <a:latin typeface="-apple-system"/>
              </a:rPr>
              <a:t> Performance characteristics of legacy classes like Vector and </a:t>
            </a:r>
            <a:r>
              <a:rPr lang="en-IN" b="0" i="0" u="none" strike="noStrike" dirty="0" err="1">
                <a:solidFill>
                  <a:srgbClr val="3A4F66"/>
                </a:solidFill>
                <a:effectLst/>
                <a:latin typeface="-apple-system"/>
              </a:rPr>
              <a:t>Hashtable</a:t>
            </a:r>
            <a:r>
              <a:rPr lang="en-IN" b="0" i="0" u="none" strike="noStrike" dirty="0">
                <a:solidFill>
                  <a:srgbClr val="3A4F66"/>
                </a:solidFill>
                <a:effectLst/>
                <a:latin typeface="-apple-system"/>
              </a:rPr>
              <a:t> may not be as optimized compared to their counterparts in the Java Collections Framework.</a:t>
            </a:r>
          </a:p>
          <a:p>
            <a:pPr algn="l">
              <a:buFont typeface="Arial" panose="020B0604020202020204" pitchFamily="34" charset="0"/>
              <a:buChar char="•"/>
            </a:pPr>
            <a:r>
              <a:rPr lang="en-IN" b="1" i="0" u="none" strike="noStrike" dirty="0">
                <a:solidFill>
                  <a:srgbClr val="3A4F66"/>
                </a:solidFill>
                <a:effectLst/>
                <a:latin typeface="-apple-system"/>
              </a:rPr>
              <a:t>Java Collections Framework:</a:t>
            </a:r>
            <a:r>
              <a:rPr lang="en-IN" b="0" i="0" u="none" strike="noStrike" dirty="0">
                <a:solidFill>
                  <a:srgbClr val="3A4F66"/>
                </a:solidFill>
                <a:effectLst/>
                <a:latin typeface="-apple-system"/>
              </a:rPr>
              <a:t> The Collections Framework offers a wider range of collection implementations with different performance characteristics, allowing developers to choose the most suitable one based on their specific requirements.</a:t>
            </a:r>
          </a:p>
          <a:p>
            <a:pPr algn="l"/>
            <a:r>
              <a:rPr lang="en-IN" b="0" i="0" u="none" strike="noStrike" dirty="0">
                <a:solidFill>
                  <a:srgbClr val="3A4F66"/>
                </a:solidFill>
                <a:effectLst/>
                <a:latin typeface="-apple-system"/>
              </a:rPr>
              <a:t>Understanding these differences helps developers make informed decisions when selecting collection classes for their applications, considering factors such as performance, thread safety, type safety, and extensibility.</a:t>
            </a:r>
          </a:p>
        </p:txBody>
      </p:sp>
    </p:spTree>
    <p:extLst>
      <p:ext uri="{BB962C8B-B14F-4D97-AF65-F5344CB8AC3E}">
        <p14:creationId xmlns:p14="http://schemas.microsoft.com/office/powerpoint/2010/main" val="115319911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370CD-EA90-E141-EA08-EF8D52F605AB}"/>
              </a:ext>
            </a:extLst>
          </p:cNvPr>
          <p:cNvSpPr>
            <a:spLocks noGrp="1"/>
          </p:cNvSpPr>
          <p:nvPr>
            <p:ph type="title"/>
          </p:nvPr>
        </p:nvSpPr>
        <p:spPr/>
        <p:txBody>
          <a:bodyPr/>
          <a:lstStyle/>
          <a:p>
            <a:r>
              <a:rPr lang="en-IN" b="1" i="0" u="none" strike="noStrike" dirty="0">
                <a:effectLst/>
                <a:latin typeface="-apple-system"/>
              </a:rPr>
              <a:t>Future of the Collections Framework</a:t>
            </a:r>
            <a:endParaRPr lang="en-US" dirty="0"/>
          </a:p>
        </p:txBody>
      </p:sp>
      <p:sp>
        <p:nvSpPr>
          <p:cNvPr id="3" name="Content Placeholder 2">
            <a:extLst>
              <a:ext uri="{FF2B5EF4-FFF2-40B4-BE49-F238E27FC236}">
                <a16:creationId xmlns:a16="http://schemas.microsoft.com/office/drawing/2014/main" id="{DCAC9ECF-E17F-9261-02DA-18575DAE7932}"/>
              </a:ext>
            </a:extLst>
          </p:cNvPr>
          <p:cNvSpPr>
            <a:spLocks noGrp="1"/>
          </p:cNvSpPr>
          <p:nvPr>
            <p:ph idx="1"/>
          </p:nvPr>
        </p:nvSpPr>
        <p:spPr/>
        <p:txBody>
          <a:bodyPr>
            <a:normAutofit fontScale="55000" lnSpcReduction="20000"/>
          </a:bodyPr>
          <a:lstStyle/>
          <a:p>
            <a:pPr marL="0" indent="0" algn="l">
              <a:buNone/>
            </a:pPr>
            <a:r>
              <a:rPr lang="en-IN" b="1" i="0" u="none" strike="noStrike" dirty="0">
                <a:effectLst/>
                <a:latin typeface="-apple-system"/>
              </a:rPr>
              <a:t>Potential Additions or Enhancements</a:t>
            </a:r>
          </a:p>
          <a:p>
            <a:pPr algn="l">
              <a:buFont typeface="+mj-lt"/>
              <a:buAutoNum type="arabicPeriod"/>
            </a:pPr>
            <a:r>
              <a:rPr lang="en-IN" b="1" i="0" u="none" strike="noStrike" dirty="0">
                <a:solidFill>
                  <a:srgbClr val="3A4F66"/>
                </a:solidFill>
                <a:effectLst/>
                <a:latin typeface="-apple-system"/>
              </a:rPr>
              <a:t>Integration with Reactive Programming</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Enhance the Collections Framework to better integrate with reactive programming paradigms, enabling developers to handle asynchronous and event-driven data streams more efficiently.</a:t>
            </a:r>
          </a:p>
          <a:p>
            <a:pPr algn="l">
              <a:buFont typeface="+mj-lt"/>
              <a:buAutoNum type="arabicPeriod" startAt="2"/>
            </a:pPr>
            <a:r>
              <a:rPr lang="en-IN" b="1" i="0" u="none" strike="noStrike" dirty="0">
                <a:solidFill>
                  <a:srgbClr val="3A4F66"/>
                </a:solidFill>
                <a:effectLst/>
                <a:latin typeface="-apple-system"/>
              </a:rPr>
              <a:t>Support for Immutable Collections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Introduce built-in support for immutable collections to promote safer concurrency and facilitate functional programming practices.</a:t>
            </a:r>
          </a:p>
          <a:p>
            <a:pPr algn="l">
              <a:buFont typeface="+mj-lt"/>
              <a:buAutoNum type="arabicPeriod" startAt="3"/>
            </a:pPr>
            <a:r>
              <a:rPr lang="en-IN" b="1" i="0" u="none" strike="noStrike" dirty="0">
                <a:solidFill>
                  <a:srgbClr val="3A4F66"/>
                </a:solidFill>
                <a:effectLst/>
                <a:latin typeface="-apple-system"/>
              </a:rPr>
              <a:t>Enhanced Support for Big Data</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Develop specialized collection implementations optimized for handling large-scale data processing tasks, such as distributed computing and big data analytics.</a:t>
            </a:r>
          </a:p>
          <a:p>
            <a:pPr algn="l">
              <a:buFont typeface="+mj-lt"/>
              <a:buAutoNum type="arabicPeriod" startAt="4"/>
            </a:pPr>
            <a:r>
              <a:rPr lang="en-IN" b="1" i="0" u="none" strike="noStrike" dirty="0">
                <a:solidFill>
                  <a:srgbClr val="3A4F66"/>
                </a:solidFill>
                <a:effectLst/>
                <a:latin typeface="-apple-system"/>
              </a:rPr>
              <a:t>Advanced Data Structures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Explore the addition of advanced data structures like Bloom filters, </a:t>
            </a:r>
            <a:r>
              <a:rPr lang="en-IN" b="0" i="0" u="none" strike="noStrike" dirty="0" err="1">
                <a:solidFill>
                  <a:srgbClr val="3A4F66"/>
                </a:solidFill>
                <a:effectLst/>
                <a:latin typeface="-apple-system"/>
              </a:rPr>
              <a:t>trie</a:t>
            </a:r>
            <a:r>
              <a:rPr lang="en-IN" b="0" i="0" u="none" strike="noStrike" dirty="0">
                <a:solidFill>
                  <a:srgbClr val="3A4F66"/>
                </a:solidFill>
                <a:effectLst/>
                <a:latin typeface="-apple-system"/>
              </a:rPr>
              <a:t> structures, or skip lists to the Collections Framework, providing more options for specialized use cases.</a:t>
            </a:r>
          </a:p>
          <a:p>
            <a:pPr algn="l">
              <a:buFont typeface="+mj-lt"/>
              <a:buAutoNum type="arabicPeriod" startAt="5"/>
            </a:pPr>
            <a:r>
              <a:rPr lang="en-IN" b="1" i="0" u="none" strike="noStrike" dirty="0">
                <a:solidFill>
                  <a:srgbClr val="3A4F66"/>
                </a:solidFill>
                <a:effectLst/>
                <a:latin typeface="-apple-system"/>
              </a:rPr>
              <a:t>Native Support for Data Serialization</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Improve support for data serialization and deserialization within the Collections Framework, enabling seamless integration with external storage systems and distributed computing frameworks.</a:t>
            </a:r>
          </a:p>
        </p:txBody>
      </p:sp>
    </p:spTree>
    <p:extLst>
      <p:ext uri="{BB962C8B-B14F-4D97-AF65-F5344CB8AC3E}">
        <p14:creationId xmlns:p14="http://schemas.microsoft.com/office/powerpoint/2010/main" val="106402944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769CB-AD7C-53BC-D629-8CCEDD98B789}"/>
              </a:ext>
            </a:extLst>
          </p:cNvPr>
          <p:cNvSpPr>
            <a:spLocks noGrp="1"/>
          </p:cNvSpPr>
          <p:nvPr>
            <p:ph type="title"/>
          </p:nvPr>
        </p:nvSpPr>
        <p:spPr/>
        <p:txBody>
          <a:bodyPr/>
          <a:lstStyle/>
          <a:p>
            <a:r>
              <a:rPr lang="en-IN" b="1" i="0" u="none" strike="noStrike" dirty="0">
                <a:effectLst/>
                <a:latin typeface="-apple-system"/>
              </a:rPr>
              <a:t>Future of the Collections Framework</a:t>
            </a:r>
            <a:endParaRPr lang="en-US" dirty="0"/>
          </a:p>
        </p:txBody>
      </p:sp>
      <p:sp>
        <p:nvSpPr>
          <p:cNvPr id="3" name="Content Placeholder 2">
            <a:extLst>
              <a:ext uri="{FF2B5EF4-FFF2-40B4-BE49-F238E27FC236}">
                <a16:creationId xmlns:a16="http://schemas.microsoft.com/office/drawing/2014/main" id="{1105934B-EA7E-A0D6-942F-9F2A2BAEF9C0}"/>
              </a:ext>
            </a:extLst>
          </p:cNvPr>
          <p:cNvSpPr>
            <a:spLocks noGrp="1"/>
          </p:cNvSpPr>
          <p:nvPr>
            <p:ph idx="1"/>
          </p:nvPr>
        </p:nvSpPr>
        <p:spPr/>
        <p:txBody>
          <a:bodyPr>
            <a:normAutofit fontScale="62500" lnSpcReduction="20000"/>
          </a:bodyPr>
          <a:lstStyle/>
          <a:p>
            <a:pPr algn="l">
              <a:buFont typeface="+mj-lt"/>
              <a:buAutoNum type="arabicPeriod" startAt="6"/>
            </a:pPr>
            <a:r>
              <a:rPr lang="en-IN" b="1" i="0" u="none" strike="noStrike" dirty="0">
                <a:solidFill>
                  <a:srgbClr val="3A4F66"/>
                </a:solidFill>
                <a:effectLst/>
                <a:latin typeface="-apple-system"/>
              </a:rPr>
              <a:t>Efficient Stream Processing</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Enhance support for stream processing operations within the Collections Framework, leveraging parallel processing capabilities for improved performance on multi-core systems.</a:t>
            </a:r>
          </a:p>
          <a:p>
            <a:pPr algn="l">
              <a:buFont typeface="+mj-lt"/>
              <a:buAutoNum type="arabicPeriod" startAt="7"/>
            </a:pPr>
            <a:r>
              <a:rPr lang="en-IN" b="1" i="0" u="none" strike="noStrike" dirty="0">
                <a:solidFill>
                  <a:srgbClr val="3A4F66"/>
                </a:solidFill>
                <a:effectLst/>
                <a:latin typeface="-apple-system"/>
              </a:rPr>
              <a:t>Extension of Functional Programming Features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Extend functional programming features within the Collections Framework, allowing developers to express complex data transformations and operations using concise and declarative syntax.</a:t>
            </a:r>
          </a:p>
          <a:p>
            <a:pPr algn="l">
              <a:buFont typeface="+mj-lt"/>
              <a:buAutoNum type="arabicPeriod" startAt="8"/>
            </a:pPr>
            <a:r>
              <a:rPr lang="en-IN" b="1" i="0" u="none" strike="noStrike" dirty="0">
                <a:solidFill>
                  <a:srgbClr val="3A4F66"/>
                </a:solidFill>
                <a:effectLst/>
                <a:latin typeface="-apple-system"/>
              </a:rPr>
              <a:t>Enhancements for Memory Efficiency</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Implement optimizations to reduce memory overhead and improve memory efficiency in collection implementations, especially for scenarios involving large datasets or constrained environments.</a:t>
            </a:r>
          </a:p>
          <a:p>
            <a:pPr algn="l">
              <a:buFont typeface="+mj-lt"/>
              <a:buAutoNum type="arabicPeriod" startAt="9"/>
            </a:pPr>
            <a:r>
              <a:rPr lang="en-IN" b="1" i="0" u="none" strike="noStrike" dirty="0">
                <a:solidFill>
                  <a:srgbClr val="3A4F66"/>
                </a:solidFill>
                <a:effectLst/>
                <a:latin typeface="-apple-system"/>
              </a:rPr>
              <a:t>Integration with Java Language Features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Leverage new language features introduced in recent Java versions (e.g., records, pattern matching) to simplify collection manipulation and improve developer productivity.</a:t>
            </a:r>
          </a:p>
          <a:p>
            <a:pPr algn="l">
              <a:buFont typeface="+mj-lt"/>
              <a:buAutoNum type="arabicPeriod" startAt="10"/>
            </a:pPr>
            <a:r>
              <a:rPr lang="en-IN" b="1" i="0" u="none" strike="noStrike" dirty="0">
                <a:solidFill>
                  <a:srgbClr val="3A4F66"/>
                </a:solidFill>
                <a:effectLst/>
                <a:latin typeface="-apple-system"/>
              </a:rPr>
              <a:t>Native Support for Persistent Data Structures</a:t>
            </a:r>
            <a:r>
              <a:rPr lang="en-IN" b="0" i="0" u="none" strike="noStrike" dirty="0">
                <a:solidFill>
                  <a:srgbClr val="3A4F66"/>
                </a:solidFill>
                <a:effectLst/>
                <a:latin typeface="-apple-system"/>
              </a:rPr>
              <a:t>:</a:t>
            </a:r>
          </a:p>
          <a:p>
            <a:pPr algn="l">
              <a:buFont typeface="Wingdings" pitchFamily="2" charset="2"/>
              <a:buChar char="§"/>
            </a:pPr>
            <a:r>
              <a:rPr lang="en-IN" b="0" i="0" u="none" strike="noStrike" dirty="0">
                <a:solidFill>
                  <a:srgbClr val="3A4F66"/>
                </a:solidFill>
                <a:effectLst/>
                <a:latin typeface="-apple-system"/>
              </a:rPr>
              <a:t>Investigate the inclusion of persistent data structures in the Collections Framework, enabling efficient creation and manipulation of immutable data structures for persistent storage and data sharing.</a:t>
            </a:r>
          </a:p>
        </p:txBody>
      </p:sp>
    </p:spTree>
    <p:extLst>
      <p:ext uri="{BB962C8B-B14F-4D97-AF65-F5344CB8AC3E}">
        <p14:creationId xmlns:p14="http://schemas.microsoft.com/office/powerpoint/2010/main" val="202606221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390C8-9D0C-0C69-BC5A-88277FB45370}"/>
              </a:ext>
            </a:extLst>
          </p:cNvPr>
          <p:cNvSpPr>
            <a:spLocks noGrp="1"/>
          </p:cNvSpPr>
          <p:nvPr>
            <p:ph type="title"/>
          </p:nvPr>
        </p:nvSpPr>
        <p:spPr/>
        <p:txBody>
          <a:bodyPr/>
          <a:lstStyle/>
          <a:p>
            <a:r>
              <a:rPr lang="en-IN" b="1" i="0" u="none" strike="noStrike" dirty="0">
                <a:effectLst/>
                <a:latin typeface="-apple-system"/>
              </a:rPr>
              <a:t>Evolving Needs and Technologies</a:t>
            </a:r>
            <a:endParaRPr lang="en-US" dirty="0"/>
          </a:p>
        </p:txBody>
      </p:sp>
      <p:sp>
        <p:nvSpPr>
          <p:cNvPr id="3" name="Content Placeholder 2">
            <a:extLst>
              <a:ext uri="{FF2B5EF4-FFF2-40B4-BE49-F238E27FC236}">
                <a16:creationId xmlns:a16="http://schemas.microsoft.com/office/drawing/2014/main" id="{253A7699-5C45-5740-E4CF-BE7122BE5BCD}"/>
              </a:ext>
            </a:extLst>
          </p:cNvPr>
          <p:cNvSpPr>
            <a:spLocks noGrp="1"/>
          </p:cNvSpPr>
          <p:nvPr>
            <p:ph idx="1"/>
          </p:nvPr>
        </p:nvSpPr>
        <p:spPr/>
        <p:txBody>
          <a:bodyPr>
            <a:normAutofit fontScale="77500" lnSpcReduction="20000"/>
          </a:bodyPr>
          <a:lstStyle/>
          <a:p>
            <a:pPr algn="l">
              <a:buFont typeface="+mj-lt"/>
              <a:buAutoNum type="arabicPeriod"/>
            </a:pPr>
            <a:r>
              <a:rPr lang="en-IN" b="1" i="0" u="none" strike="noStrike" dirty="0">
                <a:solidFill>
                  <a:srgbClr val="3A4F66"/>
                </a:solidFill>
                <a:effectLst/>
                <a:latin typeface="-apple-system"/>
              </a:rPr>
              <a:t>Cloud-Native Applications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Adapt the Collections Framework to meet the requirements of cloud-native applications, such as scalability, resilience, and support for containerized deployments.</a:t>
            </a:r>
          </a:p>
          <a:p>
            <a:pPr algn="l">
              <a:buFont typeface="+mj-lt"/>
              <a:buAutoNum type="arabicPeriod" startAt="2"/>
            </a:pPr>
            <a:r>
              <a:rPr lang="en-IN" b="1" i="0" u="none" strike="noStrike" dirty="0">
                <a:solidFill>
                  <a:srgbClr val="3A4F66"/>
                </a:solidFill>
                <a:effectLst/>
                <a:latin typeface="-apple-system"/>
              </a:rPr>
              <a:t>Microservices Architecture</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Provide support for microservices architectures by optimizing collection implementations for lightweight and efficient communication between distributed components.</a:t>
            </a:r>
          </a:p>
          <a:p>
            <a:pPr algn="l">
              <a:buFont typeface="+mj-lt"/>
              <a:buAutoNum type="arabicPeriod" startAt="3"/>
            </a:pPr>
            <a:r>
              <a:rPr lang="en-IN" b="1" i="0" u="none" strike="noStrike" dirty="0">
                <a:solidFill>
                  <a:srgbClr val="3A4F66"/>
                </a:solidFill>
                <a:effectLst/>
                <a:latin typeface="-apple-system"/>
              </a:rPr>
              <a:t>Machine Learning and AI</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Align the Collections Framework with the needs of machine learning and artificial intelligence applications, including efficient handling of large datasets and integration with popular ML frameworks.</a:t>
            </a:r>
          </a:p>
          <a:p>
            <a:pPr algn="l">
              <a:buFont typeface="+mj-lt"/>
              <a:buAutoNum type="arabicPeriod" startAt="4"/>
            </a:pPr>
            <a:r>
              <a:rPr lang="en-IN" b="1" i="0" u="none" strike="noStrike" dirty="0">
                <a:solidFill>
                  <a:srgbClr val="3A4F66"/>
                </a:solidFill>
                <a:effectLst/>
                <a:latin typeface="-apple-system"/>
              </a:rPr>
              <a:t>Edge Computing</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Address the challenges of edge computing environments by optimizing collection implementations for low-latency, resource-constrained devices, and intermittent connectivity scenarios.</a:t>
            </a:r>
          </a:p>
        </p:txBody>
      </p:sp>
    </p:spTree>
    <p:extLst>
      <p:ext uri="{BB962C8B-B14F-4D97-AF65-F5344CB8AC3E}">
        <p14:creationId xmlns:p14="http://schemas.microsoft.com/office/powerpoint/2010/main" val="282768337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F4D1A-1346-D319-F6D8-6FE53B7A22BE}"/>
              </a:ext>
            </a:extLst>
          </p:cNvPr>
          <p:cNvSpPr>
            <a:spLocks noGrp="1"/>
          </p:cNvSpPr>
          <p:nvPr>
            <p:ph type="title"/>
          </p:nvPr>
        </p:nvSpPr>
        <p:spPr/>
        <p:txBody>
          <a:bodyPr/>
          <a:lstStyle/>
          <a:p>
            <a:r>
              <a:rPr lang="en-IN" b="1" i="0" u="none" strike="noStrike" dirty="0">
                <a:effectLst/>
                <a:latin typeface="-apple-system"/>
              </a:rPr>
              <a:t>Evolving Needs and Technologies</a:t>
            </a:r>
            <a:endParaRPr lang="en-US" dirty="0"/>
          </a:p>
        </p:txBody>
      </p:sp>
      <p:sp>
        <p:nvSpPr>
          <p:cNvPr id="3" name="Content Placeholder 2">
            <a:extLst>
              <a:ext uri="{FF2B5EF4-FFF2-40B4-BE49-F238E27FC236}">
                <a16:creationId xmlns:a16="http://schemas.microsoft.com/office/drawing/2014/main" id="{F2CD6C8D-7C85-8C33-45CA-8B4B5FA89044}"/>
              </a:ext>
            </a:extLst>
          </p:cNvPr>
          <p:cNvSpPr>
            <a:spLocks noGrp="1"/>
          </p:cNvSpPr>
          <p:nvPr>
            <p:ph idx="1"/>
          </p:nvPr>
        </p:nvSpPr>
        <p:spPr/>
        <p:txBody>
          <a:bodyPr>
            <a:normAutofit fontScale="92500" lnSpcReduction="20000"/>
          </a:bodyPr>
          <a:lstStyle/>
          <a:p>
            <a:pPr algn="l">
              <a:buFont typeface="+mj-lt"/>
              <a:buAutoNum type="arabicPeriod" startAt="5"/>
            </a:pPr>
            <a:r>
              <a:rPr lang="en-IN" b="1" i="0" u="none" strike="noStrike" dirty="0">
                <a:solidFill>
                  <a:srgbClr val="3A4F66"/>
                </a:solidFill>
                <a:effectLst/>
                <a:latin typeface="-apple-system"/>
              </a:rPr>
              <a:t>Data Privacy and Security</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Introduce features for ensuring data privacy and security within the Collections Framework, such as encryption, access control, and compliance with regulatory standards.</a:t>
            </a:r>
          </a:p>
          <a:p>
            <a:pPr algn="l">
              <a:buFont typeface="+mj-lt"/>
              <a:buAutoNum type="arabicPeriod" startAt="6"/>
            </a:pPr>
            <a:r>
              <a:rPr lang="en-IN" b="1" i="0" u="none" strike="noStrike" dirty="0">
                <a:solidFill>
                  <a:srgbClr val="3A4F66"/>
                </a:solidFill>
                <a:effectLst/>
                <a:latin typeface="-apple-system"/>
              </a:rPr>
              <a:t>Continuous Integration and Delivery (CI/CD)</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Streamline development and deployment processes for the Collections Framework by adopting CI/CD practices and automation tools to ensure faster release cycles and improved reliability.</a:t>
            </a:r>
          </a:p>
          <a:p>
            <a:pPr algn="l">
              <a:buFont typeface="+mj-lt"/>
              <a:buAutoNum type="arabicPeriod" startAt="7"/>
            </a:pPr>
            <a:r>
              <a:rPr lang="en-IN" b="1" i="0" u="none" strike="noStrike" dirty="0">
                <a:solidFill>
                  <a:srgbClr val="3A4F66"/>
                </a:solidFill>
                <a:effectLst/>
                <a:latin typeface="-apple-system"/>
              </a:rPr>
              <a:t>Community Feedback and Contributions</a:t>
            </a:r>
            <a:r>
              <a:rPr lang="en-IN" b="0" i="0" u="none" strike="noStrike" dirty="0">
                <a:solidFill>
                  <a:srgbClr val="3A4F66"/>
                </a:solidFill>
                <a:effectLst/>
                <a:latin typeface="-apple-system"/>
              </a:rPr>
              <a:t>:</a:t>
            </a:r>
          </a:p>
          <a:p>
            <a:pPr algn="l">
              <a:buFont typeface="Arial" panose="020B0604020202020204" pitchFamily="34" charset="0"/>
              <a:buChar char="•"/>
            </a:pPr>
            <a:r>
              <a:rPr lang="en-IN" b="0" i="0" u="none" strike="noStrike" dirty="0">
                <a:solidFill>
                  <a:srgbClr val="3A4F66"/>
                </a:solidFill>
                <a:effectLst/>
                <a:latin typeface="-apple-system"/>
              </a:rPr>
              <a:t>Continuously engage with the Java developer community to gather feedback, identify pain points, and prioritize enhancements or additions to the Collections Framework based on real-world usage and evolving needs.</a:t>
            </a:r>
          </a:p>
          <a:p>
            <a:endParaRPr lang="en-US" dirty="0"/>
          </a:p>
        </p:txBody>
      </p:sp>
    </p:spTree>
    <p:extLst>
      <p:ext uri="{BB962C8B-B14F-4D97-AF65-F5344CB8AC3E}">
        <p14:creationId xmlns:p14="http://schemas.microsoft.com/office/powerpoint/2010/main" val="146932901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1458C5E-6819-CA1F-E1A6-486ECD980CBC}"/>
              </a:ext>
            </a:extLst>
          </p:cNvPr>
          <p:cNvPicPr>
            <a:picLocks noGrp="1" noChangeAspect="1"/>
          </p:cNvPicPr>
          <p:nvPr>
            <p:ph idx="1"/>
          </p:nvPr>
        </p:nvPicPr>
        <p:blipFill>
          <a:blip r:embed="rId2"/>
          <a:stretch>
            <a:fillRect/>
          </a:stretch>
        </p:blipFill>
        <p:spPr>
          <a:xfrm>
            <a:off x="973777" y="866899"/>
            <a:ext cx="10402784" cy="5310064"/>
          </a:xfrm>
          <a:prstGeom prst="rect">
            <a:avLst/>
          </a:prstGeom>
        </p:spPr>
      </p:pic>
    </p:spTree>
    <p:extLst>
      <p:ext uri="{BB962C8B-B14F-4D97-AF65-F5344CB8AC3E}">
        <p14:creationId xmlns:p14="http://schemas.microsoft.com/office/powerpoint/2010/main" val="133274341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10FE-11E5-7C1E-B4A3-C061A84EC425}"/>
              </a:ext>
            </a:extLst>
          </p:cNvPr>
          <p:cNvSpPr>
            <a:spLocks noGrp="1"/>
          </p:cNvSpPr>
          <p:nvPr>
            <p:ph type="title"/>
          </p:nvPr>
        </p:nvSpPr>
        <p:spPr/>
        <p:txBody>
          <a:bodyPr/>
          <a:lstStyle/>
          <a:p>
            <a:r>
              <a:rPr lang="en-IN" b="1" i="0" u="none" strike="noStrike" dirty="0">
                <a:effectLst/>
                <a:latin typeface="Open Sans" panose="020B0606030504020204" pitchFamily="34" charset="0"/>
              </a:rPr>
              <a:t>Java Stack Class</a:t>
            </a:r>
            <a:endParaRPr lang="en-US" dirty="0"/>
          </a:p>
        </p:txBody>
      </p:sp>
      <p:pic>
        <p:nvPicPr>
          <p:cNvPr id="3074" name="Picture 2">
            <a:extLst>
              <a:ext uri="{FF2B5EF4-FFF2-40B4-BE49-F238E27FC236}">
                <a16:creationId xmlns:a16="http://schemas.microsoft.com/office/drawing/2014/main" id="{D9FF1CB4-5472-2C48-24AD-B2B29BAD6C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1969294"/>
            <a:ext cx="7620000" cy="4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438739"/>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FF34D-83A5-C84D-FFBC-51D05ADD2E81}"/>
              </a:ext>
            </a:extLst>
          </p:cNvPr>
          <p:cNvSpPr>
            <a:spLocks noGrp="1"/>
          </p:cNvSpPr>
          <p:nvPr>
            <p:ph type="title"/>
          </p:nvPr>
        </p:nvSpPr>
        <p:spPr/>
        <p:txBody>
          <a:bodyPr/>
          <a:lstStyle/>
          <a:p>
            <a:r>
              <a:rPr lang="en-IN" b="1" i="0" u="none" strike="noStrike" dirty="0">
                <a:effectLst/>
                <a:latin typeface="Open Sans" panose="020B0606030504020204" pitchFamily="34" charset="0"/>
              </a:rPr>
              <a:t>Java Stack Class</a:t>
            </a:r>
            <a:endParaRPr lang="en-US" dirty="0"/>
          </a:p>
        </p:txBody>
      </p:sp>
      <p:sp>
        <p:nvSpPr>
          <p:cNvPr id="3" name="Content Placeholder 2">
            <a:extLst>
              <a:ext uri="{FF2B5EF4-FFF2-40B4-BE49-F238E27FC236}">
                <a16:creationId xmlns:a16="http://schemas.microsoft.com/office/drawing/2014/main" id="{19AC58A7-6BB2-B57B-4275-F069B470F914}"/>
              </a:ext>
            </a:extLst>
          </p:cNvPr>
          <p:cNvSpPr>
            <a:spLocks noGrp="1"/>
          </p:cNvSpPr>
          <p:nvPr>
            <p:ph idx="1"/>
          </p:nvPr>
        </p:nvSpPr>
        <p:spPr/>
        <p:txBody>
          <a:bodyPr/>
          <a:lstStyle/>
          <a:p>
            <a:r>
              <a:rPr lang="en-IN" b="0" i="0" u="none" strike="noStrike" dirty="0">
                <a:effectLst/>
                <a:latin typeface="Open Sans" panose="020B0606030504020204" pitchFamily="34" charset="0"/>
              </a:rPr>
              <a:t>A Stack is a Last In First Out (LIFO) data structure. It supports two basic operations called </a:t>
            </a:r>
            <a:r>
              <a:rPr lang="en-IN" b="1" i="0" u="none" strike="noStrike" dirty="0">
                <a:effectLst/>
                <a:latin typeface="Open Sans" panose="020B0606030504020204" pitchFamily="34" charset="0"/>
              </a:rPr>
              <a:t>push</a:t>
            </a:r>
            <a:r>
              <a:rPr lang="en-IN" b="0" i="0" u="none" strike="noStrike" dirty="0">
                <a:effectLst/>
                <a:latin typeface="Open Sans" panose="020B0606030504020204" pitchFamily="34" charset="0"/>
              </a:rPr>
              <a:t> and </a:t>
            </a:r>
            <a:r>
              <a:rPr lang="en-IN" b="1" i="0" u="none" strike="noStrike" dirty="0">
                <a:effectLst/>
                <a:latin typeface="Open Sans" panose="020B0606030504020204" pitchFamily="34" charset="0"/>
              </a:rPr>
              <a:t>pop</a:t>
            </a:r>
            <a:endParaRPr lang="en-IN" dirty="0">
              <a:latin typeface="Open Sans" panose="020B0606030504020204" pitchFamily="34" charset="0"/>
            </a:endParaRPr>
          </a:p>
          <a:p>
            <a:r>
              <a:rPr lang="en-IN" b="0" i="0" u="none" strike="noStrike" dirty="0">
                <a:effectLst/>
                <a:latin typeface="Open Sans" panose="020B0606030504020204" pitchFamily="34" charset="0"/>
              </a:rPr>
              <a:t> The </a:t>
            </a:r>
            <a:r>
              <a:rPr lang="en-IN" dirty="0"/>
              <a:t>push</a:t>
            </a:r>
            <a:r>
              <a:rPr lang="en-IN" b="0" i="0" u="none" strike="noStrike" dirty="0">
                <a:effectLst/>
                <a:latin typeface="Open Sans" panose="020B0606030504020204" pitchFamily="34" charset="0"/>
              </a:rPr>
              <a:t> operation adds an element at the top of the stack, and the </a:t>
            </a:r>
            <a:r>
              <a:rPr lang="en-IN" dirty="0"/>
              <a:t>pop</a:t>
            </a:r>
            <a:r>
              <a:rPr lang="en-IN" b="0" i="0" u="none" strike="noStrike" dirty="0">
                <a:effectLst/>
                <a:latin typeface="Open Sans" panose="020B0606030504020204" pitchFamily="34" charset="0"/>
              </a:rPr>
              <a:t> operation removes an element from the top of the stack.</a:t>
            </a:r>
          </a:p>
          <a:p>
            <a:endParaRPr lang="en-US" dirty="0"/>
          </a:p>
        </p:txBody>
      </p:sp>
    </p:spTree>
    <p:extLst>
      <p:ext uri="{BB962C8B-B14F-4D97-AF65-F5344CB8AC3E}">
        <p14:creationId xmlns:p14="http://schemas.microsoft.com/office/powerpoint/2010/main" val="173507654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E0DB5-DCA9-0FBD-0D7F-EADF9588FAE5}"/>
              </a:ext>
            </a:extLst>
          </p:cNvPr>
          <p:cNvSpPr>
            <a:spLocks noGrp="1"/>
          </p:cNvSpPr>
          <p:nvPr>
            <p:ph type="title"/>
          </p:nvPr>
        </p:nvSpPr>
        <p:spPr/>
        <p:txBody>
          <a:bodyPr/>
          <a:lstStyle/>
          <a:p>
            <a:r>
              <a:rPr lang="en-IN" b="1" i="0" u="none" strike="noStrike" dirty="0">
                <a:effectLst/>
                <a:latin typeface="Open Sans" panose="020B0606030504020204" pitchFamily="34" charset="0"/>
              </a:rPr>
              <a:t>Java Stack Class</a:t>
            </a:r>
            <a:endParaRPr lang="en-US" dirty="0"/>
          </a:p>
        </p:txBody>
      </p:sp>
      <p:pic>
        <p:nvPicPr>
          <p:cNvPr id="5122" name="Picture 2">
            <a:extLst>
              <a:ext uri="{FF2B5EF4-FFF2-40B4-BE49-F238E27FC236}">
                <a16:creationId xmlns:a16="http://schemas.microsoft.com/office/drawing/2014/main" id="{1E93E535-81D8-FACA-230F-06D5708442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96343" y="1869986"/>
            <a:ext cx="5082639" cy="390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996850"/>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C41D-0F51-D65B-9D7E-934C6119B6AC}"/>
              </a:ext>
            </a:extLst>
          </p:cNvPr>
          <p:cNvSpPr>
            <a:spLocks noGrp="1"/>
          </p:cNvSpPr>
          <p:nvPr>
            <p:ph type="title"/>
          </p:nvPr>
        </p:nvSpPr>
        <p:spPr/>
        <p:txBody>
          <a:bodyPr/>
          <a:lstStyle/>
          <a:p>
            <a:r>
              <a:rPr lang="en-IN" b="1" i="0" u="none" strike="noStrike" dirty="0">
                <a:effectLst/>
                <a:latin typeface="Open Sans" panose="020B0606030504020204" pitchFamily="34" charset="0"/>
              </a:rPr>
              <a:t>Java Stack Class</a:t>
            </a:r>
            <a:endParaRPr lang="en-US" dirty="0"/>
          </a:p>
        </p:txBody>
      </p:sp>
      <p:pic>
        <p:nvPicPr>
          <p:cNvPr id="6146" name="Picture 2">
            <a:extLst>
              <a:ext uri="{FF2B5EF4-FFF2-40B4-BE49-F238E27FC236}">
                <a16:creationId xmlns:a16="http://schemas.microsoft.com/office/drawing/2014/main" id="{27EC16ED-8648-93FF-3D92-7809920B42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72592" y="1755810"/>
            <a:ext cx="5003058" cy="4125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0035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OBJECT</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p:txBody>
          <a:bodyPr>
            <a:normAutofit fontScale="85000" lnSpcReduction="20000"/>
          </a:bodyPr>
          <a:lstStyle/>
          <a:p>
            <a:pPr marL="0" indent="0">
              <a:buNone/>
            </a:pPr>
            <a:r>
              <a:rPr lang="en-IN" sz="1800" dirty="0">
                <a:effectLst/>
                <a:latin typeface="TTE1948BD8t00"/>
              </a:rPr>
              <a:t>In order to </a:t>
            </a:r>
            <a:r>
              <a:rPr lang="en-IN" sz="1800" dirty="0">
                <a:effectLst/>
                <a:latin typeface="TTE19499A0t00"/>
              </a:rPr>
              <a:t>store the data </a:t>
            </a:r>
            <a:r>
              <a:rPr lang="en-IN" sz="1800" dirty="0">
                <a:effectLst/>
                <a:latin typeface="TTE1948BD8t00"/>
              </a:rPr>
              <a:t>for the </a:t>
            </a:r>
            <a:r>
              <a:rPr lang="en-IN" sz="1800" dirty="0">
                <a:effectLst/>
                <a:latin typeface="TTE19494D0t00"/>
              </a:rPr>
              <a:t>data members </a:t>
            </a:r>
            <a:r>
              <a:rPr lang="en-IN" sz="1800" dirty="0">
                <a:effectLst/>
                <a:latin typeface="TTE1948BD8t00"/>
              </a:rPr>
              <a:t>of the </a:t>
            </a:r>
            <a:r>
              <a:rPr lang="en-IN" sz="1800" dirty="0">
                <a:effectLst/>
                <a:latin typeface="TTE19494D0t00"/>
              </a:rPr>
              <a:t>class</a:t>
            </a:r>
            <a:r>
              <a:rPr lang="en-IN" sz="1800" dirty="0">
                <a:effectLst/>
                <a:latin typeface="TTE1948BD8t00"/>
              </a:rPr>
              <a:t>, we must create an </a:t>
            </a:r>
            <a:r>
              <a:rPr lang="en-IN" sz="1800" dirty="0">
                <a:effectLst/>
                <a:latin typeface="TTE19494D0t00"/>
              </a:rPr>
              <a:t>object</a:t>
            </a:r>
            <a:r>
              <a:rPr lang="en-IN" sz="1800" dirty="0">
                <a:effectLst/>
                <a:latin typeface="TTE1948BD8t00"/>
              </a:rPr>
              <a:t>. </a:t>
            </a:r>
            <a:endParaRPr lang="en-IN" sz="1200" dirty="0"/>
          </a:p>
          <a:p>
            <a:pPr>
              <a:buFont typeface="+mj-lt"/>
              <a:buAutoNum type="arabicPeriod"/>
            </a:pPr>
            <a:r>
              <a:rPr lang="en-IN" sz="1800" dirty="0">
                <a:effectLst/>
                <a:latin typeface="TTE19499A0t00"/>
              </a:rPr>
              <a:t>Instance </a:t>
            </a:r>
            <a:r>
              <a:rPr lang="en-IN" sz="1800" dirty="0">
                <a:effectLst/>
                <a:latin typeface="TTE1948BD8t00"/>
              </a:rPr>
              <a:t>(</a:t>
            </a:r>
            <a:r>
              <a:rPr lang="en-IN" sz="1800" dirty="0">
                <a:effectLst/>
                <a:latin typeface="TTE19494D0t00"/>
              </a:rPr>
              <a:t>instance </a:t>
            </a:r>
            <a:r>
              <a:rPr lang="en-IN" sz="1800" dirty="0">
                <a:effectLst/>
                <a:latin typeface="TTE1948BD8t00"/>
              </a:rPr>
              <a:t>is a </a:t>
            </a:r>
            <a:r>
              <a:rPr lang="en-IN" sz="1800" dirty="0">
                <a:effectLst/>
                <a:latin typeface="TTE19499A0t00"/>
              </a:rPr>
              <a:t>mechanism of allocating </a:t>
            </a:r>
            <a:r>
              <a:rPr lang="en-IN" sz="1800" dirty="0">
                <a:effectLst/>
                <a:latin typeface="TTE1948BD8t00"/>
              </a:rPr>
              <a:t>sufficient amount of </a:t>
            </a:r>
            <a:r>
              <a:rPr lang="en-IN" sz="1800" dirty="0">
                <a:effectLst/>
                <a:latin typeface="TTE19499A0t00"/>
              </a:rPr>
              <a:t>memory space </a:t>
            </a:r>
            <a:r>
              <a:rPr lang="en-IN" sz="1800" dirty="0">
                <a:effectLst/>
                <a:latin typeface="TTE1948BD8t00"/>
              </a:rPr>
              <a:t>for </a:t>
            </a:r>
            <a:r>
              <a:rPr lang="en-IN" sz="1800" dirty="0">
                <a:effectLst/>
                <a:latin typeface="TTE19494D0t00"/>
              </a:rPr>
              <a:t>data members </a:t>
            </a:r>
            <a:r>
              <a:rPr lang="en-IN" sz="1800" dirty="0">
                <a:effectLst/>
                <a:latin typeface="TTE1948BD8t00"/>
              </a:rPr>
              <a:t>of a </a:t>
            </a:r>
            <a:r>
              <a:rPr lang="en-IN" sz="1800" dirty="0">
                <a:effectLst/>
                <a:latin typeface="TTE19494D0t00"/>
              </a:rPr>
              <a:t>class</a:t>
            </a:r>
            <a:r>
              <a:rPr lang="en-IN" sz="1800" dirty="0">
                <a:effectLst/>
                <a:latin typeface="TTE1948BD8t00"/>
              </a:rPr>
              <a:t>) of a </a:t>
            </a:r>
            <a:r>
              <a:rPr lang="en-IN" sz="1800" dirty="0">
                <a:effectLst/>
                <a:latin typeface="TTE19494D0t00"/>
              </a:rPr>
              <a:t>class </a:t>
            </a:r>
            <a:r>
              <a:rPr lang="en-IN" sz="1800" dirty="0">
                <a:effectLst/>
                <a:latin typeface="TTE1948BD8t00"/>
              </a:rPr>
              <a:t>is known as an </a:t>
            </a:r>
            <a:r>
              <a:rPr lang="en-IN" sz="1800" dirty="0">
                <a:effectLst/>
                <a:latin typeface="TTE19494D0t00"/>
              </a:rPr>
              <a:t>object</a:t>
            </a:r>
            <a:r>
              <a:rPr lang="en-IN" sz="1800" dirty="0">
                <a:effectLst/>
                <a:latin typeface="TTE1948BD8t00"/>
              </a:rPr>
              <a:t>. </a:t>
            </a:r>
          </a:p>
          <a:p>
            <a:pPr>
              <a:buFont typeface="+mj-lt"/>
              <a:buAutoNum type="arabicPeriod"/>
            </a:pPr>
            <a:r>
              <a:rPr lang="en-IN" sz="1800" dirty="0">
                <a:effectLst/>
                <a:latin typeface="TTE19499A0t00"/>
              </a:rPr>
              <a:t>Class variable </a:t>
            </a:r>
            <a:r>
              <a:rPr lang="en-IN" sz="1800" dirty="0">
                <a:effectLst/>
                <a:latin typeface="TTE1948BD8t00"/>
              </a:rPr>
              <a:t>is known as an </a:t>
            </a:r>
            <a:r>
              <a:rPr lang="en-IN" sz="1800" dirty="0">
                <a:effectLst/>
                <a:latin typeface="TTE19494D0t00"/>
              </a:rPr>
              <a:t>object</a:t>
            </a:r>
            <a:r>
              <a:rPr lang="en-IN" sz="1800" dirty="0">
                <a:effectLst/>
                <a:latin typeface="TTE1948BD8t00"/>
              </a:rPr>
              <a:t>. </a:t>
            </a:r>
          </a:p>
          <a:p>
            <a:pPr>
              <a:buFont typeface="+mj-lt"/>
              <a:buAutoNum type="arabicPeriod"/>
            </a:pPr>
            <a:r>
              <a:rPr lang="en-IN" sz="1800" dirty="0">
                <a:effectLst/>
                <a:latin typeface="TTE19499A0t00"/>
              </a:rPr>
              <a:t>Grouped item </a:t>
            </a:r>
            <a:r>
              <a:rPr lang="en-IN" sz="1800" dirty="0">
                <a:effectLst/>
                <a:latin typeface="TTE1948BD8t00"/>
              </a:rPr>
              <a:t>(</a:t>
            </a:r>
            <a:r>
              <a:rPr lang="en-IN" sz="1800" dirty="0">
                <a:effectLst/>
                <a:latin typeface="TTE19494D0t00"/>
              </a:rPr>
              <a:t>grouped item </a:t>
            </a:r>
            <a:r>
              <a:rPr lang="en-IN" sz="1800" dirty="0">
                <a:effectLst/>
                <a:latin typeface="TTE1948BD8t00"/>
              </a:rPr>
              <a:t>is a variable which </a:t>
            </a:r>
            <a:r>
              <a:rPr lang="en-IN" sz="1800" dirty="0">
                <a:effectLst/>
                <a:latin typeface="TTE19499A0t00"/>
              </a:rPr>
              <a:t>allows us to store more than one value</a:t>
            </a:r>
            <a:r>
              <a:rPr lang="en-IN" sz="1800" dirty="0">
                <a:effectLst/>
                <a:latin typeface="TTE1948BD8t00"/>
              </a:rPr>
              <a:t>) is known as an </a:t>
            </a:r>
            <a:r>
              <a:rPr lang="en-IN" sz="1800" dirty="0">
                <a:effectLst/>
                <a:latin typeface="TTE19494D0t00"/>
              </a:rPr>
              <a:t>object. </a:t>
            </a:r>
            <a:endParaRPr lang="en-IN" sz="1800" dirty="0">
              <a:effectLst/>
              <a:latin typeface="TTE1948BD8t00"/>
            </a:endParaRPr>
          </a:p>
          <a:p>
            <a:pPr>
              <a:buFont typeface="+mj-lt"/>
              <a:buAutoNum type="arabicPeriod"/>
            </a:pPr>
            <a:r>
              <a:rPr lang="en-IN" sz="1800" dirty="0">
                <a:effectLst/>
                <a:latin typeface="TTE19499A0t00"/>
              </a:rPr>
              <a:t>Value form </a:t>
            </a:r>
            <a:r>
              <a:rPr lang="en-IN" sz="1800" dirty="0">
                <a:effectLst/>
                <a:latin typeface="TTE1948BD8t00"/>
              </a:rPr>
              <a:t>of a </a:t>
            </a:r>
            <a:r>
              <a:rPr lang="en-IN" sz="1800" dirty="0">
                <a:effectLst/>
                <a:latin typeface="TTE19494D0t00"/>
              </a:rPr>
              <a:t>class </a:t>
            </a:r>
            <a:r>
              <a:rPr lang="en-IN" sz="1800" dirty="0">
                <a:effectLst/>
                <a:latin typeface="TTE1948BD8t00"/>
              </a:rPr>
              <a:t>is known as an </a:t>
            </a:r>
            <a:r>
              <a:rPr lang="en-IN" sz="1800" dirty="0">
                <a:effectLst/>
                <a:latin typeface="TTE19494D0t00"/>
              </a:rPr>
              <a:t>object</a:t>
            </a:r>
            <a:r>
              <a:rPr lang="en-IN" sz="1800" dirty="0">
                <a:effectLst/>
                <a:latin typeface="TTE1948BD8t00"/>
              </a:rPr>
              <a:t>. </a:t>
            </a:r>
          </a:p>
          <a:p>
            <a:pPr>
              <a:buFont typeface="+mj-lt"/>
              <a:buAutoNum type="arabicPeriod"/>
            </a:pPr>
            <a:r>
              <a:rPr lang="en-IN" sz="1800" dirty="0">
                <a:effectLst/>
                <a:latin typeface="TTE19499A0t00"/>
              </a:rPr>
              <a:t>Blue print </a:t>
            </a:r>
            <a:r>
              <a:rPr lang="en-IN" sz="1800" dirty="0">
                <a:effectLst/>
                <a:latin typeface="TTE1948BD8t00"/>
              </a:rPr>
              <a:t>of a </a:t>
            </a:r>
            <a:r>
              <a:rPr lang="en-IN" sz="1800" dirty="0">
                <a:effectLst/>
                <a:latin typeface="TTE19494D0t00"/>
              </a:rPr>
              <a:t>class </a:t>
            </a:r>
            <a:r>
              <a:rPr lang="en-IN" sz="1800" dirty="0">
                <a:effectLst/>
                <a:latin typeface="TTE1948BD8t00"/>
              </a:rPr>
              <a:t>is known as an </a:t>
            </a:r>
            <a:r>
              <a:rPr lang="en-IN" sz="1800" dirty="0">
                <a:effectLst/>
                <a:latin typeface="TTE19494D0t00"/>
              </a:rPr>
              <a:t>object</a:t>
            </a:r>
            <a:r>
              <a:rPr lang="en-IN" sz="1800" dirty="0">
                <a:effectLst/>
                <a:latin typeface="TTE1948BD8t00"/>
              </a:rPr>
              <a:t>. </a:t>
            </a:r>
          </a:p>
          <a:p>
            <a:pPr>
              <a:buFont typeface="+mj-lt"/>
              <a:buAutoNum type="arabicPeriod"/>
            </a:pPr>
            <a:r>
              <a:rPr lang="en-IN" sz="1800" dirty="0">
                <a:effectLst/>
                <a:latin typeface="TTE19499A0t00"/>
              </a:rPr>
              <a:t>Logical runtime entity </a:t>
            </a:r>
            <a:r>
              <a:rPr lang="en-IN" sz="1800" dirty="0">
                <a:effectLst/>
                <a:latin typeface="TTE1948BD8t00"/>
              </a:rPr>
              <a:t>is known as an </a:t>
            </a:r>
            <a:r>
              <a:rPr lang="en-IN" sz="1800" dirty="0">
                <a:effectLst/>
                <a:latin typeface="TTE19494D0t00"/>
              </a:rPr>
              <a:t>object</a:t>
            </a:r>
            <a:r>
              <a:rPr lang="en-IN" sz="1800" dirty="0">
                <a:effectLst/>
                <a:latin typeface="TTE1948BD8t00"/>
              </a:rPr>
              <a:t>. </a:t>
            </a:r>
          </a:p>
          <a:p>
            <a:pPr>
              <a:buFont typeface="+mj-lt"/>
              <a:buAutoNum type="arabicPeriod"/>
            </a:pPr>
            <a:r>
              <a:rPr lang="en-IN" sz="1800" dirty="0">
                <a:effectLst/>
                <a:latin typeface="TTE19499A0t00"/>
              </a:rPr>
              <a:t>Real world entities </a:t>
            </a:r>
            <a:r>
              <a:rPr lang="en-IN" sz="1800" dirty="0">
                <a:effectLst/>
                <a:latin typeface="TTE1948BD8t00"/>
              </a:rPr>
              <a:t>are called as </a:t>
            </a:r>
            <a:r>
              <a:rPr lang="en-IN" sz="1800" dirty="0">
                <a:effectLst/>
                <a:latin typeface="TTE19494D0t00"/>
              </a:rPr>
              <a:t>objects</a:t>
            </a:r>
            <a:r>
              <a:rPr lang="en-IN" sz="1800" dirty="0">
                <a:effectLst/>
                <a:latin typeface="TTE1948BD8t00"/>
              </a:rPr>
              <a:t>. </a:t>
            </a:r>
          </a:p>
          <a:p>
            <a:pPr>
              <a:buFont typeface="+mj-lt"/>
              <a:buAutoNum type="arabicPeriod"/>
            </a:pPr>
            <a:endParaRPr lang="en-IN" sz="1800" dirty="0">
              <a:latin typeface="TTE1948BD8t00"/>
            </a:endParaRPr>
          </a:p>
          <a:p>
            <a:pPr marL="0" indent="0">
              <a:buNone/>
            </a:pPr>
            <a:r>
              <a:rPr lang="en-IN" sz="1800" dirty="0">
                <a:effectLst/>
                <a:latin typeface="TTE1948BD8t00"/>
              </a:rPr>
              <a:t>Note:</a:t>
            </a:r>
          </a:p>
          <a:p>
            <a:pPr>
              <a:buFont typeface="Arial" panose="020B0604020202020204" pitchFamily="34" charset="0"/>
              <a:buChar char="•"/>
            </a:pPr>
            <a:r>
              <a:rPr lang="en-IN" sz="1800" dirty="0">
                <a:effectLst/>
                <a:latin typeface="TTE1948BD8t00"/>
              </a:rPr>
              <a:t>JAVA always follows </a:t>
            </a:r>
            <a:r>
              <a:rPr lang="en-IN" sz="1800" dirty="0">
                <a:effectLst/>
                <a:latin typeface="TTE19499A0t00"/>
              </a:rPr>
              <a:t>dynamic memory allocation </a:t>
            </a:r>
            <a:r>
              <a:rPr lang="en-IN" sz="1800" dirty="0">
                <a:effectLst/>
                <a:latin typeface="TTE1948BD8t00"/>
              </a:rPr>
              <a:t>but not </a:t>
            </a:r>
            <a:r>
              <a:rPr lang="en-IN" sz="1800" dirty="0">
                <a:effectLst/>
                <a:latin typeface="TTE19499A0t00"/>
              </a:rPr>
              <a:t>static memory allocation</a:t>
            </a:r>
            <a:r>
              <a:rPr lang="en-IN" sz="1800" dirty="0">
                <a:effectLst/>
                <a:latin typeface="TTE1948BD8t00"/>
              </a:rPr>
              <a:t>. </a:t>
            </a:r>
            <a:endParaRPr lang="en-IN" sz="1800" dirty="0">
              <a:effectLst/>
              <a:latin typeface="Symbol" pitchFamily="2" charset="2"/>
            </a:endParaRPr>
          </a:p>
          <a:p>
            <a:pPr>
              <a:buFont typeface="Arial" panose="020B0604020202020204" pitchFamily="34" charset="0"/>
              <a:buChar char="•"/>
            </a:pPr>
            <a:endParaRPr lang="en-IN" sz="1800" dirty="0">
              <a:effectLst/>
              <a:latin typeface="TTE1948BD8t00"/>
            </a:endParaRPr>
          </a:p>
          <a:p>
            <a:pPr>
              <a:buFont typeface="Arial" panose="020B0604020202020204" pitchFamily="34" charset="0"/>
              <a:buChar char="•"/>
            </a:pPr>
            <a:r>
              <a:rPr lang="en-IN" sz="1800" dirty="0">
                <a:effectLst/>
                <a:latin typeface="TTE1948BD8t00"/>
              </a:rPr>
              <a:t>In order to create a memory space in JAVA we must use an operator called </a:t>
            </a:r>
            <a:r>
              <a:rPr lang="en-IN" sz="1800" dirty="0">
                <a:effectLst/>
                <a:latin typeface="TTE19499A0t00"/>
              </a:rPr>
              <a:t>new</a:t>
            </a:r>
            <a:r>
              <a:rPr lang="en-IN" sz="1800" dirty="0">
                <a:effectLst/>
                <a:latin typeface="TTE1948BD8t00"/>
              </a:rPr>
              <a:t>. This </a:t>
            </a:r>
            <a:r>
              <a:rPr lang="en-IN" sz="1800" dirty="0">
                <a:effectLst/>
                <a:latin typeface="TTE19494D0t00"/>
              </a:rPr>
              <a:t>new </a:t>
            </a:r>
            <a:r>
              <a:rPr lang="en-IN" sz="1800" dirty="0">
                <a:effectLst/>
                <a:latin typeface="TTE1948BD8t00"/>
              </a:rPr>
              <a:t>operator is known as </a:t>
            </a:r>
            <a:r>
              <a:rPr lang="en-IN" sz="1800" dirty="0">
                <a:effectLst/>
                <a:latin typeface="TTE19494D0t00"/>
              </a:rPr>
              <a:t>dynamic memory allocation operator</a:t>
            </a:r>
            <a:r>
              <a:rPr lang="en-IN" sz="1800" dirty="0">
                <a:effectLst/>
                <a:latin typeface="TTE1948BD8t00"/>
              </a:rPr>
              <a:t>. </a:t>
            </a:r>
            <a:endParaRPr lang="en-IN" sz="1800" dirty="0">
              <a:effectLst/>
              <a:latin typeface="Symbol" pitchFamily="2" charset="2"/>
            </a:endParaRPr>
          </a:p>
          <a:p>
            <a:pPr>
              <a:buFont typeface="+mj-lt"/>
              <a:buAutoNum type="arabicPeriod"/>
            </a:pPr>
            <a:endParaRPr lang="en-IN" sz="1800" dirty="0">
              <a:effectLst/>
              <a:latin typeface="TTE1948BD8t00"/>
            </a:endParaRPr>
          </a:p>
        </p:txBody>
      </p:sp>
    </p:spTree>
    <p:extLst>
      <p:ext uri="{BB962C8B-B14F-4D97-AF65-F5344CB8AC3E}">
        <p14:creationId xmlns:p14="http://schemas.microsoft.com/office/powerpoint/2010/main" val="396411658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E999-5503-D448-28AB-FE3DF1EC4FA1}"/>
              </a:ext>
            </a:extLst>
          </p:cNvPr>
          <p:cNvSpPr>
            <a:spLocks noGrp="1"/>
          </p:cNvSpPr>
          <p:nvPr>
            <p:ph type="title"/>
          </p:nvPr>
        </p:nvSpPr>
        <p:spPr/>
        <p:txBody>
          <a:bodyPr/>
          <a:lstStyle/>
          <a:p>
            <a:r>
              <a:rPr lang="en-IN" b="1" i="0" u="none" strike="noStrike" dirty="0">
                <a:effectLst/>
                <a:latin typeface="Open Sans" panose="020B0606030504020204" pitchFamily="34" charset="0"/>
              </a:rPr>
              <a:t>Java Stack Class</a:t>
            </a:r>
            <a:endParaRPr lang="en-US" dirty="0"/>
          </a:p>
        </p:txBody>
      </p:sp>
      <p:sp>
        <p:nvSpPr>
          <p:cNvPr id="3" name="Content Placeholder 2">
            <a:extLst>
              <a:ext uri="{FF2B5EF4-FFF2-40B4-BE49-F238E27FC236}">
                <a16:creationId xmlns:a16="http://schemas.microsoft.com/office/drawing/2014/main" id="{92EA64B6-FE70-A14A-F106-2D35A75CDC0C}"/>
              </a:ext>
            </a:extLst>
          </p:cNvPr>
          <p:cNvSpPr>
            <a:spLocks noGrp="1"/>
          </p:cNvSpPr>
          <p:nvPr>
            <p:ph idx="1"/>
          </p:nvPr>
        </p:nvSpPr>
        <p:spPr/>
        <p:txBody>
          <a:bodyPr/>
          <a:lstStyle/>
          <a:p>
            <a:pPr algn="l"/>
            <a:r>
              <a:rPr lang="en-IN" b="0" i="0" u="none" strike="noStrike" dirty="0">
                <a:effectLst/>
                <a:latin typeface="Open Sans" panose="020B0606030504020204" pitchFamily="34" charset="0"/>
              </a:rPr>
              <a:t>The Stack class extends Vector which implements the List interface. A Vector is a re-sizable collection. It grows its size to accommodate new elements and shrinks the size when the elements are removed.</a:t>
            </a:r>
          </a:p>
          <a:p>
            <a:pPr algn="l"/>
            <a:r>
              <a:rPr lang="en-IN" b="0" i="0" u="none" strike="noStrike" dirty="0">
                <a:effectLst/>
                <a:latin typeface="Open Sans" panose="020B0606030504020204" pitchFamily="34" charset="0"/>
              </a:rPr>
              <a:t>Since the Stack class extends Vector, it also grows and shrinks its size as needed when new elements are added or removed.</a:t>
            </a:r>
          </a:p>
          <a:p>
            <a:endParaRPr lang="en-US" dirty="0"/>
          </a:p>
        </p:txBody>
      </p:sp>
    </p:spTree>
    <p:extLst>
      <p:ext uri="{BB962C8B-B14F-4D97-AF65-F5344CB8AC3E}">
        <p14:creationId xmlns:p14="http://schemas.microsoft.com/office/powerpoint/2010/main" val="3196386894"/>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BAA82-2DA3-07D5-43BA-DCAB82DBE568}"/>
              </a:ext>
            </a:extLst>
          </p:cNvPr>
          <p:cNvSpPr>
            <a:spLocks noGrp="1"/>
          </p:cNvSpPr>
          <p:nvPr>
            <p:ph type="title"/>
          </p:nvPr>
        </p:nvSpPr>
        <p:spPr/>
        <p:txBody>
          <a:bodyPr/>
          <a:lstStyle/>
          <a:p>
            <a:r>
              <a:rPr lang="en-IN" b="1" i="0" u="none" strike="noStrike" dirty="0">
                <a:effectLst/>
                <a:latin typeface="Open Sans" panose="020B0606030504020204" pitchFamily="34" charset="0"/>
              </a:rPr>
              <a:t>Java Queue</a:t>
            </a:r>
            <a:endParaRPr lang="en-US" dirty="0"/>
          </a:p>
        </p:txBody>
      </p:sp>
      <p:pic>
        <p:nvPicPr>
          <p:cNvPr id="7172" name="Picture 4">
            <a:extLst>
              <a:ext uri="{FF2B5EF4-FFF2-40B4-BE49-F238E27FC236}">
                <a16:creationId xmlns:a16="http://schemas.microsoft.com/office/drawing/2014/main" id="{839C07F6-0FEF-A028-A120-00E2AE9747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1969294"/>
            <a:ext cx="7620000" cy="4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00131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4DB5-7466-F6A7-7349-68D85AE327B4}"/>
              </a:ext>
            </a:extLst>
          </p:cNvPr>
          <p:cNvSpPr>
            <a:spLocks noGrp="1"/>
          </p:cNvSpPr>
          <p:nvPr>
            <p:ph type="title"/>
          </p:nvPr>
        </p:nvSpPr>
        <p:spPr/>
        <p:txBody>
          <a:bodyPr/>
          <a:lstStyle/>
          <a:p>
            <a:r>
              <a:rPr lang="en-IN" b="1" i="0" u="none" strike="noStrike" dirty="0">
                <a:effectLst/>
                <a:latin typeface="Open Sans" panose="020B0606030504020204" pitchFamily="34" charset="0"/>
              </a:rPr>
              <a:t>Java Queue</a:t>
            </a:r>
            <a:endParaRPr lang="en-US" dirty="0"/>
          </a:p>
        </p:txBody>
      </p:sp>
      <p:sp>
        <p:nvSpPr>
          <p:cNvPr id="3" name="Content Placeholder 2">
            <a:extLst>
              <a:ext uri="{FF2B5EF4-FFF2-40B4-BE49-F238E27FC236}">
                <a16:creationId xmlns:a16="http://schemas.microsoft.com/office/drawing/2014/main" id="{472C8E1C-BEEB-6E4F-2DAC-42D65A53DDDF}"/>
              </a:ext>
            </a:extLst>
          </p:cNvPr>
          <p:cNvSpPr>
            <a:spLocks noGrp="1"/>
          </p:cNvSpPr>
          <p:nvPr>
            <p:ph idx="1"/>
          </p:nvPr>
        </p:nvSpPr>
        <p:spPr/>
        <p:txBody>
          <a:bodyPr/>
          <a:lstStyle/>
          <a:p>
            <a:pPr algn="l"/>
            <a:r>
              <a:rPr lang="en-IN" b="0" i="0" u="none" strike="noStrike" dirty="0">
                <a:effectLst/>
                <a:latin typeface="Open Sans" panose="020B0606030504020204" pitchFamily="34" charset="0"/>
              </a:rPr>
              <a:t>A Queue is a First In First Out (FIFO) data structure. It models a queue in real-life. Yes, the one that you might have seen in front of a movie </a:t>
            </a:r>
            <a:r>
              <a:rPr lang="en-IN" b="0" i="0" u="none" strike="noStrike" dirty="0" err="1">
                <a:effectLst/>
                <a:latin typeface="Open Sans" panose="020B0606030504020204" pitchFamily="34" charset="0"/>
              </a:rPr>
              <a:t>theater</a:t>
            </a:r>
            <a:r>
              <a:rPr lang="en-IN" b="0" i="0" u="none" strike="noStrike" dirty="0">
                <a:effectLst/>
                <a:latin typeface="Open Sans" panose="020B0606030504020204" pitchFamily="34" charset="0"/>
              </a:rPr>
              <a:t>, a shopping mall, a metro, or a bus.</a:t>
            </a:r>
          </a:p>
          <a:p>
            <a:pPr algn="l"/>
            <a:r>
              <a:rPr lang="en-IN" b="0" i="0" u="none" strike="noStrike" dirty="0">
                <a:effectLst/>
                <a:latin typeface="Open Sans" panose="020B0606030504020204" pitchFamily="34" charset="0"/>
              </a:rPr>
              <a:t>Just like queues in real life, new elements in a Queue data structure are added at the back and removed from the front. A Queue can be visualized as shown in the figure below.</a:t>
            </a:r>
          </a:p>
          <a:p>
            <a:endParaRPr lang="en-US" dirty="0"/>
          </a:p>
        </p:txBody>
      </p:sp>
    </p:spTree>
    <p:extLst>
      <p:ext uri="{BB962C8B-B14F-4D97-AF65-F5344CB8AC3E}">
        <p14:creationId xmlns:p14="http://schemas.microsoft.com/office/powerpoint/2010/main" val="361057778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4DB5-7466-F6A7-7349-68D85AE327B4}"/>
              </a:ext>
            </a:extLst>
          </p:cNvPr>
          <p:cNvSpPr>
            <a:spLocks noGrp="1"/>
          </p:cNvSpPr>
          <p:nvPr>
            <p:ph type="title"/>
          </p:nvPr>
        </p:nvSpPr>
        <p:spPr/>
        <p:txBody>
          <a:bodyPr/>
          <a:lstStyle/>
          <a:p>
            <a:r>
              <a:rPr lang="en-IN" b="1" i="0" u="none" strike="noStrike" dirty="0">
                <a:effectLst/>
                <a:latin typeface="Open Sans" panose="020B0606030504020204" pitchFamily="34" charset="0"/>
              </a:rPr>
              <a:t>Java Queue</a:t>
            </a:r>
            <a:endParaRPr lang="en-US" dirty="0"/>
          </a:p>
        </p:txBody>
      </p:sp>
      <p:pic>
        <p:nvPicPr>
          <p:cNvPr id="8194" name="Picture 2">
            <a:extLst>
              <a:ext uri="{FF2B5EF4-FFF2-40B4-BE49-F238E27FC236}">
                <a16:creationId xmlns:a16="http://schemas.microsoft.com/office/drawing/2014/main" id="{0D32D5F3-E42E-F0F4-D651-56B339F808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7579" y="1690687"/>
            <a:ext cx="6448302" cy="3629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67322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4DB5-7466-F6A7-7349-68D85AE327B4}"/>
              </a:ext>
            </a:extLst>
          </p:cNvPr>
          <p:cNvSpPr>
            <a:spLocks noGrp="1"/>
          </p:cNvSpPr>
          <p:nvPr>
            <p:ph type="title"/>
          </p:nvPr>
        </p:nvSpPr>
        <p:spPr/>
        <p:txBody>
          <a:bodyPr/>
          <a:lstStyle/>
          <a:p>
            <a:r>
              <a:rPr lang="en-IN" b="1" i="0" u="none" strike="noStrike" dirty="0">
                <a:effectLst/>
                <a:latin typeface="Open Sans" panose="020B0606030504020204" pitchFamily="34" charset="0"/>
              </a:rPr>
              <a:t>Java Queue</a:t>
            </a:r>
            <a:endParaRPr lang="en-US" dirty="0"/>
          </a:p>
        </p:txBody>
      </p:sp>
      <p:sp>
        <p:nvSpPr>
          <p:cNvPr id="3" name="Content Placeholder 2">
            <a:extLst>
              <a:ext uri="{FF2B5EF4-FFF2-40B4-BE49-F238E27FC236}">
                <a16:creationId xmlns:a16="http://schemas.microsoft.com/office/drawing/2014/main" id="{2930CE83-BCCD-27FE-8788-4D9E38C28964}"/>
              </a:ext>
            </a:extLst>
          </p:cNvPr>
          <p:cNvSpPr>
            <a:spLocks noGrp="1"/>
          </p:cNvSpPr>
          <p:nvPr>
            <p:ph idx="1"/>
          </p:nvPr>
        </p:nvSpPr>
        <p:spPr/>
        <p:txBody>
          <a:bodyPr/>
          <a:lstStyle/>
          <a:p>
            <a:r>
              <a:rPr lang="en-IN" b="0" i="0" u="none" strike="noStrike" dirty="0">
                <a:effectLst/>
                <a:latin typeface="Open Sans" panose="020B0606030504020204" pitchFamily="34" charset="0"/>
              </a:rPr>
              <a:t>The process of adding an element at the back of the Queue is called Enqueue, and the process of removing an element from the front of the Queue is called Dequeue.</a:t>
            </a:r>
          </a:p>
          <a:p>
            <a:endParaRPr lang="en-IN" dirty="0">
              <a:latin typeface="Open Sans" panose="020B0606030504020204" pitchFamily="34" charset="0"/>
            </a:endParaRPr>
          </a:p>
          <a:p>
            <a:pPr algn="l"/>
            <a:r>
              <a:rPr lang="en-IN" b="0" i="0" u="none" strike="noStrike" dirty="0">
                <a:effectLst/>
                <a:latin typeface="Open Sans" panose="020B0606030504020204" pitchFamily="34" charset="0"/>
              </a:rPr>
              <a:t>A Queue in Java is just an interface. We need a concrete implementation of the Queue interface to work with, in our programs.</a:t>
            </a:r>
          </a:p>
          <a:p>
            <a:pPr algn="l"/>
            <a:r>
              <a:rPr lang="en-IN" b="0" i="0" u="none" strike="noStrike" dirty="0">
                <a:effectLst/>
                <a:latin typeface="Open Sans" panose="020B0606030504020204" pitchFamily="34" charset="0"/>
              </a:rPr>
              <a:t>As shown in the diagram below, the LinkedList class implements the Queue interface and therefore it can be used as a Queue.</a:t>
            </a:r>
          </a:p>
          <a:p>
            <a:endParaRPr lang="en-US" dirty="0"/>
          </a:p>
        </p:txBody>
      </p:sp>
    </p:spTree>
    <p:extLst>
      <p:ext uri="{BB962C8B-B14F-4D97-AF65-F5344CB8AC3E}">
        <p14:creationId xmlns:p14="http://schemas.microsoft.com/office/powerpoint/2010/main" val="368108920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4DB5-7466-F6A7-7349-68D85AE327B4}"/>
              </a:ext>
            </a:extLst>
          </p:cNvPr>
          <p:cNvSpPr>
            <a:spLocks noGrp="1"/>
          </p:cNvSpPr>
          <p:nvPr>
            <p:ph type="title"/>
          </p:nvPr>
        </p:nvSpPr>
        <p:spPr/>
        <p:txBody>
          <a:bodyPr/>
          <a:lstStyle/>
          <a:p>
            <a:r>
              <a:rPr lang="en-IN" b="1" i="0" u="none" strike="noStrike" dirty="0">
                <a:effectLst/>
                <a:latin typeface="Open Sans" panose="020B0606030504020204" pitchFamily="34" charset="0"/>
              </a:rPr>
              <a:t>Java Queue</a:t>
            </a:r>
            <a:endParaRPr lang="en-US" dirty="0"/>
          </a:p>
        </p:txBody>
      </p:sp>
      <p:pic>
        <p:nvPicPr>
          <p:cNvPr id="10242" name="Picture 2">
            <a:extLst>
              <a:ext uri="{FF2B5EF4-FFF2-40B4-BE49-F238E27FC236}">
                <a16:creationId xmlns:a16="http://schemas.microsoft.com/office/drawing/2014/main" id="{4B62231F-F189-E427-9670-468F91C65E2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31969" y="1329944"/>
            <a:ext cx="4833739" cy="4847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2498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4DB5-7466-F6A7-7349-68D85AE327B4}"/>
              </a:ext>
            </a:extLst>
          </p:cNvPr>
          <p:cNvSpPr>
            <a:spLocks noGrp="1"/>
          </p:cNvSpPr>
          <p:nvPr>
            <p:ph type="title"/>
          </p:nvPr>
        </p:nvSpPr>
        <p:spPr/>
        <p:txBody>
          <a:bodyPr/>
          <a:lstStyle/>
          <a:p>
            <a:pPr algn="l"/>
            <a:r>
              <a:rPr lang="en-IN" b="1" i="0" u="none" strike="noStrike" dirty="0">
                <a:effectLst/>
                <a:latin typeface="Open Sans" panose="020B0606030504020204" pitchFamily="34" charset="0"/>
              </a:rPr>
              <a:t>Java Priority Queue</a:t>
            </a:r>
          </a:p>
        </p:txBody>
      </p:sp>
      <p:sp>
        <p:nvSpPr>
          <p:cNvPr id="3" name="Content Placeholder 2">
            <a:extLst>
              <a:ext uri="{FF2B5EF4-FFF2-40B4-BE49-F238E27FC236}">
                <a16:creationId xmlns:a16="http://schemas.microsoft.com/office/drawing/2014/main" id="{7A8D1009-7E95-808B-FF2E-708B33FA697E}"/>
              </a:ext>
            </a:extLst>
          </p:cNvPr>
          <p:cNvSpPr>
            <a:spLocks noGrp="1"/>
          </p:cNvSpPr>
          <p:nvPr>
            <p:ph idx="1"/>
          </p:nvPr>
        </p:nvSpPr>
        <p:spPr/>
        <p:txBody>
          <a:bodyPr/>
          <a:lstStyle/>
          <a:p>
            <a:pPr algn="l"/>
            <a:r>
              <a:rPr lang="en-IN" b="0" i="0" u="none" strike="noStrike" dirty="0">
                <a:effectLst/>
                <a:latin typeface="Open Sans" panose="020B0606030504020204" pitchFamily="34" charset="0"/>
              </a:rPr>
              <a:t>A priority queue in Java is a special type of </a:t>
            </a:r>
            <a:r>
              <a:rPr lang="en-IN" b="1" i="0" u="none" strike="noStrike" dirty="0">
                <a:effectLst/>
                <a:latin typeface="Open Sans" panose="020B0606030504020204" pitchFamily="34" charset="0"/>
              </a:rPr>
              <a:t>Queue</a:t>
            </a:r>
            <a:r>
              <a:rPr lang="en-IN" b="0" i="0" u="none" strike="noStrike" dirty="0">
                <a:effectLst/>
                <a:latin typeface="Open Sans" panose="020B0606030504020204" pitchFamily="34" charset="0"/>
              </a:rPr>
              <a:t> wherein all the elements are </a:t>
            </a:r>
            <a:r>
              <a:rPr lang="en-IN" b="1" i="0" u="none" strike="noStrike" dirty="0">
                <a:effectLst/>
                <a:latin typeface="Open Sans" panose="020B0606030504020204" pitchFamily="34" charset="0"/>
              </a:rPr>
              <a:t>ordered</a:t>
            </a:r>
            <a:r>
              <a:rPr lang="en-IN" b="0" i="0" u="none" strike="noStrike" dirty="0">
                <a:effectLst/>
                <a:latin typeface="Open Sans" panose="020B0606030504020204" pitchFamily="34" charset="0"/>
              </a:rPr>
              <a:t> as per their natural ordering or based on a custom Comparator supplied at the time of creation.</a:t>
            </a:r>
          </a:p>
          <a:p>
            <a:pPr algn="l"/>
            <a:r>
              <a:rPr lang="en-IN" b="0" i="0" u="none" strike="noStrike" dirty="0">
                <a:effectLst/>
                <a:latin typeface="Open Sans" panose="020B0606030504020204" pitchFamily="34" charset="0"/>
              </a:rPr>
              <a:t>The </a:t>
            </a:r>
            <a:r>
              <a:rPr lang="en-IN" b="0" i="1" u="none" strike="noStrike" dirty="0">
                <a:effectLst/>
                <a:latin typeface="Open Sans" panose="020B0606030504020204" pitchFamily="34" charset="0"/>
              </a:rPr>
              <a:t>front</a:t>
            </a:r>
            <a:r>
              <a:rPr lang="en-IN" b="0" i="0" u="none" strike="noStrike" dirty="0">
                <a:effectLst/>
                <a:latin typeface="Open Sans" panose="020B0606030504020204" pitchFamily="34" charset="0"/>
              </a:rPr>
              <a:t> of the priority queue contains the least element according to the specified ordering, and the </a:t>
            </a:r>
            <a:r>
              <a:rPr lang="en-IN" b="0" i="1" u="none" strike="noStrike" dirty="0">
                <a:effectLst/>
                <a:latin typeface="Open Sans" panose="020B0606030504020204" pitchFamily="34" charset="0"/>
              </a:rPr>
              <a:t>rear</a:t>
            </a:r>
            <a:r>
              <a:rPr lang="en-IN" b="0" i="0" u="none" strike="noStrike" dirty="0">
                <a:effectLst/>
                <a:latin typeface="Open Sans" panose="020B0606030504020204" pitchFamily="34" charset="0"/>
              </a:rPr>
              <a:t>of the priority queue contains the greatest element.</a:t>
            </a:r>
          </a:p>
          <a:p>
            <a:endParaRPr lang="en-US" dirty="0"/>
          </a:p>
        </p:txBody>
      </p:sp>
    </p:spTree>
    <p:extLst>
      <p:ext uri="{BB962C8B-B14F-4D97-AF65-F5344CB8AC3E}">
        <p14:creationId xmlns:p14="http://schemas.microsoft.com/office/powerpoint/2010/main" val="177718304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4DB5-7466-F6A7-7349-68D85AE327B4}"/>
              </a:ext>
            </a:extLst>
          </p:cNvPr>
          <p:cNvSpPr>
            <a:spLocks noGrp="1"/>
          </p:cNvSpPr>
          <p:nvPr>
            <p:ph type="title"/>
          </p:nvPr>
        </p:nvSpPr>
        <p:spPr/>
        <p:txBody>
          <a:bodyPr/>
          <a:lstStyle/>
          <a:p>
            <a:pPr algn="l"/>
            <a:r>
              <a:rPr lang="en-IN" b="1" i="0" u="none" strike="noStrike" dirty="0">
                <a:effectLst/>
                <a:latin typeface="Open Sans" panose="020B0606030504020204" pitchFamily="34" charset="0"/>
              </a:rPr>
              <a:t>Java Priority Queue</a:t>
            </a:r>
          </a:p>
        </p:txBody>
      </p:sp>
      <p:pic>
        <p:nvPicPr>
          <p:cNvPr id="12290" name="Picture 2">
            <a:extLst>
              <a:ext uri="{FF2B5EF4-FFF2-40B4-BE49-F238E27FC236}">
                <a16:creationId xmlns:a16="http://schemas.microsoft.com/office/drawing/2014/main" id="{33FE0D8E-D7F3-E3C5-41A3-6FCC880ECD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7315" y="2300890"/>
            <a:ext cx="6652756" cy="2692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3963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4DB5-7466-F6A7-7349-68D85AE327B4}"/>
              </a:ext>
            </a:extLst>
          </p:cNvPr>
          <p:cNvSpPr>
            <a:spLocks noGrp="1"/>
          </p:cNvSpPr>
          <p:nvPr>
            <p:ph type="title"/>
          </p:nvPr>
        </p:nvSpPr>
        <p:spPr/>
        <p:txBody>
          <a:bodyPr/>
          <a:lstStyle/>
          <a:p>
            <a:pPr algn="l"/>
            <a:r>
              <a:rPr lang="en-IN" b="1" i="0" u="none" strike="noStrike" dirty="0">
                <a:effectLst/>
                <a:latin typeface="Open Sans" panose="020B0606030504020204" pitchFamily="34" charset="0"/>
              </a:rPr>
              <a:t>Java Priority Queue</a:t>
            </a:r>
          </a:p>
        </p:txBody>
      </p:sp>
      <p:sp>
        <p:nvSpPr>
          <p:cNvPr id="3" name="Content Placeholder 2">
            <a:extLst>
              <a:ext uri="{FF2B5EF4-FFF2-40B4-BE49-F238E27FC236}">
                <a16:creationId xmlns:a16="http://schemas.microsoft.com/office/drawing/2014/main" id="{7A8D1009-7E95-808B-FF2E-708B33FA697E}"/>
              </a:ext>
            </a:extLst>
          </p:cNvPr>
          <p:cNvSpPr>
            <a:spLocks noGrp="1"/>
          </p:cNvSpPr>
          <p:nvPr>
            <p:ph idx="1"/>
          </p:nvPr>
        </p:nvSpPr>
        <p:spPr/>
        <p:txBody>
          <a:bodyPr/>
          <a:lstStyle/>
          <a:p>
            <a:pPr algn="l"/>
            <a:r>
              <a:rPr lang="en-IN" b="0" i="0" u="none" strike="noStrike" dirty="0">
                <a:effectLst/>
                <a:latin typeface="Open Sans" panose="020B0606030504020204" pitchFamily="34" charset="0"/>
              </a:rPr>
              <a:t>So when you remove an element from the priority queue, the least element according to the specified ordering is removed first.</a:t>
            </a:r>
          </a:p>
          <a:p>
            <a:pPr algn="l"/>
            <a:r>
              <a:rPr lang="en-IN" b="0" i="0" u="none" strike="noStrike" dirty="0">
                <a:effectLst/>
                <a:latin typeface="Open Sans" panose="020B0606030504020204" pitchFamily="34" charset="0"/>
              </a:rPr>
              <a:t>The Priority Queue class is part of Java’s collections framework and implements the </a:t>
            </a:r>
            <a:r>
              <a:rPr lang="en-IN" b="0" i="0" u="none" strike="noStrike" dirty="0">
                <a:solidFill>
                  <a:srgbClr val="419BE8"/>
                </a:solidFill>
                <a:effectLst/>
                <a:latin typeface="Open Sans" panose="020B0606030504020204" pitchFamily="34" charset="0"/>
              </a:rPr>
              <a:t>QUEUE </a:t>
            </a:r>
            <a:r>
              <a:rPr lang="en-IN" b="0" i="0" u="none" strike="noStrike" dirty="0">
                <a:effectLst/>
                <a:latin typeface="Open Sans" panose="020B0606030504020204" pitchFamily="34" charset="0"/>
              </a:rPr>
              <a:t>interface. </a:t>
            </a:r>
          </a:p>
          <a:p>
            <a:endParaRPr lang="en-US" dirty="0"/>
          </a:p>
        </p:txBody>
      </p:sp>
    </p:spTree>
    <p:extLst>
      <p:ext uri="{BB962C8B-B14F-4D97-AF65-F5344CB8AC3E}">
        <p14:creationId xmlns:p14="http://schemas.microsoft.com/office/powerpoint/2010/main" val="237222433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4DB5-7466-F6A7-7349-68D85AE327B4}"/>
              </a:ext>
            </a:extLst>
          </p:cNvPr>
          <p:cNvSpPr>
            <a:spLocks noGrp="1"/>
          </p:cNvSpPr>
          <p:nvPr>
            <p:ph type="title"/>
          </p:nvPr>
        </p:nvSpPr>
        <p:spPr/>
        <p:txBody>
          <a:bodyPr/>
          <a:lstStyle/>
          <a:p>
            <a:pPr algn="l"/>
            <a:r>
              <a:rPr lang="en-IN" b="1" i="0" u="none" strike="noStrike" dirty="0">
                <a:effectLst/>
                <a:latin typeface="Open Sans" panose="020B0606030504020204" pitchFamily="34" charset="0"/>
              </a:rPr>
              <a:t>Java Priority Queue</a:t>
            </a:r>
          </a:p>
        </p:txBody>
      </p:sp>
      <p:pic>
        <p:nvPicPr>
          <p:cNvPr id="14338" name="Picture 2">
            <a:extLst>
              <a:ext uri="{FF2B5EF4-FFF2-40B4-BE49-F238E27FC236}">
                <a16:creationId xmlns:a16="http://schemas.microsoft.com/office/drawing/2014/main" id="{95DA5A64-B4FF-CD38-AE3F-B1508245BB6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92582" y="1327445"/>
            <a:ext cx="5351318" cy="461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31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OBJECT - Syntax</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p:txBody>
          <a:bodyPr>
            <a:normAutofit/>
          </a:bodyPr>
          <a:lstStyle/>
          <a:p>
            <a:pPr marL="0" indent="0">
              <a:buNone/>
            </a:pPr>
            <a:r>
              <a:rPr lang="en-IN" sz="1800" dirty="0">
                <a:effectLst/>
                <a:latin typeface="Courier" panose="02070309020205020404" pitchFamily="49" charset="0"/>
              </a:rPr>
              <a:t>&lt;</a:t>
            </a:r>
            <a:r>
              <a:rPr lang="en-IN" sz="1800" dirty="0" err="1">
                <a:effectLst/>
                <a:latin typeface="Courier" panose="02070309020205020404" pitchFamily="49" charset="0"/>
              </a:rPr>
              <a:t>Clsname</a:t>
            </a:r>
            <a:r>
              <a:rPr lang="en-IN" sz="1800" dirty="0">
                <a:effectLst/>
                <a:latin typeface="Courier" panose="02070309020205020404" pitchFamily="49" charset="0"/>
              </a:rPr>
              <a:t>&gt; </a:t>
            </a:r>
            <a:r>
              <a:rPr lang="en-IN" sz="1800" dirty="0" err="1">
                <a:effectLst/>
                <a:latin typeface="Courier" panose="02070309020205020404" pitchFamily="49" charset="0"/>
              </a:rPr>
              <a:t>objname</a:t>
            </a:r>
            <a:r>
              <a:rPr lang="en-IN" sz="1800" dirty="0">
                <a:effectLst/>
                <a:latin typeface="Courier" panose="02070309020205020404" pitchFamily="49" charset="0"/>
              </a:rPr>
              <a:t> = new &lt;</a:t>
            </a:r>
            <a:r>
              <a:rPr lang="en-IN" sz="1800" dirty="0" err="1">
                <a:effectLst/>
                <a:latin typeface="Courier" panose="02070309020205020404" pitchFamily="49" charset="0"/>
              </a:rPr>
              <a:t>clsname</a:t>
            </a:r>
            <a:r>
              <a:rPr lang="en-IN" sz="1800" dirty="0">
                <a:effectLst/>
                <a:latin typeface="Courier" panose="02070309020205020404" pitchFamily="49" charset="0"/>
              </a:rPr>
              <a:t> ()&gt; </a:t>
            </a:r>
            <a:endParaRPr lang="en-IN" sz="1200" dirty="0"/>
          </a:p>
          <a:p>
            <a:pPr marL="0" indent="0">
              <a:buNone/>
            </a:pPr>
            <a:endParaRPr lang="en-IN" sz="1800" dirty="0">
              <a:effectLst/>
              <a:latin typeface="TTE19494D0t00"/>
            </a:endParaRPr>
          </a:p>
          <a:p>
            <a:pPr marL="0" indent="0">
              <a:buNone/>
            </a:pPr>
            <a:r>
              <a:rPr lang="en-IN" sz="1800" dirty="0" err="1">
                <a:effectLst/>
                <a:latin typeface="TTE19494D0t00"/>
              </a:rPr>
              <a:t>Clsname</a:t>
            </a:r>
            <a:r>
              <a:rPr lang="en-IN" sz="1800" dirty="0">
                <a:effectLst/>
                <a:latin typeface="TTE19494D0t00"/>
              </a:rPr>
              <a:t> </a:t>
            </a:r>
            <a:r>
              <a:rPr lang="en-IN" sz="1800" dirty="0">
                <a:effectLst/>
                <a:latin typeface="TTE1948BD8t00"/>
              </a:rPr>
              <a:t>represents name of the </a:t>
            </a:r>
            <a:r>
              <a:rPr lang="en-IN" sz="1800" dirty="0">
                <a:effectLst/>
                <a:latin typeface="TTE19494D0t00"/>
              </a:rPr>
              <a:t>class</a:t>
            </a:r>
            <a:r>
              <a:rPr lang="en-IN" sz="1800" dirty="0">
                <a:effectLst/>
                <a:latin typeface="TTE1948BD8t00"/>
              </a:rPr>
              <a:t>. </a:t>
            </a:r>
          </a:p>
          <a:p>
            <a:pPr marL="0" indent="0">
              <a:buNone/>
            </a:pPr>
            <a:r>
              <a:rPr lang="en-IN" sz="1800" dirty="0" err="1">
                <a:effectLst/>
                <a:latin typeface="TTE19494D0t00"/>
              </a:rPr>
              <a:t>Objname</a:t>
            </a:r>
            <a:r>
              <a:rPr lang="en-IN" sz="1800" dirty="0">
                <a:effectLst/>
                <a:latin typeface="TTE19494D0t00"/>
              </a:rPr>
              <a:t> </a:t>
            </a:r>
            <a:r>
              <a:rPr lang="en-IN" sz="1800" dirty="0">
                <a:effectLst/>
                <a:latin typeface="TTE1948BD8t00"/>
              </a:rPr>
              <a:t>represents JAVA valid variable name treated as </a:t>
            </a:r>
            <a:r>
              <a:rPr lang="en-IN" sz="1800" dirty="0">
                <a:effectLst/>
                <a:latin typeface="TTE19494D0t00"/>
              </a:rPr>
              <a:t>object</a:t>
            </a:r>
            <a:r>
              <a:rPr lang="en-IN" sz="1800" dirty="0">
                <a:effectLst/>
                <a:latin typeface="TTE1948BD8t00"/>
              </a:rPr>
              <a:t>. </a:t>
            </a:r>
          </a:p>
          <a:p>
            <a:pPr marL="0" indent="0">
              <a:buNone/>
            </a:pPr>
            <a:r>
              <a:rPr lang="en-IN" sz="1800" dirty="0">
                <a:effectLst/>
                <a:latin typeface="TTE19494D0t00"/>
              </a:rPr>
              <a:t>New </a:t>
            </a:r>
            <a:r>
              <a:rPr lang="en-IN" sz="1800" dirty="0">
                <a:effectLst/>
                <a:latin typeface="TTE1948BD8t00"/>
              </a:rPr>
              <a:t>is called </a:t>
            </a:r>
            <a:r>
              <a:rPr lang="en-IN" sz="1800" dirty="0">
                <a:effectLst/>
                <a:latin typeface="TTE19494D0t00"/>
              </a:rPr>
              <a:t>dynamic memory allocation operator</a:t>
            </a:r>
            <a:r>
              <a:rPr lang="en-IN" sz="1800" dirty="0">
                <a:effectLst/>
                <a:latin typeface="TTE1948BD8t00"/>
              </a:rPr>
              <a:t>. </a:t>
            </a:r>
            <a:endParaRPr lang="en-IN" sz="1200" dirty="0"/>
          </a:p>
          <a:p>
            <a:pPr marL="0" indent="0">
              <a:buNone/>
            </a:pPr>
            <a:r>
              <a:rPr lang="en-IN" sz="1800" dirty="0" err="1">
                <a:effectLst/>
                <a:latin typeface="TTE19494D0t00"/>
              </a:rPr>
              <a:t>Clsname</a:t>
            </a:r>
            <a:r>
              <a:rPr lang="en-IN" sz="1800" dirty="0">
                <a:effectLst/>
                <a:latin typeface="TTE19494D0t00"/>
              </a:rPr>
              <a:t> () </a:t>
            </a:r>
            <a:r>
              <a:rPr lang="en-IN" sz="1800" dirty="0">
                <a:effectLst/>
                <a:latin typeface="TTE1948BD8t00"/>
              </a:rPr>
              <a:t>represents </a:t>
            </a:r>
            <a:r>
              <a:rPr lang="en-IN" sz="1800" dirty="0">
                <a:effectLst/>
                <a:latin typeface="TTE19499A0t00"/>
              </a:rPr>
              <a:t>constructor</a:t>
            </a:r>
            <a:r>
              <a:rPr lang="en-IN" sz="1800" dirty="0">
                <a:effectLst/>
                <a:latin typeface="TTE1948BD8t00"/>
              </a:rPr>
              <a:t>. </a:t>
            </a:r>
          </a:p>
          <a:p>
            <a:pPr marL="0" indent="0">
              <a:buNone/>
            </a:pPr>
            <a:endParaRPr lang="en-IN" sz="1800" dirty="0">
              <a:latin typeface="TTE1948BD8t00"/>
            </a:endParaRPr>
          </a:p>
          <a:p>
            <a:pPr marL="0" indent="0">
              <a:buNone/>
            </a:pPr>
            <a:r>
              <a:rPr lang="en-IN" sz="1800" dirty="0">
                <a:effectLst/>
                <a:latin typeface="TTE1948BD8t00"/>
              </a:rPr>
              <a:t>The </a:t>
            </a:r>
            <a:r>
              <a:rPr lang="en-IN" sz="1800" dirty="0">
                <a:effectLst/>
                <a:latin typeface="TTE19494D0t00"/>
              </a:rPr>
              <a:t>new </a:t>
            </a:r>
            <a:r>
              <a:rPr lang="en-IN" sz="1800" dirty="0">
                <a:effectLst/>
                <a:latin typeface="TTE1948BD8t00"/>
              </a:rPr>
              <a:t>operator will perform two standard actions. They are: </a:t>
            </a:r>
            <a:endParaRPr lang="en-IN" sz="1200" dirty="0"/>
          </a:p>
          <a:p>
            <a:pPr>
              <a:buFont typeface="+mj-lt"/>
              <a:buAutoNum type="arabicPeriod"/>
            </a:pPr>
            <a:r>
              <a:rPr lang="en-IN" sz="1800" dirty="0">
                <a:effectLst/>
                <a:latin typeface="TTE1948BD8t00"/>
              </a:rPr>
              <a:t>It allocates sufficient amount of memory space for the </a:t>
            </a:r>
            <a:r>
              <a:rPr lang="en-IN" sz="1800" dirty="0">
                <a:effectLst/>
                <a:latin typeface="TTE19494D0t00"/>
              </a:rPr>
              <a:t>data members </a:t>
            </a:r>
            <a:r>
              <a:rPr lang="en-IN" sz="1800" dirty="0">
                <a:effectLst/>
                <a:latin typeface="TTE1948BD8t00"/>
              </a:rPr>
              <a:t>of the </a:t>
            </a:r>
            <a:r>
              <a:rPr lang="en-IN" sz="1800" dirty="0">
                <a:effectLst/>
                <a:latin typeface="TTE19494D0t00"/>
              </a:rPr>
              <a:t>class</a:t>
            </a:r>
            <a:r>
              <a:rPr lang="en-IN" sz="1800" dirty="0">
                <a:effectLst/>
                <a:latin typeface="TTE1948BD8t00"/>
              </a:rPr>
              <a:t>. </a:t>
            </a:r>
          </a:p>
          <a:p>
            <a:pPr>
              <a:buFont typeface="+mj-lt"/>
              <a:buAutoNum type="arabicPeriod"/>
            </a:pPr>
            <a:r>
              <a:rPr lang="en-IN" sz="1800" dirty="0">
                <a:effectLst/>
                <a:latin typeface="TTE1948BD8t00"/>
              </a:rPr>
              <a:t>It takes an address of the </a:t>
            </a:r>
            <a:r>
              <a:rPr lang="en-IN" sz="1800" dirty="0">
                <a:effectLst/>
                <a:latin typeface="TTE19494D0t00"/>
              </a:rPr>
              <a:t>class </a:t>
            </a:r>
            <a:r>
              <a:rPr lang="en-IN" sz="1800" dirty="0">
                <a:effectLst/>
                <a:latin typeface="TTE1948BD8t00"/>
              </a:rPr>
              <a:t>and stored in the left hand side variable of syntax-1. </a:t>
            </a:r>
          </a:p>
          <a:p>
            <a:pPr>
              <a:buFont typeface="+mj-lt"/>
              <a:buAutoNum type="arabicPeriod"/>
            </a:pPr>
            <a:endParaRPr lang="en-IN" sz="1800" dirty="0">
              <a:effectLst/>
              <a:latin typeface="TTE1948BD8t00"/>
            </a:endParaRPr>
          </a:p>
        </p:txBody>
      </p:sp>
    </p:spTree>
    <p:extLst>
      <p:ext uri="{BB962C8B-B14F-4D97-AF65-F5344CB8AC3E}">
        <p14:creationId xmlns:p14="http://schemas.microsoft.com/office/powerpoint/2010/main" val="11583958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6CB7F-75A4-13F5-FF07-2DBA430897C7}"/>
              </a:ext>
            </a:extLst>
          </p:cNvPr>
          <p:cNvSpPr>
            <a:spLocks noGrp="1"/>
          </p:cNvSpPr>
          <p:nvPr>
            <p:ph type="title"/>
          </p:nvPr>
        </p:nvSpPr>
        <p:spPr/>
        <p:txBody>
          <a:bodyPr/>
          <a:lstStyle/>
          <a:p>
            <a:r>
              <a:rPr lang="en-US" b="1" dirty="0"/>
              <a:t>Comparable and Comparator</a:t>
            </a:r>
          </a:p>
        </p:txBody>
      </p:sp>
      <p:sp>
        <p:nvSpPr>
          <p:cNvPr id="3" name="Content Placeholder 2">
            <a:extLst>
              <a:ext uri="{FF2B5EF4-FFF2-40B4-BE49-F238E27FC236}">
                <a16:creationId xmlns:a16="http://schemas.microsoft.com/office/drawing/2014/main" id="{861926CD-10D1-3799-C338-DA3BFAEDD2A1}"/>
              </a:ext>
            </a:extLst>
          </p:cNvPr>
          <p:cNvSpPr>
            <a:spLocks noGrp="1"/>
          </p:cNvSpPr>
          <p:nvPr>
            <p:ph idx="1"/>
          </p:nvPr>
        </p:nvSpPr>
        <p:spPr/>
        <p:txBody>
          <a:bodyPr>
            <a:normAutofit fontScale="92500" lnSpcReduction="10000"/>
          </a:bodyPr>
          <a:lstStyle/>
          <a:p>
            <a:pPr marL="0" indent="0">
              <a:buNone/>
            </a:pPr>
            <a:r>
              <a:rPr lang="en-US" b="1" dirty="0"/>
              <a:t>Comparable</a:t>
            </a:r>
          </a:p>
          <a:p>
            <a:pPr marL="0" indent="0">
              <a:buNone/>
            </a:pPr>
            <a:endParaRPr lang="en-US" b="1" dirty="0"/>
          </a:p>
          <a:p>
            <a:r>
              <a:rPr lang="en-US" b="1" dirty="0"/>
              <a:t>Purpose: </a:t>
            </a:r>
            <a:r>
              <a:rPr lang="en-US" dirty="0"/>
              <a:t>Comparable is used when the class itself defines the natural order of objects. It is used for the default ordering of the objects.</a:t>
            </a:r>
          </a:p>
          <a:p>
            <a:r>
              <a:rPr lang="en-US" b="1" dirty="0"/>
              <a:t>Method: </a:t>
            </a:r>
            <a:r>
              <a:rPr lang="en-US" dirty="0"/>
              <a:t>Comparable provides the </a:t>
            </a:r>
            <a:r>
              <a:rPr lang="en-US" b="1" dirty="0" err="1"/>
              <a:t>compareTo</a:t>
            </a:r>
            <a:r>
              <a:rPr lang="en-US" b="1" dirty="0"/>
              <a:t>() </a:t>
            </a:r>
            <a:r>
              <a:rPr lang="en-US" dirty="0"/>
              <a:t>method to sort elements.</a:t>
            </a:r>
          </a:p>
          <a:p>
            <a:r>
              <a:rPr lang="en-US" b="1" dirty="0"/>
              <a:t>Package: </a:t>
            </a:r>
            <a:r>
              <a:rPr lang="en-US" dirty="0"/>
              <a:t>Comparable is present in the </a:t>
            </a:r>
            <a:r>
              <a:rPr lang="en-US" b="1" dirty="0" err="1"/>
              <a:t>java.lang</a:t>
            </a:r>
            <a:r>
              <a:rPr lang="en-US" b="1" dirty="0"/>
              <a:t> </a:t>
            </a:r>
            <a:r>
              <a:rPr lang="en-US" dirty="0"/>
              <a:t>package.</a:t>
            </a:r>
          </a:p>
          <a:p>
            <a:r>
              <a:rPr lang="en-US" b="1" dirty="0"/>
              <a:t>Effect on Original Class: </a:t>
            </a:r>
            <a:r>
              <a:rPr lang="en-US" dirty="0"/>
              <a:t>Comparable affects the original class, i.e., the actual class is modified.</a:t>
            </a:r>
          </a:p>
          <a:p>
            <a:r>
              <a:rPr lang="en-US" b="1" dirty="0"/>
              <a:t>Usage: </a:t>
            </a:r>
            <a:r>
              <a:rPr lang="en-US" dirty="0"/>
              <a:t>We can sort the list elements of Comparable type by </a:t>
            </a:r>
            <a:r>
              <a:rPr lang="en-US" dirty="0" err="1"/>
              <a:t>Collections.sort</a:t>
            </a:r>
            <a:r>
              <a:rPr lang="en-US" dirty="0"/>
              <a:t>(List) method.</a:t>
            </a:r>
          </a:p>
        </p:txBody>
      </p:sp>
    </p:spTree>
    <p:extLst>
      <p:ext uri="{BB962C8B-B14F-4D97-AF65-F5344CB8AC3E}">
        <p14:creationId xmlns:p14="http://schemas.microsoft.com/office/powerpoint/2010/main" val="2044675936"/>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A4AA9-6D1E-16BA-7F05-C63554077DF4}"/>
              </a:ext>
            </a:extLst>
          </p:cNvPr>
          <p:cNvSpPr>
            <a:spLocks noGrp="1"/>
          </p:cNvSpPr>
          <p:nvPr>
            <p:ph type="title"/>
          </p:nvPr>
        </p:nvSpPr>
        <p:spPr/>
        <p:txBody>
          <a:bodyPr/>
          <a:lstStyle/>
          <a:p>
            <a:r>
              <a:rPr lang="en-US" b="1" dirty="0"/>
              <a:t>Comparable and Comparator</a:t>
            </a:r>
          </a:p>
        </p:txBody>
      </p:sp>
      <p:sp>
        <p:nvSpPr>
          <p:cNvPr id="3" name="Content Placeholder 2">
            <a:extLst>
              <a:ext uri="{FF2B5EF4-FFF2-40B4-BE49-F238E27FC236}">
                <a16:creationId xmlns:a16="http://schemas.microsoft.com/office/drawing/2014/main" id="{0E7B8E95-2780-F1BF-8E0B-02FBD5022817}"/>
              </a:ext>
            </a:extLst>
          </p:cNvPr>
          <p:cNvSpPr>
            <a:spLocks noGrp="1"/>
          </p:cNvSpPr>
          <p:nvPr>
            <p:ph idx="1"/>
          </p:nvPr>
        </p:nvSpPr>
        <p:spPr/>
        <p:txBody>
          <a:bodyPr>
            <a:normAutofit fontScale="92500" lnSpcReduction="10000"/>
          </a:bodyPr>
          <a:lstStyle/>
          <a:p>
            <a:pPr marL="0" indent="0">
              <a:buNone/>
            </a:pPr>
            <a:r>
              <a:rPr lang="en-US" b="1" dirty="0"/>
              <a:t>Comparator</a:t>
            </a:r>
          </a:p>
          <a:p>
            <a:pPr marL="0" indent="0">
              <a:buNone/>
            </a:pPr>
            <a:endParaRPr lang="en-US" b="1" dirty="0"/>
          </a:p>
          <a:p>
            <a:r>
              <a:rPr lang="en-US" b="1" dirty="0"/>
              <a:t>Purpose</a:t>
            </a:r>
            <a:r>
              <a:rPr lang="en-US" dirty="0"/>
              <a:t>: Comparator is used when you want to define a custom order for objects that may not naturally implement Comparable or when you want a different ordering than the natural order provided by Comparable.</a:t>
            </a:r>
          </a:p>
          <a:p>
            <a:r>
              <a:rPr lang="en-US" b="1" dirty="0"/>
              <a:t>Method</a:t>
            </a:r>
            <a:r>
              <a:rPr lang="en-US" dirty="0"/>
              <a:t>: Comparator provides the </a:t>
            </a:r>
            <a:r>
              <a:rPr lang="en-US" b="1" dirty="0"/>
              <a:t>compare()</a:t>
            </a:r>
            <a:r>
              <a:rPr lang="en-US" dirty="0"/>
              <a:t> method to sort elements.</a:t>
            </a:r>
          </a:p>
          <a:p>
            <a:r>
              <a:rPr lang="en-US" b="1" dirty="0"/>
              <a:t>Package</a:t>
            </a:r>
            <a:r>
              <a:rPr lang="en-US" dirty="0"/>
              <a:t>: Comparator is present in the </a:t>
            </a:r>
            <a:r>
              <a:rPr lang="en-US" dirty="0" err="1"/>
              <a:t>java.util</a:t>
            </a:r>
            <a:r>
              <a:rPr lang="en-US" dirty="0"/>
              <a:t> package.</a:t>
            </a:r>
          </a:p>
          <a:p>
            <a:r>
              <a:rPr lang="en-US" b="1" dirty="0"/>
              <a:t>Effect on Original Class: </a:t>
            </a:r>
            <a:r>
              <a:rPr lang="en-US" dirty="0"/>
              <a:t>Comparator doesn’t affect the original class, i.e., the actual class is not modified.</a:t>
            </a:r>
          </a:p>
          <a:p>
            <a:r>
              <a:rPr lang="en-US" b="1" dirty="0"/>
              <a:t>Usage</a:t>
            </a:r>
            <a:r>
              <a:rPr lang="en-US" dirty="0"/>
              <a:t>: We can sort the list elements of Comparator type by </a:t>
            </a:r>
            <a:r>
              <a:rPr lang="en-US" dirty="0" err="1"/>
              <a:t>Collections.sort</a:t>
            </a:r>
            <a:r>
              <a:rPr lang="en-US" dirty="0"/>
              <a:t>(List, Comparator) method.</a:t>
            </a:r>
          </a:p>
        </p:txBody>
      </p:sp>
    </p:spTree>
    <p:extLst>
      <p:ext uri="{BB962C8B-B14F-4D97-AF65-F5344CB8AC3E}">
        <p14:creationId xmlns:p14="http://schemas.microsoft.com/office/powerpoint/2010/main" val="1208648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Abstraction</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p:txBody>
          <a:bodyPr>
            <a:normAutofit/>
          </a:bodyPr>
          <a:lstStyle/>
          <a:p>
            <a:pPr marL="0" indent="0">
              <a:buNone/>
            </a:pPr>
            <a:r>
              <a:rPr lang="en-IN" sz="1600" dirty="0">
                <a:solidFill>
                  <a:srgbClr val="000000"/>
                </a:solidFill>
                <a:effectLst/>
                <a:latin typeface="Arial" panose="020B0604020202020204" pitchFamily="34" charset="0"/>
                <a:cs typeface="Arial" panose="020B0604020202020204" pitchFamily="34" charset="0"/>
              </a:rPr>
              <a:t>Hiding the internal implementation and highlighting the set of services</a:t>
            </a:r>
          </a:p>
          <a:p>
            <a:pPr marL="0" indent="0">
              <a:buNone/>
            </a:pPr>
            <a:endParaRPr lang="en-IN" sz="1600" dirty="0">
              <a:solidFill>
                <a:srgbClr val="000000"/>
              </a:solidFill>
              <a:latin typeface="Arial" panose="020B0604020202020204" pitchFamily="34" charset="0"/>
              <a:cs typeface="Arial" panose="020B0604020202020204" pitchFamily="34" charset="0"/>
            </a:endParaRPr>
          </a:p>
          <a:p>
            <a:pPr marL="0" indent="0">
              <a:buNone/>
            </a:pPr>
            <a:r>
              <a:rPr lang="en-IN" sz="1600" dirty="0">
                <a:solidFill>
                  <a:srgbClr val="000000"/>
                </a:solidFill>
                <a:latin typeface="Arial" panose="020B0604020202020204" pitchFamily="34" charset="0"/>
                <a:cs typeface="Arial" panose="020B0604020202020204" pitchFamily="34" charset="0"/>
              </a:rPr>
              <a:t>Ex:-</a:t>
            </a:r>
          </a:p>
          <a:p>
            <a:pPr marL="0" indent="0">
              <a:buNone/>
            </a:pPr>
            <a:r>
              <a:rPr lang="en-IN" sz="1600" dirty="0">
                <a:solidFill>
                  <a:srgbClr val="000000"/>
                </a:solidFill>
                <a:latin typeface="Arial" panose="020B0604020202020204" pitchFamily="34" charset="0"/>
                <a:cs typeface="Arial" panose="020B0604020202020204" pitchFamily="34" charset="0"/>
              </a:rPr>
              <a:t>a. Bank ATM Screens (Hiding thee internal implementation and highlighting set of services like withdraw, money transfer, mobile registration).</a:t>
            </a:r>
          </a:p>
          <a:p>
            <a:pPr marL="0" indent="0">
              <a:buNone/>
            </a:pPr>
            <a:r>
              <a:rPr lang="en-IN" sz="1600" dirty="0">
                <a:solidFill>
                  <a:srgbClr val="000000"/>
                </a:solidFill>
                <a:latin typeface="Arial" panose="020B0604020202020204" pitchFamily="34" charset="0"/>
                <a:cs typeface="Arial" panose="020B0604020202020204" pitchFamily="34" charset="0"/>
              </a:rPr>
              <a:t>b. Mobile phones (The mobile persons are hiding the internal circuit implementation and highlighting touch screen).</a:t>
            </a:r>
          </a:p>
          <a:p>
            <a:pPr marL="0" indent="0">
              <a:buNone/>
            </a:pPr>
            <a:r>
              <a:rPr lang="en-IN" sz="1600" dirty="0">
                <a:solidFill>
                  <a:srgbClr val="000000"/>
                </a:solidFill>
                <a:latin typeface="Arial" panose="020B0604020202020204" pitchFamily="34" charset="0"/>
                <a:cs typeface="Arial" panose="020B0604020202020204" pitchFamily="34" charset="0"/>
              </a:rPr>
              <a:t>c. Syllabus copy (the institutions persons just highlighting the set of contents that persons provided the persons are not highlighting the whole content).</a:t>
            </a:r>
          </a:p>
          <a:p>
            <a:pPr marL="0" indent="0">
              <a:buNone/>
            </a:pPr>
            <a:endParaRPr lang="en-IN" sz="1600" dirty="0">
              <a:solidFill>
                <a:srgbClr val="000000"/>
              </a:solidFill>
              <a:latin typeface="Arial" panose="020B0604020202020204" pitchFamily="34" charset="0"/>
              <a:cs typeface="Arial" panose="020B0604020202020204" pitchFamily="34" charset="0"/>
            </a:endParaRPr>
          </a:p>
          <a:p>
            <a:pPr marL="0" indent="0">
              <a:buNone/>
            </a:pPr>
            <a:r>
              <a:rPr lang="en-IN" sz="1600" dirty="0">
                <a:solidFill>
                  <a:srgbClr val="000000"/>
                </a:solidFill>
                <a:latin typeface="Arial" panose="020B0604020202020204" pitchFamily="34" charset="0"/>
                <a:cs typeface="Arial" panose="020B0604020202020204" pitchFamily="34" charset="0"/>
              </a:rPr>
              <a:t>How we achieve Abstraction in JAVA</a:t>
            </a:r>
          </a:p>
          <a:p>
            <a:pPr lvl="1"/>
            <a:r>
              <a:rPr lang="en-IN" sz="1200" dirty="0">
                <a:solidFill>
                  <a:srgbClr val="000000"/>
                </a:solidFill>
                <a:latin typeface="Arial" panose="020B0604020202020204" pitchFamily="34" charset="0"/>
                <a:cs typeface="Arial" panose="020B0604020202020204" pitchFamily="34" charset="0"/>
              </a:rPr>
              <a:t>Abstract Classes</a:t>
            </a:r>
          </a:p>
          <a:p>
            <a:pPr lvl="1"/>
            <a:r>
              <a:rPr lang="en-IN" sz="1200" dirty="0">
                <a:solidFill>
                  <a:srgbClr val="000000"/>
                </a:solidFill>
                <a:latin typeface="Arial" panose="020B0604020202020204" pitchFamily="34" charset="0"/>
                <a:cs typeface="Arial" panose="020B0604020202020204" pitchFamily="34" charset="0"/>
              </a:rPr>
              <a:t>Interfaces </a:t>
            </a:r>
          </a:p>
          <a:p>
            <a:pPr marL="0" indent="0">
              <a:buNone/>
            </a:pPr>
            <a:endParaRPr lang="en-IN" sz="16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3417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Abstraction - </a:t>
            </a:r>
            <a:r>
              <a:rPr lang="en-IN" dirty="0" err="1">
                <a:latin typeface="TTE19494D0t00"/>
              </a:rPr>
              <a:t>Contd</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a:xfrm>
            <a:off x="838200" y="1467852"/>
            <a:ext cx="10515600" cy="5149515"/>
          </a:xfrm>
        </p:spPr>
        <p:txBody>
          <a:bodyPr>
            <a:normAutofit fontScale="77500" lnSpcReduction="20000"/>
          </a:bodyPr>
          <a:lstStyle/>
          <a:p>
            <a:r>
              <a:rPr lang="en-IN" sz="1600" dirty="0">
                <a:solidFill>
                  <a:srgbClr val="000000"/>
                </a:solidFill>
                <a:effectLst/>
                <a:latin typeface="Arial" panose="020B0604020202020204" pitchFamily="34" charset="0"/>
                <a:cs typeface="Arial" panose="020B0604020202020204" pitchFamily="34" charset="0"/>
              </a:rPr>
              <a:t>The way of representation the methods are divided into two types</a:t>
            </a:r>
          </a:p>
          <a:p>
            <a:pPr marL="0" indent="0">
              <a:buNone/>
            </a:pPr>
            <a:r>
              <a:rPr lang="en-IN" sz="1600" dirty="0">
                <a:solidFill>
                  <a:srgbClr val="000000"/>
                </a:solidFill>
                <a:effectLst/>
                <a:latin typeface="Arial" panose="020B0604020202020204" pitchFamily="34" charset="0"/>
                <a:cs typeface="Arial" panose="020B0604020202020204" pitchFamily="34" charset="0"/>
              </a:rPr>
              <a:t>	1) Normal methods</a:t>
            </a:r>
          </a:p>
          <a:p>
            <a:pPr marL="0" indent="0">
              <a:buNone/>
            </a:pPr>
            <a:r>
              <a:rPr lang="en-IN" sz="1600" dirty="0">
                <a:solidFill>
                  <a:srgbClr val="000000"/>
                </a:solidFill>
                <a:effectLst/>
                <a:latin typeface="Arial" panose="020B0604020202020204" pitchFamily="34" charset="0"/>
                <a:cs typeface="Arial" panose="020B0604020202020204" pitchFamily="34" charset="0"/>
              </a:rPr>
              <a:t>	2) Abstract methods</a:t>
            </a:r>
          </a:p>
          <a:p>
            <a:pPr marL="0" indent="0">
              <a:buNone/>
            </a:pPr>
            <a:r>
              <a:rPr lang="en-IN" sz="1600" b="1" dirty="0">
                <a:solidFill>
                  <a:srgbClr val="000000"/>
                </a:solidFill>
                <a:effectLst/>
                <a:latin typeface="Arial" panose="020B0604020202020204" pitchFamily="34" charset="0"/>
                <a:cs typeface="Arial" panose="020B0604020202020204" pitchFamily="34" charset="0"/>
              </a:rPr>
              <a:t>1. Normal methods</a:t>
            </a:r>
          </a:p>
          <a:p>
            <a:pPr marL="0" indent="0">
              <a:buNone/>
            </a:pPr>
            <a:r>
              <a:rPr lang="en-IN" sz="1600" dirty="0">
                <a:solidFill>
                  <a:srgbClr val="000000"/>
                </a:solidFill>
                <a:effectLst/>
                <a:latin typeface="Arial" panose="020B0604020202020204" pitchFamily="34" charset="0"/>
                <a:cs typeface="Arial" panose="020B0604020202020204" pitchFamily="34" charset="0"/>
              </a:rPr>
              <a:t>Normal method is a method which contains declaration as well as implementation.</a:t>
            </a:r>
          </a:p>
          <a:p>
            <a:pPr marL="0" indent="0">
              <a:buNone/>
            </a:pPr>
            <a:r>
              <a:rPr lang="en-IN" sz="1600" dirty="0">
                <a:solidFill>
                  <a:srgbClr val="000000"/>
                </a:solidFill>
                <a:effectLst/>
                <a:latin typeface="Arial" panose="020B0604020202020204" pitchFamily="34" charset="0"/>
                <a:cs typeface="Arial" panose="020B0604020202020204" pitchFamily="34" charset="0"/>
              </a:rPr>
              <a:t>Ex:-</a:t>
            </a:r>
          </a:p>
          <a:p>
            <a:pPr marL="0" indent="0">
              <a:buNone/>
            </a:pPr>
            <a:r>
              <a:rPr lang="en-IN" sz="1600" dirty="0">
                <a:solidFill>
                  <a:srgbClr val="000000"/>
                </a:solidFill>
                <a:effectLst/>
                <a:latin typeface="Arial" panose="020B0604020202020204" pitchFamily="34" charset="0"/>
                <a:cs typeface="Arial" panose="020B0604020202020204" pitchFamily="34" charset="0"/>
              </a:rPr>
              <a:t>Void m1()</a:t>
            </a:r>
          </a:p>
          <a:p>
            <a:pPr marL="0" indent="0">
              <a:buNone/>
            </a:pPr>
            <a:r>
              <a:rPr lang="en-IN" sz="1600" dirty="0">
                <a:solidFill>
                  <a:srgbClr val="000000"/>
                </a:solidFill>
                <a:effectLst/>
                <a:latin typeface="Arial" panose="020B0604020202020204" pitchFamily="34" charset="0"/>
                <a:cs typeface="Arial" panose="020B0604020202020204" pitchFamily="34" charset="0"/>
              </a:rPr>
              <a:t>{</a:t>
            </a:r>
          </a:p>
          <a:p>
            <a:pPr marL="0" indent="0">
              <a:buNone/>
            </a:pPr>
            <a:r>
              <a:rPr lang="en-IN" sz="1600" dirty="0">
                <a:solidFill>
                  <a:srgbClr val="000000"/>
                </a:solidFill>
                <a:effectLst/>
                <a:latin typeface="Arial" panose="020B0604020202020204" pitchFamily="34" charset="0"/>
                <a:cs typeface="Arial" panose="020B0604020202020204" pitchFamily="34" charset="0"/>
              </a:rPr>
              <a:t>---------</a:t>
            </a:r>
          </a:p>
          <a:p>
            <a:pPr marL="0" indent="0">
              <a:buNone/>
            </a:pPr>
            <a:r>
              <a:rPr lang="en-IN" sz="1600" dirty="0">
                <a:solidFill>
                  <a:srgbClr val="000000"/>
                </a:solidFill>
                <a:effectLst/>
                <a:latin typeface="Arial" panose="020B0604020202020204" pitchFamily="34" charset="0"/>
                <a:cs typeface="Arial" panose="020B0604020202020204" pitchFamily="34" charset="0"/>
              </a:rPr>
              <a:t>--------body;</a:t>
            </a:r>
          </a:p>
          <a:p>
            <a:pPr marL="0" indent="0">
              <a:buNone/>
            </a:pPr>
            <a:r>
              <a:rPr lang="en-IN" sz="1600" dirty="0">
                <a:solidFill>
                  <a:srgbClr val="000000"/>
                </a:solidFill>
                <a:effectLst/>
                <a:latin typeface="Arial" panose="020B0604020202020204" pitchFamily="34" charset="0"/>
                <a:cs typeface="Arial" panose="020B0604020202020204" pitchFamily="34" charset="0"/>
              </a:rPr>
              <a:t>---------</a:t>
            </a:r>
          </a:p>
          <a:p>
            <a:pPr marL="0" indent="0">
              <a:buNone/>
            </a:pPr>
            <a:r>
              <a:rPr lang="en-IN" sz="1600" dirty="0">
                <a:solidFill>
                  <a:srgbClr val="000000"/>
                </a:solidFill>
                <a:effectLst/>
                <a:latin typeface="Arial" panose="020B0604020202020204" pitchFamily="34" charset="0"/>
                <a:cs typeface="Arial" panose="020B0604020202020204" pitchFamily="34" charset="0"/>
              </a:rPr>
              <a:t>}</a:t>
            </a:r>
          </a:p>
          <a:p>
            <a:pPr marL="0" indent="0">
              <a:buNone/>
            </a:pPr>
            <a:r>
              <a:rPr lang="en-IN" sz="1600" b="1" dirty="0">
                <a:solidFill>
                  <a:srgbClr val="000000"/>
                </a:solidFill>
                <a:latin typeface="Arial" panose="020B0604020202020204" pitchFamily="34" charset="0"/>
                <a:cs typeface="Arial" panose="020B0604020202020204" pitchFamily="34" charset="0"/>
              </a:rPr>
              <a:t>2. Abstract Methods:</a:t>
            </a:r>
          </a:p>
          <a:p>
            <a:r>
              <a:rPr lang="en-IN" sz="1600" dirty="0">
                <a:solidFill>
                  <a:srgbClr val="000000"/>
                </a:solidFill>
                <a:latin typeface="Arial" panose="020B0604020202020204" pitchFamily="34" charset="0"/>
                <a:cs typeface="Arial" panose="020B0604020202020204" pitchFamily="34" charset="0"/>
              </a:rPr>
              <a:t>The method which is having declaration but not implementations such type of methods are called abstract Method. </a:t>
            </a:r>
          </a:p>
          <a:p>
            <a:r>
              <a:rPr lang="en-IN" sz="1600" dirty="0">
                <a:solidFill>
                  <a:srgbClr val="000000"/>
                </a:solidFill>
                <a:latin typeface="Arial" panose="020B0604020202020204" pitchFamily="34" charset="0"/>
                <a:cs typeface="Arial" panose="020B0604020202020204" pitchFamily="34" charset="0"/>
              </a:rPr>
              <a:t>Hence every abstract method should end with “;”.</a:t>
            </a:r>
          </a:p>
          <a:p>
            <a:r>
              <a:rPr lang="en-IN" sz="1600" dirty="0">
                <a:solidFill>
                  <a:srgbClr val="000000"/>
                </a:solidFill>
                <a:latin typeface="Arial" panose="020B0604020202020204" pitchFamily="34" charset="0"/>
                <a:cs typeface="Arial" panose="020B0604020202020204" pitchFamily="34" charset="0"/>
              </a:rPr>
              <a:t>The child classes are responsible to provide implementation for parent class abstract methods.</a:t>
            </a:r>
          </a:p>
          <a:p>
            <a:pPr marL="0" indent="0">
              <a:buNone/>
            </a:pPr>
            <a:endParaRPr lang="en-IN" sz="1600" dirty="0">
              <a:solidFill>
                <a:srgbClr val="000000"/>
              </a:solidFill>
              <a:latin typeface="Arial" panose="020B0604020202020204" pitchFamily="34" charset="0"/>
              <a:cs typeface="Arial" panose="020B0604020202020204" pitchFamily="34" charset="0"/>
            </a:endParaRPr>
          </a:p>
          <a:p>
            <a:pPr marL="0" indent="0">
              <a:buNone/>
            </a:pPr>
            <a:r>
              <a:rPr lang="en-IN" sz="1600" dirty="0">
                <a:solidFill>
                  <a:srgbClr val="000000"/>
                </a:solidFill>
                <a:latin typeface="Arial" panose="020B0604020202020204" pitchFamily="34" charset="0"/>
                <a:cs typeface="Arial" panose="020B0604020202020204" pitchFamily="34" charset="0"/>
              </a:rPr>
              <a:t>Ex: - </a:t>
            </a:r>
          </a:p>
          <a:p>
            <a:pPr marL="0" indent="0">
              <a:buNone/>
            </a:pPr>
            <a:r>
              <a:rPr lang="en-IN" sz="1600" dirty="0">
                <a:solidFill>
                  <a:srgbClr val="000000"/>
                </a:solidFill>
                <a:latin typeface="Arial" panose="020B0604020202020204" pitchFamily="34" charset="0"/>
                <a:cs typeface="Arial" panose="020B0604020202020204" pitchFamily="34" charset="0"/>
              </a:rPr>
              <a:t>void m1 (); ----------abstract method</a:t>
            </a:r>
          </a:p>
          <a:p>
            <a:pPr marL="0" indent="0">
              <a:buNone/>
            </a:pPr>
            <a:endParaRPr lang="en-IN" sz="1600" b="1" dirty="0">
              <a:solidFill>
                <a:srgbClr val="000000"/>
              </a:solidFill>
              <a:effectLst/>
              <a:latin typeface="Arial" panose="020B0604020202020204" pitchFamily="34" charset="0"/>
              <a:cs typeface="Arial" panose="020B0604020202020204" pitchFamily="34" charset="0"/>
            </a:endParaRPr>
          </a:p>
          <a:p>
            <a:endParaRPr lang="en-IN" sz="1600" dirty="0">
              <a:solidFill>
                <a:srgbClr val="000000"/>
              </a:solidFill>
              <a:effectLst/>
              <a:latin typeface="Arial" panose="020B0604020202020204" pitchFamily="34" charset="0"/>
              <a:cs typeface="Arial" panose="020B0604020202020204" pitchFamily="34" charset="0"/>
            </a:endParaRPr>
          </a:p>
          <a:p>
            <a:endParaRPr lang="en-IN" sz="16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3952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Abstraction - </a:t>
            </a:r>
            <a:r>
              <a:rPr lang="en-IN" dirty="0" err="1">
                <a:latin typeface="TTE19494D0t00"/>
              </a:rPr>
              <a:t>Contd</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a:xfrm>
            <a:off x="838200" y="1467852"/>
            <a:ext cx="10515600" cy="5149515"/>
          </a:xfrm>
        </p:spPr>
        <p:txBody>
          <a:bodyPr>
            <a:normAutofit/>
          </a:bodyPr>
          <a:lstStyle/>
          <a:p>
            <a:r>
              <a:rPr lang="en-IN" sz="1600" dirty="0">
                <a:solidFill>
                  <a:srgbClr val="000000"/>
                </a:solidFill>
                <a:effectLst/>
                <a:latin typeface="Arial" panose="020B0604020202020204" pitchFamily="34" charset="0"/>
              </a:rPr>
              <a:t>Based on above representation of methods the classes are divided into two types</a:t>
            </a:r>
          </a:p>
          <a:p>
            <a:pPr marL="0" indent="0">
              <a:buNone/>
            </a:pPr>
            <a:endParaRPr lang="en-IN" sz="1600" dirty="0">
              <a:solidFill>
                <a:srgbClr val="000000"/>
              </a:solidFill>
              <a:effectLst/>
              <a:latin typeface="Arial" panose="020B0604020202020204" pitchFamily="34" charset="0"/>
            </a:endParaRPr>
          </a:p>
          <a:p>
            <a:pPr marL="342900" indent="-342900">
              <a:buAutoNum type="arabicParenR"/>
            </a:pPr>
            <a:r>
              <a:rPr lang="en-IN" sz="1600" dirty="0">
                <a:solidFill>
                  <a:srgbClr val="000000"/>
                </a:solidFill>
                <a:effectLst/>
                <a:latin typeface="Arial" panose="020B0604020202020204" pitchFamily="34" charset="0"/>
              </a:rPr>
              <a:t>Normal classes</a:t>
            </a:r>
          </a:p>
          <a:p>
            <a:pPr marL="0" indent="0">
              <a:buNone/>
            </a:pPr>
            <a:endParaRPr lang="en-IN" sz="1600" dirty="0">
              <a:solidFill>
                <a:srgbClr val="000000"/>
              </a:solidFill>
              <a:effectLst/>
              <a:latin typeface="Arial" panose="020B0604020202020204" pitchFamily="34" charset="0"/>
            </a:endParaRPr>
          </a:p>
          <a:p>
            <a:pPr marL="0" indent="0">
              <a:buNone/>
            </a:pPr>
            <a:r>
              <a:rPr lang="en-IN" sz="1600" dirty="0">
                <a:solidFill>
                  <a:srgbClr val="000000"/>
                </a:solidFill>
                <a:effectLst/>
                <a:latin typeface="Arial" panose="020B0604020202020204" pitchFamily="34" charset="0"/>
              </a:rPr>
              <a:t>Normal class is a java class it contains only normal methods.</a:t>
            </a:r>
          </a:p>
          <a:p>
            <a:pPr marL="0" indent="0">
              <a:buNone/>
            </a:pPr>
            <a:endParaRPr lang="en-IN" sz="1600" dirty="0">
              <a:solidFill>
                <a:srgbClr val="000000"/>
              </a:solidFill>
              <a:effectLst/>
              <a:latin typeface="Arial" panose="020B0604020202020204" pitchFamily="34" charset="0"/>
            </a:endParaRPr>
          </a:p>
          <a:p>
            <a:pPr marL="0" indent="0">
              <a:buNone/>
            </a:pPr>
            <a:r>
              <a:rPr lang="en-IN" sz="1600" dirty="0">
                <a:solidFill>
                  <a:srgbClr val="000000"/>
                </a:solidFill>
                <a:effectLst/>
                <a:latin typeface="Arial" panose="020B0604020202020204" pitchFamily="34" charset="0"/>
              </a:rPr>
              <a:t>class Test{</a:t>
            </a:r>
          </a:p>
          <a:p>
            <a:pPr marL="0" indent="0">
              <a:buNone/>
            </a:pPr>
            <a:r>
              <a:rPr lang="en-IN" sz="1600" dirty="0">
                <a:solidFill>
                  <a:srgbClr val="000000"/>
                </a:solidFill>
                <a:effectLst/>
                <a:latin typeface="Arial" panose="020B0604020202020204" pitchFamily="34" charset="0"/>
              </a:rPr>
              <a:t>void m1(){</a:t>
            </a:r>
          </a:p>
          <a:p>
            <a:pPr marL="0" indent="0">
              <a:buNone/>
            </a:pPr>
            <a:r>
              <a:rPr lang="en-IN" sz="1600" dirty="0">
                <a:solidFill>
                  <a:srgbClr val="000000"/>
                </a:solidFill>
                <a:effectLst/>
                <a:latin typeface="Arial" panose="020B0604020202020204" pitchFamily="34" charset="0"/>
              </a:rPr>
              <a:t>body;}</a:t>
            </a:r>
          </a:p>
          <a:p>
            <a:pPr marL="0" indent="0">
              <a:buNone/>
            </a:pPr>
            <a:r>
              <a:rPr lang="en-IN" sz="1600" dirty="0">
                <a:solidFill>
                  <a:srgbClr val="000000"/>
                </a:solidFill>
                <a:effectLst/>
                <a:latin typeface="Arial" panose="020B0604020202020204" pitchFamily="34" charset="0"/>
              </a:rPr>
              <a:t>void m2(){</a:t>
            </a:r>
          </a:p>
          <a:p>
            <a:pPr marL="0" indent="0">
              <a:buNone/>
            </a:pPr>
            <a:r>
              <a:rPr lang="en-IN" sz="1600" dirty="0">
                <a:solidFill>
                  <a:srgbClr val="000000"/>
                </a:solidFill>
                <a:effectLst/>
                <a:latin typeface="Arial" panose="020B0604020202020204" pitchFamily="34" charset="0"/>
              </a:rPr>
              <a:t>body;}</a:t>
            </a:r>
          </a:p>
          <a:p>
            <a:pPr marL="0" indent="0">
              <a:buNone/>
            </a:pPr>
            <a:r>
              <a:rPr lang="en-IN" sz="1600" dirty="0">
                <a:solidFill>
                  <a:srgbClr val="000000"/>
                </a:solidFill>
                <a:effectLst/>
                <a:latin typeface="Arial" panose="020B0604020202020204" pitchFamily="34" charset="0"/>
              </a:rPr>
              <a:t>void m3(){</a:t>
            </a:r>
          </a:p>
          <a:p>
            <a:pPr marL="0" indent="0">
              <a:buNone/>
            </a:pPr>
            <a:r>
              <a:rPr lang="en-IN" sz="1600" dirty="0">
                <a:solidFill>
                  <a:srgbClr val="000000"/>
                </a:solidFill>
                <a:effectLst/>
                <a:latin typeface="Arial" panose="020B0604020202020204" pitchFamily="34" charset="0"/>
              </a:rPr>
              <a:t>Body;}}</a:t>
            </a:r>
          </a:p>
        </p:txBody>
      </p:sp>
    </p:spTree>
    <p:extLst>
      <p:ext uri="{BB962C8B-B14F-4D97-AF65-F5344CB8AC3E}">
        <p14:creationId xmlns:p14="http://schemas.microsoft.com/office/powerpoint/2010/main" val="3440456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Abstraction - </a:t>
            </a:r>
            <a:r>
              <a:rPr lang="en-IN" dirty="0" err="1">
                <a:latin typeface="TTE19494D0t00"/>
              </a:rPr>
              <a:t>Contd</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a:xfrm>
            <a:off x="838200" y="1467852"/>
            <a:ext cx="10515600" cy="6677527"/>
          </a:xfrm>
        </p:spPr>
        <p:txBody>
          <a:bodyPr>
            <a:noAutofit/>
          </a:bodyPr>
          <a:lstStyle/>
          <a:p>
            <a:pPr marL="0" indent="0">
              <a:buNone/>
            </a:pPr>
            <a:r>
              <a:rPr lang="en-IN" sz="1400" dirty="0">
                <a:solidFill>
                  <a:srgbClr val="000000"/>
                </a:solidFill>
                <a:latin typeface="Arial" panose="020B0604020202020204" pitchFamily="34" charset="0"/>
                <a:cs typeface="Arial" panose="020B0604020202020204" pitchFamily="34" charset="0"/>
              </a:rPr>
              <a:t>2. Abstract Classes</a:t>
            </a:r>
            <a:endParaRPr lang="en-IN" sz="1400" dirty="0">
              <a:solidFill>
                <a:srgbClr val="000000"/>
              </a:solidFill>
              <a:effectLst/>
              <a:latin typeface="Arial" panose="020B0604020202020204" pitchFamily="34" charset="0"/>
              <a:cs typeface="Arial" panose="020B0604020202020204" pitchFamily="34" charset="0"/>
            </a:endParaRPr>
          </a:p>
          <a:p>
            <a:r>
              <a:rPr lang="en-IN" sz="1400" dirty="0">
                <a:solidFill>
                  <a:srgbClr val="000000"/>
                </a:solidFill>
                <a:effectLst/>
                <a:latin typeface="Arial" panose="020B0604020202020204" pitchFamily="34" charset="0"/>
                <a:cs typeface="Arial" panose="020B0604020202020204" pitchFamily="34" charset="0"/>
              </a:rPr>
              <a:t>Abstract class is a java class which contains at least one abstract method.</a:t>
            </a:r>
          </a:p>
          <a:p>
            <a:r>
              <a:rPr lang="en-IN" sz="1400" dirty="0">
                <a:solidFill>
                  <a:srgbClr val="000000"/>
                </a:solidFill>
                <a:effectLst/>
                <a:latin typeface="Arial" panose="020B0604020202020204" pitchFamily="34" charset="0"/>
                <a:cs typeface="Arial" panose="020B0604020202020204" pitchFamily="34" charset="0"/>
              </a:rPr>
              <a:t>To specify the particular class is abstract and particular method is abstract method to the compiler use abstract modifier.</a:t>
            </a:r>
          </a:p>
          <a:p>
            <a:r>
              <a:rPr lang="en-IN" sz="1400" dirty="0">
                <a:solidFill>
                  <a:srgbClr val="000000"/>
                </a:solidFill>
                <a:effectLst/>
                <a:latin typeface="Arial" panose="020B0604020202020204" pitchFamily="34" charset="0"/>
                <a:cs typeface="Arial" panose="020B0604020202020204" pitchFamily="34" charset="0"/>
              </a:rPr>
              <a:t>For the abstract classes it is not possible to create an object. Because it contains the unimplemented methods.</a:t>
            </a:r>
          </a:p>
          <a:p>
            <a:r>
              <a:rPr lang="en-IN" sz="1400" dirty="0">
                <a:solidFill>
                  <a:srgbClr val="000000"/>
                </a:solidFill>
                <a:effectLst/>
                <a:latin typeface="Arial" panose="020B0604020202020204" pitchFamily="34" charset="0"/>
                <a:cs typeface="Arial" panose="020B0604020202020204" pitchFamily="34" charset="0"/>
              </a:rPr>
              <a:t>For any class if we don’t want instantiation then we have to declare that class as abstract i.e., for abstract classes instantiation (creation of object) is not possible.</a:t>
            </a:r>
          </a:p>
          <a:p>
            <a:pPr marL="0" indent="0">
              <a:buNone/>
            </a:pPr>
            <a:r>
              <a:rPr lang="en-IN" sz="1400" dirty="0">
                <a:solidFill>
                  <a:srgbClr val="000000"/>
                </a:solidFill>
                <a:latin typeface="Arial" panose="020B0604020202020204" pitchFamily="34" charset="0"/>
                <a:cs typeface="Arial" panose="020B0604020202020204" pitchFamily="34" charset="0"/>
              </a:rPr>
              <a:t>Syntax:</a:t>
            </a:r>
          </a:p>
          <a:p>
            <a:pPr marL="0" indent="0">
              <a:buNone/>
            </a:pPr>
            <a:r>
              <a:rPr lang="en-IN" sz="1400" dirty="0">
                <a:solidFill>
                  <a:srgbClr val="000000"/>
                </a:solidFill>
                <a:effectLst/>
                <a:latin typeface="Arial" panose="020B0604020202020204" pitchFamily="34" charset="0"/>
                <a:cs typeface="Arial" panose="020B0604020202020204" pitchFamily="34" charset="0"/>
              </a:rPr>
              <a:t>Abstract class Test</a:t>
            </a:r>
          </a:p>
          <a:p>
            <a:pPr marL="0" indent="0">
              <a:buNone/>
            </a:pPr>
            <a:r>
              <a:rPr lang="en-IN" sz="1400" dirty="0">
                <a:solidFill>
                  <a:srgbClr val="000000"/>
                </a:solidFill>
                <a:effectLst/>
                <a:latin typeface="Arial" panose="020B0604020202020204" pitchFamily="34" charset="0"/>
                <a:cs typeface="Arial" panose="020B0604020202020204" pitchFamily="34" charset="0"/>
              </a:rPr>
              <a:t>{</a:t>
            </a:r>
          </a:p>
          <a:p>
            <a:pPr marL="0" indent="0">
              <a:buNone/>
            </a:pPr>
            <a:r>
              <a:rPr lang="en-IN" sz="1400" dirty="0">
                <a:solidFill>
                  <a:srgbClr val="000000"/>
                </a:solidFill>
                <a:effectLst/>
                <a:latin typeface="Arial" panose="020B0604020202020204" pitchFamily="34" charset="0"/>
                <a:cs typeface="Arial" panose="020B0604020202020204" pitchFamily="34" charset="0"/>
              </a:rPr>
              <a:t>void m1() { body; }</a:t>
            </a:r>
          </a:p>
          <a:p>
            <a:pPr marL="0" indent="0">
              <a:buNone/>
            </a:pPr>
            <a:r>
              <a:rPr lang="en-IN" sz="1400" dirty="0">
                <a:solidFill>
                  <a:srgbClr val="000000"/>
                </a:solidFill>
                <a:effectLst/>
                <a:latin typeface="Arial" panose="020B0604020202020204" pitchFamily="34" charset="0"/>
                <a:cs typeface="Arial" panose="020B0604020202020204" pitchFamily="34" charset="0"/>
              </a:rPr>
              <a:t>void m2() { body; }</a:t>
            </a:r>
          </a:p>
          <a:p>
            <a:pPr marL="0" indent="0">
              <a:buNone/>
            </a:pPr>
            <a:r>
              <a:rPr lang="en-IN" sz="1400" dirty="0">
                <a:solidFill>
                  <a:srgbClr val="000000"/>
                </a:solidFill>
                <a:effectLst/>
                <a:latin typeface="Arial" panose="020B0604020202020204" pitchFamily="34" charset="0"/>
                <a:cs typeface="Arial" panose="020B0604020202020204" pitchFamily="34" charset="0"/>
              </a:rPr>
              <a:t>Abstract void m3();</a:t>
            </a:r>
          </a:p>
          <a:p>
            <a:pPr marL="0" indent="0">
              <a:buNone/>
            </a:pPr>
            <a:r>
              <a:rPr lang="en-IN" sz="1400" dirty="0">
                <a:solidFill>
                  <a:srgbClr val="000000"/>
                </a:solidFill>
                <a:effectLst/>
                <a:latin typeface="Arial" panose="020B0604020202020204" pitchFamily="34" charset="0"/>
                <a:cs typeface="Arial" panose="020B0604020202020204" pitchFamily="34" charset="0"/>
              </a:rPr>
              <a:t>}</a:t>
            </a:r>
          </a:p>
          <a:p>
            <a:pPr marL="0" indent="0">
              <a:buNone/>
            </a:pPr>
            <a:r>
              <a:rPr lang="en-IN" sz="1400" dirty="0">
                <a:solidFill>
                  <a:srgbClr val="000000"/>
                </a:solidFill>
                <a:effectLst/>
                <a:latin typeface="Arial" panose="020B0604020202020204" pitchFamily="34" charset="0"/>
                <a:cs typeface="Arial" panose="020B0604020202020204" pitchFamily="34" charset="0"/>
              </a:rPr>
              <a:t>class Test</a:t>
            </a:r>
          </a:p>
          <a:p>
            <a:pPr marL="0" indent="0">
              <a:buNone/>
            </a:pPr>
            <a:r>
              <a:rPr lang="en-IN" sz="1400" dirty="0">
                <a:solidFill>
                  <a:srgbClr val="000000"/>
                </a:solidFill>
                <a:effectLst/>
                <a:latin typeface="Arial" panose="020B0604020202020204" pitchFamily="34" charset="0"/>
                <a:cs typeface="Arial" panose="020B0604020202020204" pitchFamily="34" charset="0"/>
              </a:rPr>
              <a:t>{</a:t>
            </a:r>
          </a:p>
          <a:p>
            <a:pPr marL="0" indent="0">
              <a:buNone/>
            </a:pPr>
            <a:r>
              <a:rPr lang="en-IN" sz="1400" dirty="0">
                <a:solidFill>
                  <a:srgbClr val="000000"/>
                </a:solidFill>
                <a:effectLst/>
                <a:latin typeface="Arial" panose="020B0604020202020204" pitchFamily="34" charset="0"/>
                <a:cs typeface="Arial" panose="020B0604020202020204" pitchFamily="34" charset="0"/>
              </a:rPr>
              <a:t>Abstract void m1();</a:t>
            </a:r>
          </a:p>
          <a:p>
            <a:pPr marL="0" indent="0">
              <a:buNone/>
            </a:pPr>
            <a:r>
              <a:rPr lang="en-IN" sz="1400" dirty="0">
                <a:solidFill>
                  <a:srgbClr val="000000"/>
                </a:solidFill>
                <a:effectLst/>
                <a:latin typeface="Arial" panose="020B0604020202020204" pitchFamily="34" charset="0"/>
                <a:cs typeface="Arial" panose="020B0604020202020204" pitchFamily="34" charset="0"/>
              </a:rPr>
              <a:t>Abstract void m2();</a:t>
            </a:r>
          </a:p>
          <a:p>
            <a:pPr marL="0" indent="0">
              <a:buNone/>
            </a:pPr>
            <a:r>
              <a:rPr lang="en-IN" sz="1400" dirty="0">
                <a:solidFill>
                  <a:srgbClr val="000000"/>
                </a:solidFill>
                <a:effectLst/>
                <a:latin typeface="Arial" panose="020B0604020202020204" pitchFamily="34" charset="0"/>
                <a:cs typeface="Arial" panose="020B0604020202020204" pitchFamily="34" charset="0"/>
              </a:rPr>
              <a:t>Abstract void m3();</a:t>
            </a:r>
          </a:p>
          <a:p>
            <a:pPr marL="0" indent="0">
              <a:buNone/>
            </a:pPr>
            <a:r>
              <a:rPr lang="en-IN" sz="1400" dirty="0">
                <a:solidFill>
                  <a:srgbClr val="000000"/>
                </a:solidFill>
                <a:effectLst/>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195331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Features </a:t>
            </a:r>
            <a:r>
              <a:rPr lang="en-IN">
                <a:latin typeface="TTE19494D0t00"/>
              </a:rPr>
              <a:t>of Java</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fontScale="92500" lnSpcReduction="10000"/>
          </a:bodyPr>
          <a:lstStyle/>
          <a:p>
            <a:pPr>
              <a:buFont typeface="+mj-lt"/>
              <a:buAutoNum type="arabicPeriod"/>
            </a:pPr>
            <a:r>
              <a:rPr lang="en-IN" sz="1800" dirty="0">
                <a:effectLst/>
                <a:latin typeface="Arial" panose="020B0604020202020204" pitchFamily="34" charset="0"/>
                <a:cs typeface="Arial" panose="020B0604020202020204" pitchFamily="34" charset="0"/>
              </a:rPr>
              <a:t>Simple </a:t>
            </a:r>
          </a:p>
          <a:p>
            <a:pPr>
              <a:buFont typeface="+mj-lt"/>
              <a:buAutoNum type="arabicPeriod"/>
            </a:pPr>
            <a:r>
              <a:rPr lang="en-IN" sz="1800" dirty="0">
                <a:effectLst/>
                <a:latin typeface="Arial" panose="020B0604020202020204" pitchFamily="34" charset="0"/>
                <a:cs typeface="Arial" panose="020B0604020202020204" pitchFamily="34" charset="0"/>
              </a:rPr>
              <a:t>Platform independent </a:t>
            </a:r>
          </a:p>
          <a:p>
            <a:pPr>
              <a:buFont typeface="+mj-lt"/>
              <a:buAutoNum type="arabicPeriod"/>
            </a:pPr>
            <a:r>
              <a:rPr lang="en-IN" sz="1800" dirty="0">
                <a:effectLst/>
                <a:latin typeface="Arial" panose="020B0604020202020204" pitchFamily="34" charset="0"/>
                <a:cs typeface="Arial" panose="020B0604020202020204" pitchFamily="34" charset="0"/>
              </a:rPr>
              <a:t>Architectural neutral </a:t>
            </a:r>
          </a:p>
          <a:p>
            <a:pPr>
              <a:buFont typeface="+mj-lt"/>
              <a:buAutoNum type="arabicPeriod"/>
            </a:pPr>
            <a:r>
              <a:rPr lang="en-IN" sz="1800" dirty="0">
                <a:effectLst/>
                <a:latin typeface="Arial" panose="020B0604020202020204" pitchFamily="34" charset="0"/>
                <a:cs typeface="Arial" panose="020B0604020202020204" pitchFamily="34" charset="0"/>
              </a:rPr>
              <a:t>Portable </a:t>
            </a:r>
          </a:p>
          <a:p>
            <a:pPr>
              <a:buFont typeface="+mj-lt"/>
              <a:buAutoNum type="arabicPeriod"/>
            </a:pPr>
            <a:r>
              <a:rPr lang="en-IN" sz="1800" dirty="0">
                <a:effectLst/>
                <a:latin typeface="Arial" panose="020B0604020202020204" pitchFamily="34" charset="0"/>
                <a:cs typeface="Arial" panose="020B0604020202020204" pitchFamily="34" charset="0"/>
              </a:rPr>
              <a:t>Multi threading </a:t>
            </a:r>
          </a:p>
          <a:p>
            <a:pPr>
              <a:buFont typeface="+mj-lt"/>
              <a:buAutoNum type="arabicPeriod"/>
            </a:pPr>
            <a:r>
              <a:rPr lang="en-IN" sz="1800" dirty="0">
                <a:effectLst/>
                <a:latin typeface="Arial" panose="020B0604020202020204" pitchFamily="34" charset="0"/>
                <a:cs typeface="Arial" panose="020B0604020202020204" pitchFamily="34" charset="0"/>
              </a:rPr>
              <a:t>Distributed </a:t>
            </a:r>
          </a:p>
          <a:p>
            <a:pPr>
              <a:buFont typeface="+mj-lt"/>
              <a:buAutoNum type="arabicPeriod"/>
            </a:pPr>
            <a:r>
              <a:rPr lang="en-IN" sz="1800" dirty="0">
                <a:effectLst/>
                <a:latin typeface="Arial" panose="020B0604020202020204" pitchFamily="34" charset="0"/>
                <a:cs typeface="Arial" panose="020B0604020202020204" pitchFamily="34" charset="0"/>
              </a:rPr>
              <a:t>Networked </a:t>
            </a:r>
          </a:p>
          <a:p>
            <a:pPr>
              <a:buFont typeface="+mj-lt"/>
              <a:buAutoNum type="arabicPeriod"/>
            </a:pPr>
            <a:r>
              <a:rPr lang="en-IN" sz="1800" dirty="0">
                <a:effectLst/>
                <a:latin typeface="Arial" panose="020B0604020202020204" pitchFamily="34" charset="0"/>
                <a:cs typeface="Arial" panose="020B0604020202020204" pitchFamily="34" charset="0"/>
              </a:rPr>
              <a:t>Robust </a:t>
            </a:r>
          </a:p>
          <a:p>
            <a:pPr>
              <a:buFont typeface="+mj-lt"/>
              <a:buAutoNum type="arabicPeriod"/>
            </a:pPr>
            <a:r>
              <a:rPr lang="en-IN" sz="1800" dirty="0">
                <a:effectLst/>
                <a:latin typeface="Arial" panose="020B0604020202020204" pitchFamily="34" charset="0"/>
                <a:cs typeface="Arial" panose="020B0604020202020204" pitchFamily="34" charset="0"/>
              </a:rPr>
              <a:t>Dynamic </a:t>
            </a:r>
          </a:p>
          <a:p>
            <a:pPr>
              <a:buFont typeface="+mj-lt"/>
              <a:buAutoNum type="arabicPeriod"/>
            </a:pPr>
            <a:r>
              <a:rPr lang="en-IN" sz="1800" dirty="0">
                <a:effectLst/>
                <a:latin typeface="Arial" panose="020B0604020202020204" pitchFamily="34" charset="0"/>
                <a:cs typeface="Arial" panose="020B0604020202020204" pitchFamily="34" charset="0"/>
              </a:rPr>
              <a:t>Secured </a:t>
            </a:r>
          </a:p>
          <a:p>
            <a:pPr>
              <a:buFont typeface="+mj-lt"/>
              <a:buAutoNum type="arabicPeriod"/>
            </a:pPr>
            <a:r>
              <a:rPr lang="en-IN" sz="1800" dirty="0">
                <a:effectLst/>
                <a:latin typeface="Arial" panose="020B0604020202020204" pitchFamily="34" charset="0"/>
                <a:cs typeface="Arial" panose="020B0604020202020204" pitchFamily="34" charset="0"/>
              </a:rPr>
              <a:t>High performance </a:t>
            </a:r>
          </a:p>
          <a:p>
            <a:pPr>
              <a:buFont typeface="+mj-lt"/>
              <a:buAutoNum type="arabicPeriod"/>
            </a:pPr>
            <a:r>
              <a:rPr lang="en-IN" sz="1800" dirty="0">
                <a:effectLst/>
                <a:latin typeface="Arial" panose="020B0604020202020204" pitchFamily="34" charset="0"/>
                <a:cs typeface="Arial" panose="020B0604020202020204" pitchFamily="34" charset="0"/>
              </a:rPr>
              <a:t>Interpreted </a:t>
            </a:r>
          </a:p>
          <a:p>
            <a:pPr>
              <a:buFont typeface="+mj-lt"/>
              <a:buAutoNum type="arabicPeriod"/>
            </a:pPr>
            <a:r>
              <a:rPr lang="en-IN" sz="1800" dirty="0">
                <a:effectLst/>
                <a:latin typeface="Arial" panose="020B0604020202020204" pitchFamily="34" charset="0"/>
                <a:cs typeface="Arial" panose="020B0604020202020204" pitchFamily="34" charset="0"/>
              </a:rPr>
              <a:t>Object Oriented Programming Language </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0277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Abstraction - </a:t>
            </a:r>
            <a:r>
              <a:rPr lang="en-IN" dirty="0" err="1">
                <a:latin typeface="TTE19494D0t00"/>
              </a:rPr>
              <a:t>Contd</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a:xfrm>
            <a:off x="838200" y="1467852"/>
            <a:ext cx="10515600" cy="5149515"/>
          </a:xfrm>
        </p:spPr>
        <p:txBody>
          <a:bodyPr>
            <a:normAutofit lnSpcReduction="10000"/>
          </a:bodyPr>
          <a:lstStyle/>
          <a:p>
            <a:r>
              <a:rPr lang="en-IN" sz="1600" dirty="0">
                <a:solidFill>
                  <a:srgbClr val="000000"/>
                </a:solidFill>
                <a:latin typeface="Arial" panose="020B0604020202020204" pitchFamily="34" charset="0"/>
                <a:cs typeface="Arial" panose="020B0604020202020204" pitchFamily="34" charset="0"/>
              </a:rPr>
              <a:t>The abstract class contains abstract methods for that abstract methods provide the implementation in child classes.</a:t>
            </a:r>
          </a:p>
          <a:p>
            <a:pPr lvl="1"/>
            <a:r>
              <a:rPr lang="en-IN" sz="1600" dirty="0">
                <a:solidFill>
                  <a:srgbClr val="000000"/>
                </a:solidFill>
                <a:latin typeface="Arial" panose="020B0604020202020204" pitchFamily="34" charset="0"/>
                <a:cs typeface="Arial" panose="020B0604020202020204" pitchFamily="34" charset="0"/>
              </a:rPr>
              <a:t>Example</a:t>
            </a:r>
          </a:p>
          <a:p>
            <a:r>
              <a:rPr lang="en-IN" sz="1600" dirty="0">
                <a:solidFill>
                  <a:srgbClr val="000000"/>
                </a:solidFill>
                <a:latin typeface="Arial" panose="020B0604020202020204" pitchFamily="34" charset="0"/>
                <a:cs typeface="Arial" panose="020B0604020202020204" pitchFamily="34" charset="0"/>
              </a:rPr>
              <a:t>If the child class is unable to provide the implementation for parent class abstract methods at hat situation we can declare that class is an abstract then take one more child class in that class provide the implementation for remaining method</a:t>
            </a:r>
          </a:p>
          <a:p>
            <a:pPr lvl="1"/>
            <a:r>
              <a:rPr lang="en-IN" sz="1600" dirty="0">
                <a:solidFill>
                  <a:srgbClr val="000000"/>
                </a:solidFill>
                <a:latin typeface="Arial" panose="020B0604020202020204" pitchFamily="34" charset="0"/>
                <a:cs typeface="Arial" panose="020B0604020202020204" pitchFamily="34" charset="0"/>
              </a:rPr>
              <a:t>Example</a:t>
            </a:r>
          </a:p>
          <a:p>
            <a:pPr marL="0"/>
            <a:r>
              <a:rPr lang="en-IN" sz="1600" dirty="0">
                <a:solidFill>
                  <a:srgbClr val="000000"/>
                </a:solidFill>
                <a:latin typeface="Arial" panose="020B0604020202020204" pitchFamily="34" charset="0"/>
                <a:cs typeface="Arial" panose="020B0604020202020204" pitchFamily="34" charset="0"/>
              </a:rPr>
              <a:t>Note :-</a:t>
            </a:r>
          </a:p>
          <a:p>
            <a:r>
              <a:rPr lang="en-IN" sz="1600" dirty="0">
                <a:solidFill>
                  <a:srgbClr val="000000"/>
                </a:solidFill>
                <a:latin typeface="Arial" panose="020B0604020202020204" pitchFamily="34" charset="0"/>
                <a:cs typeface="Arial" panose="020B0604020202020204" pitchFamily="34" charset="0"/>
              </a:rPr>
              <a:t>we can take the any number of child classes but we have to provide the implementation for each and every abstract method.</a:t>
            </a:r>
          </a:p>
          <a:p>
            <a:pPr marL="514350" lvl="1"/>
            <a:endParaRPr lang="en-IN" sz="1600" dirty="0">
              <a:solidFill>
                <a:srgbClr val="000000"/>
              </a:solidFill>
              <a:latin typeface="Arial" panose="020B0604020202020204" pitchFamily="34" charset="0"/>
              <a:cs typeface="Arial" panose="020B0604020202020204" pitchFamily="34" charset="0"/>
            </a:endParaRPr>
          </a:p>
          <a:p>
            <a:r>
              <a:rPr lang="en-IN" sz="1600" dirty="0">
                <a:solidFill>
                  <a:srgbClr val="000000"/>
                </a:solidFill>
                <a:latin typeface="Arial" panose="020B0604020202020204" pitchFamily="34" charset="0"/>
                <a:cs typeface="Arial" panose="020B0604020202020204" pitchFamily="34" charset="0"/>
              </a:rPr>
              <a:t>For the abstract methods it is possible to provide any type of return type(void, int, char, Boolean…..)</a:t>
            </a:r>
          </a:p>
          <a:p>
            <a:pPr lvl="1"/>
            <a:r>
              <a:rPr lang="en-IN" sz="1600" dirty="0">
                <a:solidFill>
                  <a:srgbClr val="000000"/>
                </a:solidFill>
                <a:latin typeface="Arial" panose="020B0604020202020204" pitchFamily="34" charset="0"/>
                <a:cs typeface="Arial" panose="020B0604020202020204" pitchFamily="34" charset="0"/>
              </a:rPr>
              <a:t>Example</a:t>
            </a:r>
          </a:p>
          <a:p>
            <a:r>
              <a:rPr lang="en-IN" sz="1600" dirty="0">
                <a:solidFill>
                  <a:srgbClr val="000000"/>
                </a:solidFill>
                <a:latin typeface="Arial" panose="020B0604020202020204" pitchFamily="34" charset="0"/>
                <a:cs typeface="Arial" panose="020B0604020202020204" pitchFamily="34" charset="0"/>
              </a:rPr>
              <a:t>For the abstract methods it is possible to provide arguments. </a:t>
            </a:r>
          </a:p>
          <a:p>
            <a:pPr lvl="1"/>
            <a:r>
              <a:rPr lang="en-IN" sz="1600" dirty="0">
                <a:solidFill>
                  <a:srgbClr val="000000"/>
                </a:solidFill>
                <a:latin typeface="Arial" panose="020B0604020202020204" pitchFamily="34" charset="0"/>
                <a:cs typeface="Arial" panose="020B0604020202020204" pitchFamily="34" charset="0"/>
              </a:rPr>
              <a:t>Example</a:t>
            </a:r>
          </a:p>
          <a:p>
            <a:r>
              <a:rPr lang="en-IN" sz="1600" dirty="0">
                <a:solidFill>
                  <a:srgbClr val="000000"/>
                </a:solidFill>
                <a:latin typeface="Arial" panose="020B0604020202020204" pitchFamily="34" charset="0"/>
                <a:cs typeface="Arial" panose="020B0604020202020204" pitchFamily="34" charset="0"/>
              </a:rPr>
              <a:t>The abstract classes is java class it contains zero number of abstract methods. Even though class does not contain any abstract method still we can declare the class as abstract i.e. abstract class can contain zero number of abstract methods. The abstract classes it is not possible to create object.</a:t>
            </a:r>
          </a:p>
          <a:p>
            <a:pPr lvl="1"/>
            <a:r>
              <a:rPr lang="en-IN" sz="1600" dirty="0">
                <a:solidFill>
                  <a:srgbClr val="000000"/>
                </a:solidFill>
                <a:latin typeface="Arial" panose="020B0604020202020204" pitchFamily="34" charset="0"/>
                <a:cs typeface="Arial" panose="020B0604020202020204" pitchFamily="34" charset="0"/>
              </a:rPr>
              <a:t>Example</a:t>
            </a:r>
          </a:p>
          <a:p>
            <a:pPr lvl="1"/>
            <a:endParaRPr lang="en-IN" sz="1600" dirty="0">
              <a:solidFill>
                <a:srgbClr val="000000"/>
              </a:solidFill>
              <a:latin typeface="Arial" panose="020B0604020202020204" pitchFamily="34" charset="0"/>
              <a:cs typeface="Arial" panose="020B0604020202020204" pitchFamily="34" charset="0"/>
            </a:endParaRPr>
          </a:p>
          <a:p>
            <a:pPr lvl="1"/>
            <a:endParaRPr lang="en-IN" sz="700" dirty="0">
              <a:solidFill>
                <a:srgbClr val="000000"/>
              </a:solidFill>
              <a:effectLst/>
              <a:latin typeface="Helvetica" pitchFamily="2" charset="0"/>
            </a:endParaRPr>
          </a:p>
          <a:p>
            <a:endParaRPr lang="en-IN" sz="16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3513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Encapsulation</a:t>
            </a:r>
            <a:endParaRPr lang="en-US" dirty="0">
              <a:latin typeface="TTE19494D0t00"/>
            </a:endParaRPr>
          </a:p>
        </p:txBody>
      </p:sp>
      <p:sp>
        <p:nvSpPr>
          <p:cNvPr id="4" name="Content Placeholder 3">
            <a:extLst>
              <a:ext uri="{FF2B5EF4-FFF2-40B4-BE49-F238E27FC236}">
                <a16:creationId xmlns:a16="http://schemas.microsoft.com/office/drawing/2014/main" id="{26378483-2335-3577-D3FE-D2239BEB470F}"/>
              </a:ext>
            </a:extLst>
          </p:cNvPr>
          <p:cNvSpPr>
            <a:spLocks noGrp="1"/>
          </p:cNvSpPr>
          <p:nvPr>
            <p:ph idx="1"/>
          </p:nvPr>
        </p:nvSpPr>
        <p:spPr>
          <a:xfrm>
            <a:off x="838200" y="1467852"/>
            <a:ext cx="10515600" cy="5149515"/>
          </a:xfrm>
        </p:spPr>
        <p:txBody>
          <a:bodyPr>
            <a:normAutofit lnSpcReduction="10000"/>
          </a:bodyPr>
          <a:lstStyle/>
          <a:p>
            <a:r>
              <a:rPr lang="en-IN" sz="1800" dirty="0">
                <a:effectLst/>
                <a:latin typeface="TTE19494D0t00"/>
              </a:rPr>
              <a:t>Data encapsulation is the process of </a:t>
            </a:r>
            <a:r>
              <a:rPr lang="en-IN" sz="1800" dirty="0">
                <a:effectLst/>
                <a:latin typeface="TTE19493D8t00"/>
              </a:rPr>
              <a:t>wrapping up on data </a:t>
            </a:r>
            <a:r>
              <a:rPr lang="en-IN" sz="1800" dirty="0">
                <a:effectLst/>
                <a:latin typeface="TTE19494D0t00"/>
              </a:rPr>
              <a:t>and </a:t>
            </a:r>
            <a:r>
              <a:rPr lang="en-IN" sz="1800" dirty="0">
                <a:effectLst/>
                <a:latin typeface="TTE19493D8t00"/>
              </a:rPr>
              <a:t>associated methods </a:t>
            </a:r>
            <a:r>
              <a:rPr lang="en-IN" sz="1800" dirty="0">
                <a:effectLst/>
                <a:latin typeface="TTE19494D0t00"/>
              </a:rPr>
              <a:t>in a </a:t>
            </a:r>
            <a:r>
              <a:rPr lang="en-IN" sz="1100" dirty="0"/>
              <a:t> </a:t>
            </a:r>
            <a:r>
              <a:rPr lang="en-IN" sz="1800" dirty="0">
                <a:effectLst/>
                <a:latin typeface="TTE19493D8t00"/>
              </a:rPr>
              <a:t>single unit </a:t>
            </a:r>
          </a:p>
          <a:p>
            <a:r>
              <a:rPr lang="en-IN" sz="1800" dirty="0">
                <a:effectLst/>
                <a:latin typeface="TTE19494D0t00"/>
              </a:rPr>
              <a:t>Data encapsulation </a:t>
            </a:r>
            <a:r>
              <a:rPr lang="en-IN" sz="1800" dirty="0">
                <a:effectLst/>
                <a:latin typeface="TTE1948BD8t00"/>
              </a:rPr>
              <a:t>is basically used for </a:t>
            </a:r>
            <a:r>
              <a:rPr lang="en-IN" sz="1800" dirty="0">
                <a:effectLst/>
                <a:latin typeface="TTE19499A0t00"/>
              </a:rPr>
              <a:t>achieving data/information hiding </a:t>
            </a:r>
            <a:r>
              <a:rPr lang="en-IN" sz="1800" dirty="0">
                <a:effectLst/>
                <a:latin typeface="TTE1948BD8t00"/>
              </a:rPr>
              <a:t>i.e., security.  - Will use Private Keyword</a:t>
            </a:r>
          </a:p>
          <a:p>
            <a:r>
              <a:rPr lang="en-IN" sz="1800" dirty="0">
                <a:latin typeface="TTE19494D0t00"/>
              </a:rPr>
              <a:t>Encapsulation in Java provides an option of code-reusability.</a:t>
            </a:r>
          </a:p>
          <a:p>
            <a:r>
              <a:rPr lang="en-IN" sz="1800" dirty="0">
                <a:latin typeface="TTE19494D0t00"/>
              </a:rPr>
              <a:t>Using encapsulation will help in making changes to an existing code quickly.</a:t>
            </a:r>
          </a:p>
          <a:p>
            <a:r>
              <a:rPr lang="en-IN" sz="1800" dirty="0">
                <a:latin typeface="TTE19494D0t00"/>
              </a:rPr>
              <a:t>Unit testing a code designed using encapsulation is elementary.</a:t>
            </a:r>
          </a:p>
          <a:p>
            <a:r>
              <a:rPr lang="en-IN" sz="1800" dirty="0">
                <a:latin typeface="TTE19494D0t00"/>
              </a:rPr>
              <a:t>Standard IDEs have the support of getters and setters; this makes coding even faster. </a:t>
            </a:r>
          </a:p>
          <a:p>
            <a:endParaRPr lang="en-IN" sz="1800" b="0" i="0" u="none" strike="noStrike" dirty="0">
              <a:solidFill>
                <a:srgbClr val="51565E"/>
              </a:solidFill>
              <a:effectLst/>
              <a:latin typeface="TTE19494D0t00"/>
            </a:endParaRPr>
          </a:p>
          <a:p>
            <a:pPr marL="0" indent="0">
              <a:buNone/>
            </a:pPr>
            <a:r>
              <a:rPr lang="en-IN" sz="1800" dirty="0">
                <a:latin typeface="TTE19494D0t00"/>
              </a:rPr>
              <a:t>Syntax:</a:t>
            </a:r>
          </a:p>
          <a:p>
            <a:pPr marL="0" indent="0" algn="l">
              <a:buNone/>
            </a:pPr>
            <a:r>
              <a:rPr lang="en-IN" sz="1800" dirty="0">
                <a:latin typeface="TTE19494D0t00"/>
              </a:rPr>
              <a:t>&lt;</a:t>
            </a:r>
            <a:r>
              <a:rPr lang="en-IN" sz="1800" dirty="0" err="1">
                <a:latin typeface="TTE19494D0t00"/>
              </a:rPr>
              <a:t>Access_Modifier</a:t>
            </a:r>
            <a:r>
              <a:rPr lang="en-IN" sz="1800" dirty="0">
                <a:latin typeface="TTE19494D0t00"/>
              </a:rPr>
              <a:t>&gt; class &lt;</a:t>
            </a:r>
            <a:r>
              <a:rPr lang="en-IN" sz="1800" dirty="0" err="1">
                <a:latin typeface="TTE19494D0t00"/>
              </a:rPr>
              <a:t>Class_Name</a:t>
            </a:r>
            <a:r>
              <a:rPr lang="en-IN" sz="1800" dirty="0">
                <a:latin typeface="TTE19494D0t00"/>
              </a:rPr>
              <a:t>&gt; {</a:t>
            </a:r>
          </a:p>
          <a:p>
            <a:pPr marL="0" indent="0" algn="l">
              <a:buNone/>
            </a:pPr>
            <a:r>
              <a:rPr lang="en-IN" sz="1800" dirty="0">
                <a:latin typeface="TTE19494D0t00"/>
              </a:rPr>
              <a:t> private &lt;</a:t>
            </a:r>
            <a:r>
              <a:rPr lang="en-IN" sz="1800" dirty="0" err="1">
                <a:latin typeface="TTE19494D0t00"/>
              </a:rPr>
              <a:t>Data_Members</a:t>
            </a:r>
            <a:r>
              <a:rPr lang="en-IN" sz="1800" dirty="0">
                <a:latin typeface="TTE19494D0t00"/>
              </a:rPr>
              <a:t>&gt;;</a:t>
            </a:r>
          </a:p>
          <a:p>
            <a:pPr marL="0" indent="0" algn="l">
              <a:buNone/>
            </a:pPr>
            <a:r>
              <a:rPr lang="en-IN" sz="1800" dirty="0">
                <a:latin typeface="TTE19494D0t00"/>
              </a:rPr>
              <a:t> private &lt;</a:t>
            </a:r>
            <a:r>
              <a:rPr lang="en-IN" sz="1800" dirty="0" err="1">
                <a:latin typeface="TTE19494D0t00"/>
              </a:rPr>
              <a:t>Data_Methods</a:t>
            </a:r>
            <a:r>
              <a:rPr lang="en-IN" sz="1800" dirty="0">
                <a:latin typeface="TTE19494D0t00"/>
              </a:rPr>
              <a:t>&gt;;</a:t>
            </a:r>
          </a:p>
          <a:p>
            <a:pPr marL="0" indent="0" algn="l">
              <a:buNone/>
            </a:pPr>
            <a:r>
              <a:rPr lang="en-IN" sz="1800" dirty="0">
                <a:latin typeface="TTE19494D0t00"/>
              </a:rPr>
              <a:t>}</a:t>
            </a:r>
          </a:p>
          <a:p>
            <a:pPr marL="0" indent="0" algn="l">
              <a:buNone/>
            </a:pPr>
            <a:endParaRPr lang="en-IN" sz="1800" dirty="0">
              <a:latin typeface="TTE19494D0t00"/>
            </a:endParaRPr>
          </a:p>
          <a:p>
            <a:pPr marL="0" indent="0" algn="l">
              <a:buNone/>
            </a:pPr>
            <a:r>
              <a:rPr lang="en-IN" sz="1800" dirty="0">
                <a:latin typeface="TTE19494D0t00"/>
              </a:rPr>
              <a:t>Example Using Setter/Getter for better understanding</a:t>
            </a:r>
          </a:p>
          <a:p>
            <a:endParaRPr lang="en-IN" sz="1800" dirty="0">
              <a:latin typeface="TTE19494D0t00"/>
            </a:endParaRPr>
          </a:p>
          <a:p>
            <a:endParaRPr lang="en-IN" sz="1800" dirty="0">
              <a:effectLst/>
              <a:latin typeface="Symbol" pitchFamily="2" charset="2"/>
            </a:endParaRPr>
          </a:p>
          <a:p>
            <a:endParaRPr lang="en-IN" sz="1100" dirty="0"/>
          </a:p>
          <a:p>
            <a:endParaRPr lang="en-IN" sz="1600" dirty="0">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8842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Encapsulation - </a:t>
            </a:r>
            <a:r>
              <a:rPr lang="en-IN" dirty="0" err="1">
                <a:latin typeface="TTE19494D0t00"/>
              </a:rPr>
              <a:t>Contd</a:t>
            </a:r>
            <a:endParaRPr lang="en-US" dirty="0">
              <a:latin typeface="TTE19494D0t00"/>
            </a:endParaRPr>
          </a:p>
        </p:txBody>
      </p:sp>
      <p:pic>
        <p:nvPicPr>
          <p:cNvPr id="1026" name="Picture 2" descr="Encapsulation">
            <a:extLst>
              <a:ext uri="{FF2B5EF4-FFF2-40B4-BE49-F238E27FC236}">
                <a16:creationId xmlns:a16="http://schemas.microsoft.com/office/drawing/2014/main" id="{5B83FA72-E625-E134-5784-65E1CC4057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94000" y="2131219"/>
            <a:ext cx="6604000" cy="382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2975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Encapsulation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19B690D8-2FD7-5A9A-5851-26D40E1C3432}"/>
              </a:ext>
            </a:extLst>
          </p:cNvPr>
          <p:cNvSpPr>
            <a:spLocks noGrp="1"/>
          </p:cNvSpPr>
          <p:nvPr>
            <p:ph idx="1"/>
          </p:nvPr>
        </p:nvSpPr>
        <p:spPr/>
        <p:txBody>
          <a:bodyPr>
            <a:normAutofit/>
          </a:bodyPr>
          <a:lstStyle/>
          <a:p>
            <a:pPr algn="l"/>
            <a:r>
              <a:rPr lang="en-IN" sz="1600" b="0" i="0" u="none" strike="noStrike" dirty="0">
                <a:solidFill>
                  <a:srgbClr val="272C37"/>
                </a:solidFill>
                <a:effectLst/>
                <a:latin typeface="Roboto" panose="02000000000000000000" pitchFamily="2" charset="0"/>
              </a:rPr>
              <a:t>Better Control</a:t>
            </a:r>
          </a:p>
          <a:p>
            <a:pPr marL="0" indent="0" algn="l">
              <a:buNone/>
            </a:pPr>
            <a:r>
              <a:rPr lang="en-IN" sz="1600" b="0" i="0" u="none" strike="noStrike" dirty="0">
                <a:solidFill>
                  <a:srgbClr val="51565E"/>
                </a:solidFill>
                <a:effectLst/>
                <a:latin typeface="Roboto" panose="02000000000000000000" pitchFamily="2" charset="0"/>
              </a:rPr>
              <a:t>Encapsulation provides ultimate control over the data members and data methods inside the class.</a:t>
            </a:r>
          </a:p>
          <a:p>
            <a:pPr algn="l"/>
            <a:r>
              <a:rPr lang="en-IN" sz="1600" b="0" i="0" u="none" strike="noStrike" dirty="0">
                <a:solidFill>
                  <a:srgbClr val="272C37"/>
                </a:solidFill>
                <a:effectLst/>
                <a:latin typeface="Roboto" panose="02000000000000000000" pitchFamily="2" charset="0"/>
              </a:rPr>
              <a:t>Getter and Setter </a:t>
            </a:r>
          </a:p>
          <a:p>
            <a:pPr marL="0" indent="0" algn="l">
              <a:buNone/>
            </a:pPr>
            <a:r>
              <a:rPr lang="en-IN" sz="1600" b="0" i="0" u="none" strike="noStrike" dirty="0">
                <a:solidFill>
                  <a:srgbClr val="51565E"/>
                </a:solidFill>
                <a:effectLst/>
                <a:latin typeface="Roboto" panose="02000000000000000000" pitchFamily="2" charset="0"/>
              </a:rPr>
              <a:t>The standard IDEs provide in-built support for ‘Getter and Setter’ methods, which increases the programming pace.</a:t>
            </a:r>
          </a:p>
          <a:p>
            <a:pPr algn="l"/>
            <a:r>
              <a:rPr lang="en-IN" sz="1600" b="0" i="0" u="none" strike="noStrike" dirty="0">
                <a:solidFill>
                  <a:srgbClr val="272C37"/>
                </a:solidFill>
                <a:effectLst/>
                <a:latin typeface="Roboto" panose="02000000000000000000" pitchFamily="2" charset="0"/>
              </a:rPr>
              <a:t>Security</a:t>
            </a:r>
          </a:p>
          <a:p>
            <a:pPr marL="0" indent="0" algn="l">
              <a:buNone/>
            </a:pPr>
            <a:r>
              <a:rPr lang="en-IN" sz="1600" b="0" i="0" u="none" strike="noStrike" dirty="0">
                <a:solidFill>
                  <a:srgbClr val="51565E"/>
                </a:solidFill>
                <a:effectLst/>
                <a:latin typeface="Roboto" panose="02000000000000000000" pitchFamily="2" charset="0"/>
              </a:rPr>
              <a:t>Encapsulation prevents access to data members and data methods by any external classes. The encapsulation process improves the security of the encapsulated data.</a:t>
            </a:r>
          </a:p>
          <a:p>
            <a:pPr algn="l"/>
            <a:r>
              <a:rPr lang="en-IN" sz="1600" dirty="0">
                <a:solidFill>
                  <a:srgbClr val="51565E"/>
                </a:solidFill>
                <a:latin typeface="Roboto" panose="02000000000000000000" pitchFamily="2" charset="0"/>
              </a:rPr>
              <a:t>Flexibility</a:t>
            </a:r>
          </a:p>
          <a:p>
            <a:pPr marL="0" indent="0" algn="l">
              <a:buNone/>
            </a:pPr>
            <a:r>
              <a:rPr lang="en-IN" sz="1600" dirty="0">
                <a:solidFill>
                  <a:srgbClr val="51565E"/>
                </a:solidFill>
                <a:latin typeface="Roboto" panose="02000000000000000000" pitchFamily="2" charset="0"/>
              </a:rPr>
              <a:t>Changes made to one part of the code can be successfully implemented without affecting any other part of the code.</a:t>
            </a:r>
          </a:p>
          <a:p>
            <a:pPr marL="0" indent="0" algn="l">
              <a:buNone/>
            </a:pPr>
            <a:endParaRPr lang="en-IN" sz="1600" b="0" i="0" u="none" strike="noStrike" dirty="0">
              <a:solidFill>
                <a:srgbClr val="51565E"/>
              </a:solidFill>
              <a:effectLst/>
              <a:latin typeface="Roboto" panose="02000000000000000000" pitchFamily="2" charset="0"/>
            </a:endParaRPr>
          </a:p>
          <a:p>
            <a:pPr marL="0" indent="0" algn="l">
              <a:buNone/>
            </a:pPr>
            <a:endParaRPr lang="en-IN" sz="1600" b="0" i="0" u="none" strike="noStrike" dirty="0">
              <a:solidFill>
                <a:srgbClr val="51565E"/>
              </a:solidFill>
              <a:effectLst/>
              <a:latin typeface="Roboto" panose="02000000000000000000" pitchFamily="2" charset="0"/>
            </a:endParaRPr>
          </a:p>
          <a:p>
            <a:pPr marL="0" indent="0" algn="l">
              <a:buNone/>
            </a:pPr>
            <a:endParaRPr lang="en-IN" sz="1600" b="0" i="0" u="none" strike="noStrike" dirty="0">
              <a:solidFill>
                <a:srgbClr val="51565E"/>
              </a:solidFill>
              <a:effectLst/>
              <a:latin typeface="Roboto" panose="02000000000000000000" pitchFamily="2" charset="0"/>
            </a:endParaRPr>
          </a:p>
          <a:p>
            <a:endParaRPr lang="en-US" sz="1600" dirty="0"/>
          </a:p>
        </p:txBody>
      </p:sp>
    </p:spTree>
    <p:extLst>
      <p:ext uri="{BB962C8B-B14F-4D97-AF65-F5344CB8AC3E}">
        <p14:creationId xmlns:p14="http://schemas.microsoft.com/office/powerpoint/2010/main" val="3691446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Hiding</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p:txBody>
          <a:bodyPr/>
          <a:lstStyle/>
          <a:p>
            <a:r>
              <a:rPr lang="en-IN" b="0" i="0" u="none" strike="noStrike" dirty="0">
                <a:solidFill>
                  <a:srgbClr val="51565E"/>
                </a:solidFill>
                <a:effectLst/>
                <a:highlight>
                  <a:srgbClr val="FFFFFF"/>
                </a:highlight>
                <a:latin typeface="Roboto" panose="02000000000000000000" pitchFamily="2" charset="0"/>
              </a:rPr>
              <a:t>Data hiding is a procedure done to avoid access to the data members and data methods and their logical implementation. Data hiding can be done by using the access specifiers. We have four access specifiers, which are as follows.</a:t>
            </a:r>
            <a:endParaRPr lang="en-US" dirty="0"/>
          </a:p>
        </p:txBody>
      </p:sp>
    </p:spTree>
    <p:extLst>
      <p:ext uri="{BB962C8B-B14F-4D97-AF65-F5344CB8AC3E}">
        <p14:creationId xmlns:p14="http://schemas.microsoft.com/office/powerpoint/2010/main" val="3281436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Hiding</a:t>
            </a:r>
            <a:endParaRPr lang="en-US" dirty="0">
              <a:latin typeface="TTE19494D0t00"/>
            </a:endParaRPr>
          </a:p>
        </p:txBody>
      </p:sp>
      <p:pic>
        <p:nvPicPr>
          <p:cNvPr id="3074" name="Picture 2">
            <a:extLst>
              <a:ext uri="{FF2B5EF4-FFF2-40B4-BE49-F238E27FC236}">
                <a16:creationId xmlns:a16="http://schemas.microsoft.com/office/drawing/2014/main" id="{EDB87A46-5FBB-F615-AAC2-B35E4C4F4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9409" y="1594751"/>
            <a:ext cx="9087853" cy="4436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6446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Hiding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p:txBody>
          <a:bodyPr/>
          <a:lstStyle/>
          <a:p>
            <a:pPr algn="l"/>
            <a:r>
              <a:rPr lang="en-IN" b="0" i="0" u="none" strike="noStrike" dirty="0">
                <a:solidFill>
                  <a:srgbClr val="272C37"/>
                </a:solidFill>
                <a:effectLst/>
                <a:latin typeface="Roboto" panose="02000000000000000000" pitchFamily="2" charset="0"/>
              </a:rPr>
              <a:t>Default</a:t>
            </a:r>
          </a:p>
          <a:p>
            <a:pPr marL="0" indent="0" algn="just">
              <a:buNone/>
            </a:pPr>
            <a:r>
              <a:rPr lang="en-IN" b="0" i="0" u="none" strike="noStrike" dirty="0">
                <a:solidFill>
                  <a:srgbClr val="51565E"/>
                </a:solidFill>
                <a:effectLst/>
                <a:latin typeface="Roboto" panose="02000000000000000000" pitchFamily="2" charset="0"/>
              </a:rPr>
              <a:t>Default is the first line of data hiding. If any class in Java is not mentioned with an access specifier, then the compiler will set ‘default’ as the access specifier. The access specifications of default are extremely similar to that of the public access specifier.</a:t>
            </a:r>
          </a:p>
        </p:txBody>
      </p:sp>
    </p:spTree>
    <p:extLst>
      <p:ext uri="{BB962C8B-B14F-4D97-AF65-F5344CB8AC3E}">
        <p14:creationId xmlns:p14="http://schemas.microsoft.com/office/powerpoint/2010/main" val="3363640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Hiding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p:txBody>
          <a:bodyPr/>
          <a:lstStyle/>
          <a:p>
            <a:pPr algn="l"/>
            <a:r>
              <a:rPr lang="en-IN" b="0" i="0" u="none" strike="noStrike" dirty="0">
                <a:solidFill>
                  <a:srgbClr val="272C37"/>
                </a:solidFill>
                <a:effectLst/>
                <a:latin typeface="Roboto" panose="02000000000000000000" pitchFamily="2" charset="0"/>
              </a:rPr>
              <a:t>Public</a:t>
            </a:r>
          </a:p>
          <a:p>
            <a:pPr marL="0" indent="0" algn="just">
              <a:buNone/>
            </a:pPr>
            <a:r>
              <a:rPr lang="en-IN" b="0" i="0" u="none" strike="noStrike" dirty="0">
                <a:solidFill>
                  <a:srgbClr val="51565E"/>
                </a:solidFill>
                <a:effectLst/>
                <a:latin typeface="Roboto" panose="02000000000000000000" pitchFamily="2" charset="0"/>
              </a:rPr>
              <a:t>The public access specifier provides the access specifications to a class so that it can be accessed from anywhere within the program.</a:t>
            </a:r>
          </a:p>
          <a:p>
            <a:pPr marL="0" indent="0" algn="l">
              <a:buNone/>
            </a:pPr>
            <a:endParaRPr lang="en-IN" dirty="0">
              <a:solidFill>
                <a:srgbClr val="51565E"/>
              </a:solidFill>
              <a:latin typeface="Roboto" panose="02000000000000000000" pitchFamily="2" charset="0"/>
            </a:endParaRPr>
          </a:p>
          <a:p>
            <a:pPr marL="0" indent="0" algn="l">
              <a:buNone/>
            </a:pPr>
            <a:r>
              <a:rPr lang="en-IN" b="0" i="0" u="none" strike="noStrike" dirty="0">
                <a:solidFill>
                  <a:srgbClr val="51565E"/>
                </a:solidFill>
                <a:effectLst/>
                <a:latin typeface="Roboto" panose="02000000000000000000" pitchFamily="2" charset="0"/>
              </a:rPr>
              <a:t>Example</a:t>
            </a:r>
          </a:p>
        </p:txBody>
      </p:sp>
    </p:spTree>
    <p:extLst>
      <p:ext uri="{BB962C8B-B14F-4D97-AF65-F5344CB8AC3E}">
        <p14:creationId xmlns:p14="http://schemas.microsoft.com/office/powerpoint/2010/main" val="395879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Hiding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p:txBody>
          <a:bodyPr/>
          <a:lstStyle/>
          <a:p>
            <a:pPr algn="l"/>
            <a:r>
              <a:rPr lang="en-IN" b="0" i="0" u="none" strike="noStrike" dirty="0">
                <a:solidFill>
                  <a:srgbClr val="272C37"/>
                </a:solidFill>
                <a:effectLst/>
                <a:latin typeface="Roboto" panose="02000000000000000000" pitchFamily="2" charset="0"/>
              </a:rPr>
              <a:t>Private</a:t>
            </a:r>
          </a:p>
          <a:p>
            <a:pPr marL="0" indent="0" algn="just">
              <a:buNone/>
            </a:pPr>
            <a:r>
              <a:rPr lang="en-IN" b="0" i="0" u="none" strike="noStrike" dirty="0">
                <a:solidFill>
                  <a:srgbClr val="51565E"/>
                </a:solidFill>
                <a:effectLst/>
                <a:latin typeface="Roboto" panose="02000000000000000000" pitchFamily="2" charset="0"/>
              </a:rPr>
              <a:t>The private access specifier provides access to the data members, and the data methods limit to the class itself.</a:t>
            </a:r>
          </a:p>
          <a:p>
            <a:pPr marL="0" indent="0" algn="l">
              <a:buNone/>
            </a:pPr>
            <a:endParaRPr lang="en-IN" dirty="0">
              <a:solidFill>
                <a:srgbClr val="51565E"/>
              </a:solidFill>
              <a:latin typeface="Roboto" panose="02000000000000000000" pitchFamily="2" charset="0"/>
            </a:endParaRPr>
          </a:p>
          <a:p>
            <a:pPr marL="0" indent="0" algn="l">
              <a:buNone/>
            </a:pPr>
            <a:r>
              <a:rPr lang="en-IN" b="0" i="0" u="none" strike="noStrike" dirty="0">
                <a:solidFill>
                  <a:srgbClr val="51565E"/>
                </a:solidFill>
                <a:effectLst/>
                <a:latin typeface="Roboto" panose="02000000000000000000" pitchFamily="2" charset="0"/>
              </a:rPr>
              <a:t>Example with Setter/getter</a:t>
            </a:r>
          </a:p>
        </p:txBody>
      </p:sp>
    </p:spTree>
    <p:extLst>
      <p:ext uri="{BB962C8B-B14F-4D97-AF65-F5344CB8AC3E}">
        <p14:creationId xmlns:p14="http://schemas.microsoft.com/office/powerpoint/2010/main" val="3161461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Hiding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p:txBody>
          <a:bodyPr/>
          <a:lstStyle/>
          <a:p>
            <a:pPr algn="l"/>
            <a:r>
              <a:rPr lang="en-IN" b="0" i="0" u="none" strike="noStrike" dirty="0">
                <a:solidFill>
                  <a:srgbClr val="272C37"/>
                </a:solidFill>
                <a:effectLst/>
                <a:latin typeface="Roboto" panose="02000000000000000000" pitchFamily="2" charset="0"/>
              </a:rPr>
              <a:t>Protected</a:t>
            </a:r>
          </a:p>
          <a:p>
            <a:pPr marL="0" indent="0" algn="just">
              <a:buNone/>
            </a:pPr>
            <a:r>
              <a:rPr lang="en-IN" b="0" i="0" u="none" strike="noStrike" dirty="0">
                <a:solidFill>
                  <a:srgbClr val="51565E"/>
                </a:solidFill>
                <a:effectLst/>
                <a:latin typeface="Roboto" panose="02000000000000000000" pitchFamily="2" charset="0"/>
              </a:rPr>
              <a:t>The protected access specifier protects the class methods and members similar to the private access specifier. The main difference is that the access is limited to the entire package, unlike only a class with the private access specifier.</a:t>
            </a:r>
          </a:p>
          <a:p>
            <a:pPr marL="0" indent="0" algn="just">
              <a:buNone/>
            </a:pPr>
            <a:endParaRPr lang="en-IN" dirty="0">
              <a:solidFill>
                <a:srgbClr val="51565E"/>
              </a:solidFill>
              <a:latin typeface="Roboto" panose="02000000000000000000" pitchFamily="2" charset="0"/>
            </a:endParaRPr>
          </a:p>
          <a:p>
            <a:pPr marL="0" indent="0" algn="just">
              <a:buNone/>
            </a:pPr>
            <a:r>
              <a:rPr lang="en-IN" b="0" i="0" u="none" strike="noStrike" dirty="0">
                <a:solidFill>
                  <a:srgbClr val="51565E"/>
                </a:solidFill>
                <a:effectLst/>
                <a:latin typeface="Roboto" panose="02000000000000000000" pitchFamily="2" charset="0"/>
              </a:rPr>
              <a:t>Example</a:t>
            </a:r>
          </a:p>
        </p:txBody>
      </p:sp>
    </p:spTree>
    <p:extLst>
      <p:ext uri="{BB962C8B-B14F-4D97-AF65-F5344CB8AC3E}">
        <p14:creationId xmlns:p14="http://schemas.microsoft.com/office/powerpoint/2010/main" val="4194067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1. Simple</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lnSpcReduction="10000"/>
          </a:bodyPr>
          <a:lstStyle/>
          <a:p>
            <a:pPr marL="742950" lvl="1" indent="-285750">
              <a:buFont typeface="+mj-lt"/>
              <a:buAutoNum type="arabicPeriod"/>
            </a:pPr>
            <a:r>
              <a:rPr lang="en-IN" sz="1800" dirty="0">
                <a:latin typeface="Arial" panose="020B0604020202020204" pitchFamily="34" charset="0"/>
                <a:cs typeface="Arial" panose="020B0604020202020204" pitchFamily="34" charset="0"/>
              </a:rPr>
              <a:t>JAVA is free from pointers hence we can achieve less development time and less execution time [whenever we write a JAVA program we write without pointers and internally it is converted into the equivalent pointer program]. </a:t>
            </a:r>
          </a:p>
          <a:p>
            <a:pPr marL="742950" lvl="1" indent="-285750">
              <a:buFont typeface="+mj-lt"/>
              <a:buAutoNum type="arabicPeriod"/>
            </a:pPr>
            <a:r>
              <a:rPr lang="en-IN" sz="1800" dirty="0">
                <a:latin typeface="Arial" panose="020B0604020202020204" pitchFamily="34" charset="0"/>
                <a:cs typeface="Arial" panose="020B0604020202020204" pitchFamily="34" charset="0"/>
              </a:rPr>
              <a:t>Rich set of API (application protocol interface) is available to develop any complex application. </a:t>
            </a:r>
          </a:p>
          <a:p>
            <a:pPr marL="742950" lvl="1" indent="-285750">
              <a:buFont typeface="+mj-lt"/>
              <a:buAutoNum type="arabicPeriod"/>
            </a:pPr>
            <a:r>
              <a:rPr lang="en-IN" sz="1800" dirty="0">
                <a:latin typeface="Arial" panose="020B0604020202020204" pitchFamily="34" charset="0"/>
                <a:cs typeface="Arial" panose="020B0604020202020204" pitchFamily="34" charset="0"/>
              </a:rPr>
              <a:t>The software JAVA contains a program called garbage collector which is always used to collect unreferenced (unused) memory location for improving performance of a JAVA program. </a:t>
            </a:r>
          </a:p>
          <a:p>
            <a:pPr marL="742950" lvl="1" indent="-285750">
              <a:buFont typeface="+mj-lt"/>
              <a:buAutoNum type="arabicPeriod"/>
            </a:pPr>
            <a:r>
              <a:rPr lang="en-IN" sz="1800" dirty="0">
                <a:latin typeface="Arial" panose="020B0604020202020204" pitchFamily="34" charset="0"/>
                <a:cs typeface="Arial" panose="020B0604020202020204" pitchFamily="34" charset="0"/>
              </a:rPr>
              <a:t>JAVA contains user friendly syntax’s for developing JAVA applications. </a:t>
            </a:r>
          </a:p>
          <a:p>
            <a:pPr marL="457200" lvl="1"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No Pointers Concept unlike in C/C++</a:t>
            </a:r>
          </a:p>
          <a:p>
            <a:pPr lvl="1"/>
            <a:r>
              <a:rPr lang="en-US" b="1" dirty="0">
                <a:solidFill>
                  <a:schemeClr val="accent6"/>
                </a:solidFill>
              </a:rPr>
              <a:t>API - </a:t>
            </a:r>
            <a:r>
              <a:rPr lang="en-US" b="1" dirty="0">
                <a:solidFill>
                  <a:schemeClr val="accent6"/>
                </a:solidFill>
                <a:hlinkClick r:id="rId2">
                  <a:extLst>
                    <a:ext uri="{A12FA001-AC4F-418D-AE19-62706E023703}">
                      <ahyp:hlinkClr xmlns:ahyp="http://schemas.microsoft.com/office/drawing/2018/hyperlinkcolor" val="tx"/>
                    </a:ext>
                  </a:extLst>
                </a:hlinkClick>
              </a:rPr>
              <a:t>https://docs.oracle.com/javase/8/docs/api/</a:t>
            </a:r>
            <a:endParaRPr lang="en-US" b="1" dirty="0">
              <a:solidFill>
                <a:schemeClr val="accent6"/>
              </a:solidFill>
            </a:endParaRPr>
          </a:p>
          <a:p>
            <a:pPr lvl="1"/>
            <a:r>
              <a:rPr lang="en-US" b="1" dirty="0">
                <a:solidFill>
                  <a:schemeClr val="accent6"/>
                </a:solidFill>
              </a:rPr>
              <a:t>Garbage Collector(GC - To free up memory – Covered in JVM Architecture Diagram)</a:t>
            </a:r>
          </a:p>
        </p:txBody>
      </p:sp>
    </p:spTree>
    <p:extLst>
      <p:ext uri="{BB962C8B-B14F-4D97-AF65-F5344CB8AC3E}">
        <p14:creationId xmlns:p14="http://schemas.microsoft.com/office/powerpoint/2010/main" val="18838952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pPr algn="l"/>
            <a:r>
              <a:rPr lang="en-IN" b="0" i="0" u="none" strike="noStrike" dirty="0">
                <a:solidFill>
                  <a:srgbClr val="272C37"/>
                </a:solidFill>
                <a:effectLst/>
                <a:latin typeface="Roboto" panose="02000000000000000000" pitchFamily="2" charset="0"/>
              </a:rPr>
              <a:t>Data Hiding vs. Encapsulation in Java</a:t>
            </a:r>
          </a:p>
        </p:txBody>
      </p:sp>
      <p:graphicFrame>
        <p:nvGraphicFramePr>
          <p:cNvPr id="4" name="Content Placeholder 3">
            <a:extLst>
              <a:ext uri="{FF2B5EF4-FFF2-40B4-BE49-F238E27FC236}">
                <a16:creationId xmlns:a16="http://schemas.microsoft.com/office/drawing/2014/main" id="{E9A2DA19-DD03-912C-8E2D-2C9B9942C623}"/>
              </a:ext>
            </a:extLst>
          </p:cNvPr>
          <p:cNvGraphicFramePr>
            <a:graphicFrameLocks noGrp="1"/>
          </p:cNvGraphicFramePr>
          <p:nvPr>
            <p:ph idx="1"/>
            <p:extLst>
              <p:ext uri="{D42A27DB-BD31-4B8C-83A1-F6EECF244321}">
                <p14:modId xmlns:p14="http://schemas.microsoft.com/office/powerpoint/2010/main" val="4169037309"/>
              </p:ext>
            </p:extLst>
          </p:nvPr>
        </p:nvGraphicFramePr>
        <p:xfrm>
          <a:off x="1407695" y="1825625"/>
          <a:ext cx="9312442" cy="4351338"/>
        </p:xfrm>
        <a:graphic>
          <a:graphicData uri="http://schemas.openxmlformats.org/drawingml/2006/table">
            <a:tbl>
              <a:tblPr/>
              <a:tblGrid>
                <a:gridCol w="4668252">
                  <a:extLst>
                    <a:ext uri="{9D8B030D-6E8A-4147-A177-3AD203B41FA5}">
                      <a16:colId xmlns:a16="http://schemas.microsoft.com/office/drawing/2014/main" val="4217007888"/>
                    </a:ext>
                  </a:extLst>
                </a:gridCol>
                <a:gridCol w="4644190">
                  <a:extLst>
                    <a:ext uri="{9D8B030D-6E8A-4147-A177-3AD203B41FA5}">
                      <a16:colId xmlns:a16="http://schemas.microsoft.com/office/drawing/2014/main" val="959273286"/>
                    </a:ext>
                  </a:extLst>
                </a:gridCol>
              </a:tblGrid>
              <a:tr h="495062">
                <a:tc>
                  <a:txBody>
                    <a:bodyPr/>
                    <a:lstStyle/>
                    <a:p>
                      <a:pPr algn="ctr"/>
                      <a:r>
                        <a:rPr lang="en-IN" sz="1500" b="1" i="0" dirty="0">
                          <a:solidFill>
                            <a:srgbClr val="272C37"/>
                          </a:solidFill>
                          <a:effectLst/>
                          <a:latin typeface="Roboto" panose="02000000000000000000" pitchFamily="2" charset="0"/>
                        </a:rPr>
                        <a:t>Data Hiding</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tc>
                  <a:txBody>
                    <a:bodyPr/>
                    <a:lstStyle/>
                    <a:p>
                      <a:pPr algn="ctr"/>
                      <a:r>
                        <a:rPr lang="en-IN" sz="1500" b="1" i="0" dirty="0">
                          <a:solidFill>
                            <a:srgbClr val="272C37"/>
                          </a:solidFill>
                          <a:effectLst/>
                          <a:latin typeface="Roboto" panose="02000000000000000000" pitchFamily="2" charset="0"/>
                        </a:rPr>
                        <a:t>Data Encapsulation</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extLst>
                  <a:ext uri="{0D108BD9-81ED-4DB2-BD59-A6C34878D82A}">
                    <a16:rowId xmlns:a16="http://schemas.microsoft.com/office/drawing/2014/main" val="3920556170"/>
                  </a:ext>
                </a:extLst>
              </a:tr>
              <a:tr h="964069">
                <a:tc>
                  <a:txBody>
                    <a:bodyPr/>
                    <a:lstStyle/>
                    <a:p>
                      <a:pPr algn="l"/>
                      <a:r>
                        <a:rPr lang="en-IN" sz="1500" b="0" i="0" dirty="0">
                          <a:solidFill>
                            <a:srgbClr val="51565E"/>
                          </a:solidFill>
                          <a:effectLst/>
                          <a:latin typeface="Roboto" panose="02000000000000000000" pitchFamily="2" charset="0"/>
                        </a:rPr>
                        <a:t>Data hiding can be considered as the parent process</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tc>
                  <a:txBody>
                    <a:bodyPr/>
                    <a:lstStyle/>
                    <a:p>
                      <a:pPr algn="l"/>
                      <a:r>
                        <a:rPr lang="en-IN" sz="1500" b="0" i="0" dirty="0">
                          <a:solidFill>
                            <a:srgbClr val="51565E"/>
                          </a:solidFill>
                          <a:effectLst/>
                          <a:latin typeface="Roboto" panose="02000000000000000000" pitchFamily="2" charset="0"/>
                        </a:rPr>
                        <a:t>Encapsulation is a sub-process of data hiding</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extLst>
                  <a:ext uri="{0D108BD9-81ED-4DB2-BD59-A6C34878D82A}">
                    <a16:rowId xmlns:a16="http://schemas.microsoft.com/office/drawing/2014/main" val="2357100427"/>
                  </a:ext>
                </a:extLst>
              </a:tr>
              <a:tr h="729566">
                <a:tc>
                  <a:txBody>
                    <a:bodyPr/>
                    <a:lstStyle/>
                    <a:p>
                      <a:pPr algn="l"/>
                      <a:r>
                        <a:rPr lang="en-IN" sz="1500" b="0" i="0" dirty="0">
                          <a:solidFill>
                            <a:srgbClr val="51565E"/>
                          </a:solidFill>
                          <a:effectLst/>
                          <a:latin typeface="Roboto" panose="02000000000000000000" pitchFamily="2" charset="0"/>
                        </a:rPr>
                        <a:t>Access specifier is always private</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tc>
                  <a:txBody>
                    <a:bodyPr/>
                    <a:lstStyle/>
                    <a:p>
                      <a:pPr algn="l"/>
                      <a:r>
                        <a:rPr lang="en-IN" sz="1500" b="0" i="0" dirty="0">
                          <a:solidFill>
                            <a:srgbClr val="51565E"/>
                          </a:solidFill>
                          <a:effectLst/>
                          <a:latin typeface="Roboto" panose="02000000000000000000" pitchFamily="2" charset="0"/>
                        </a:rPr>
                        <a:t>Access specifier can be private and public</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extLst>
                  <a:ext uri="{0D108BD9-81ED-4DB2-BD59-A6C34878D82A}">
                    <a16:rowId xmlns:a16="http://schemas.microsoft.com/office/drawing/2014/main" val="65187429"/>
                  </a:ext>
                </a:extLst>
              </a:tr>
              <a:tr h="1198572">
                <a:tc>
                  <a:txBody>
                    <a:bodyPr/>
                    <a:lstStyle/>
                    <a:p>
                      <a:pPr algn="l"/>
                      <a:r>
                        <a:rPr lang="en-IN" sz="1500" b="0" i="0" dirty="0">
                          <a:solidFill>
                            <a:srgbClr val="51565E"/>
                          </a:solidFill>
                          <a:effectLst/>
                          <a:latin typeface="Roboto" panose="02000000000000000000" pitchFamily="2" charset="0"/>
                        </a:rPr>
                        <a:t>Data hiding is about hiding method implementation</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tc>
                  <a:txBody>
                    <a:bodyPr/>
                    <a:lstStyle/>
                    <a:p>
                      <a:pPr algn="l"/>
                      <a:r>
                        <a:rPr lang="en-IN" sz="1500" b="0" i="0" dirty="0">
                          <a:solidFill>
                            <a:srgbClr val="51565E"/>
                          </a:solidFill>
                          <a:effectLst/>
                          <a:latin typeface="Roboto" panose="02000000000000000000" pitchFamily="2" charset="0"/>
                        </a:rPr>
                        <a:t>Encapsulation is about combining methods with data members</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extLst>
                  <a:ext uri="{0D108BD9-81ED-4DB2-BD59-A6C34878D82A}">
                    <a16:rowId xmlns:a16="http://schemas.microsoft.com/office/drawing/2014/main" val="2714783948"/>
                  </a:ext>
                </a:extLst>
              </a:tr>
              <a:tr h="964069">
                <a:tc>
                  <a:txBody>
                    <a:bodyPr/>
                    <a:lstStyle/>
                    <a:p>
                      <a:pPr algn="l"/>
                      <a:r>
                        <a:rPr lang="en-IN" sz="1500" b="0" i="0" dirty="0">
                          <a:solidFill>
                            <a:srgbClr val="51565E"/>
                          </a:solidFill>
                          <a:effectLst/>
                          <a:latin typeface="Roboto" panose="02000000000000000000" pitchFamily="2" charset="0"/>
                        </a:rPr>
                        <a:t>The main motto is to hide data and its implementation</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tc>
                  <a:txBody>
                    <a:bodyPr/>
                    <a:lstStyle/>
                    <a:p>
                      <a:pPr algn="l"/>
                      <a:r>
                        <a:rPr lang="en-IN" sz="1500" b="0" i="0" dirty="0">
                          <a:solidFill>
                            <a:srgbClr val="51565E"/>
                          </a:solidFill>
                          <a:effectLst/>
                          <a:latin typeface="Roboto" panose="02000000000000000000" pitchFamily="2" charset="0"/>
                        </a:rPr>
                        <a:t>The main motto is to combine data and their methods </a:t>
                      </a:r>
                    </a:p>
                  </a:txBody>
                  <a:tcPr marL="97710" marR="97710" marT="130280" marB="130280" anchor="ctr">
                    <a:lnL w="9525" cap="flat" cmpd="sng" algn="ctr">
                      <a:solidFill>
                        <a:srgbClr val="E6ECEF"/>
                      </a:solidFill>
                      <a:prstDash val="solid"/>
                      <a:round/>
                      <a:headEnd type="none" w="med" len="med"/>
                      <a:tailEnd type="none" w="med" len="med"/>
                    </a:lnL>
                    <a:lnR w="9525" cap="flat" cmpd="sng" algn="ctr">
                      <a:solidFill>
                        <a:srgbClr val="E6ECEF"/>
                      </a:solidFill>
                      <a:prstDash val="solid"/>
                      <a:round/>
                      <a:headEnd type="none" w="med" len="med"/>
                      <a:tailEnd type="none" w="med" len="med"/>
                    </a:lnR>
                    <a:lnT w="9525" cap="flat" cmpd="sng" algn="ctr">
                      <a:solidFill>
                        <a:srgbClr val="E6ECEF"/>
                      </a:solidFill>
                      <a:prstDash val="solid"/>
                      <a:round/>
                      <a:headEnd type="none" w="med" len="med"/>
                      <a:tailEnd type="none" w="med" len="med"/>
                    </a:lnT>
                    <a:lnB w="9525" cap="flat" cmpd="sng" algn="ctr">
                      <a:solidFill>
                        <a:srgbClr val="E6ECEF"/>
                      </a:solidFill>
                      <a:prstDash val="solid"/>
                      <a:round/>
                      <a:headEnd type="none" w="med" len="med"/>
                      <a:tailEnd type="none" w="med" len="med"/>
                    </a:lnB>
                    <a:noFill/>
                  </a:tcPr>
                </a:tc>
                <a:extLst>
                  <a:ext uri="{0D108BD9-81ED-4DB2-BD59-A6C34878D82A}">
                    <a16:rowId xmlns:a16="http://schemas.microsoft.com/office/drawing/2014/main" val="2677401168"/>
                  </a:ext>
                </a:extLst>
              </a:tr>
            </a:tbl>
          </a:graphicData>
        </a:graphic>
      </p:graphicFrame>
    </p:spTree>
    <p:extLst>
      <p:ext uri="{BB962C8B-B14F-4D97-AF65-F5344CB8AC3E}">
        <p14:creationId xmlns:p14="http://schemas.microsoft.com/office/powerpoint/2010/main" val="2802400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395663"/>
            <a:ext cx="10515600" cy="4781300"/>
          </a:xfrm>
        </p:spPr>
        <p:txBody>
          <a:bodyPr>
            <a:normAutofit fontScale="55000" lnSpcReduction="20000"/>
          </a:bodyPr>
          <a:lstStyle/>
          <a:p>
            <a:pPr algn="l"/>
            <a:r>
              <a:rPr lang="en-IN" b="0" i="0" u="none" strike="noStrike" dirty="0">
                <a:solidFill>
                  <a:srgbClr val="51565E"/>
                </a:solidFill>
                <a:effectLst/>
                <a:highlight>
                  <a:srgbClr val="FFFFFF"/>
                </a:highlight>
                <a:latin typeface="Roboto" panose="02000000000000000000" pitchFamily="2" charset="0"/>
              </a:rPr>
              <a:t>Inheritance enables the acquisition of data members and properties from one class to another.</a:t>
            </a:r>
          </a:p>
          <a:p>
            <a:pPr algn="l"/>
            <a:endParaRPr lang="en-IN" b="0" i="0" u="none" strike="noStrike" dirty="0">
              <a:solidFill>
                <a:srgbClr val="51565E"/>
              </a:solidFill>
              <a:effectLst/>
              <a:highlight>
                <a:srgbClr val="FFFFFF"/>
              </a:highlight>
              <a:latin typeface="Roboto" panose="02000000000000000000" pitchFamily="2" charset="0"/>
            </a:endParaRPr>
          </a:p>
          <a:p>
            <a:pPr algn="l"/>
            <a:r>
              <a:rPr lang="en-IN" b="1" i="0" u="none" strike="noStrike" dirty="0">
                <a:solidFill>
                  <a:srgbClr val="272C37"/>
                </a:solidFill>
                <a:effectLst/>
                <a:latin typeface="Roboto" panose="02000000000000000000" pitchFamily="2" charset="0"/>
              </a:rPr>
              <a:t>Base Class (Parent Class)</a:t>
            </a:r>
          </a:p>
          <a:p>
            <a:pPr marL="0" indent="0" algn="l">
              <a:buNone/>
            </a:pPr>
            <a:r>
              <a:rPr lang="en-IN" b="0" i="0" u="none" strike="noStrike" dirty="0">
                <a:solidFill>
                  <a:srgbClr val="51565E"/>
                </a:solidFill>
                <a:effectLst/>
                <a:latin typeface="Roboto" panose="02000000000000000000" pitchFamily="2" charset="0"/>
              </a:rPr>
              <a:t>The base class provides the data members and methods in alternative words. Any base class that needs methods or data members will have to borrow them from their respective parent or base class.</a:t>
            </a:r>
          </a:p>
          <a:p>
            <a:pPr algn="l"/>
            <a:r>
              <a:rPr lang="en-IN" b="1" i="0" u="none" strike="noStrike" dirty="0">
                <a:solidFill>
                  <a:srgbClr val="272C37"/>
                </a:solidFill>
                <a:effectLst/>
                <a:latin typeface="Roboto" panose="02000000000000000000" pitchFamily="2" charset="0"/>
              </a:rPr>
              <a:t>Subclass (Child Class)</a:t>
            </a:r>
          </a:p>
          <a:p>
            <a:pPr marL="0" indent="0" algn="l">
              <a:buNone/>
            </a:pPr>
            <a:r>
              <a:rPr lang="en-IN" b="0" i="0" u="none" strike="noStrike" dirty="0">
                <a:solidFill>
                  <a:srgbClr val="51565E"/>
                </a:solidFill>
                <a:effectLst/>
                <a:latin typeface="Roboto" panose="02000000000000000000" pitchFamily="2" charset="0"/>
              </a:rPr>
              <a:t>The subclass is also known as the child class. The implementation of its parent class recreates a new class, which is the child class. </a:t>
            </a:r>
          </a:p>
          <a:p>
            <a:pPr marL="0" indent="0" algn="l">
              <a:buNone/>
            </a:pPr>
            <a:endParaRPr lang="en-IN" dirty="0">
              <a:solidFill>
                <a:srgbClr val="51565E"/>
              </a:solidFill>
              <a:latin typeface="Roboto" panose="02000000000000000000" pitchFamily="2" charset="0"/>
            </a:endParaRPr>
          </a:p>
          <a:p>
            <a:pPr marL="0" indent="0" algn="l">
              <a:buNone/>
            </a:pPr>
            <a:r>
              <a:rPr lang="en-IN" b="0" i="0" u="none" strike="noStrike" dirty="0">
                <a:solidFill>
                  <a:srgbClr val="51565E"/>
                </a:solidFill>
                <a:effectLst/>
                <a:highlight>
                  <a:srgbClr val="FFFFFF"/>
                </a:highlight>
                <a:latin typeface="Roboto" panose="02000000000000000000" pitchFamily="2" charset="0"/>
              </a:rPr>
              <a:t>To inherit the parent class, a child class must include a keyword called "extends." The keyword "extends" enables the compiler to understand that the child class derives the functionalities and members of its parent class.</a:t>
            </a:r>
          </a:p>
          <a:p>
            <a:pPr marL="0" indent="0" algn="l">
              <a:buNone/>
            </a:pPr>
            <a:endParaRPr lang="en-IN" dirty="0">
              <a:solidFill>
                <a:srgbClr val="51565E"/>
              </a:solidFill>
              <a:highlight>
                <a:srgbClr val="FFFFFF"/>
              </a:highlight>
              <a:latin typeface="Roboto" panose="02000000000000000000" pitchFamily="2" charset="0"/>
            </a:endParaRPr>
          </a:p>
          <a:p>
            <a:pPr marL="0" indent="0" algn="l">
              <a:buNone/>
            </a:pPr>
            <a:r>
              <a:rPr lang="en-IN" dirty="0"/>
              <a:t>class </a:t>
            </a:r>
            <a:r>
              <a:rPr lang="en-IN" dirty="0" err="1"/>
              <a:t>SubClass</a:t>
            </a:r>
            <a:r>
              <a:rPr lang="en-IN" dirty="0"/>
              <a:t> extends </a:t>
            </a:r>
            <a:r>
              <a:rPr lang="en-IN" dirty="0" err="1"/>
              <a:t>ParentClass</a:t>
            </a:r>
            <a:r>
              <a:rPr lang="en-IN" dirty="0"/>
              <a:t> { </a:t>
            </a:r>
          </a:p>
          <a:p>
            <a:pPr marL="0" indent="0" algn="l">
              <a:buNone/>
            </a:pPr>
            <a:r>
              <a:rPr lang="en-IN" dirty="0"/>
              <a:t>//</a:t>
            </a:r>
            <a:r>
              <a:rPr lang="en-IN" dirty="0" err="1"/>
              <a:t>DataMembers</a:t>
            </a:r>
            <a:r>
              <a:rPr lang="en-IN" dirty="0"/>
              <a:t>; </a:t>
            </a:r>
          </a:p>
          <a:p>
            <a:pPr marL="0" indent="0" algn="l">
              <a:buNone/>
            </a:pPr>
            <a:r>
              <a:rPr lang="en-IN" dirty="0"/>
              <a:t>//Methods; </a:t>
            </a:r>
          </a:p>
          <a:p>
            <a:pPr marL="0" indent="0" algn="l">
              <a:buNone/>
            </a:pPr>
            <a:r>
              <a:rPr lang="en-IN" dirty="0"/>
              <a:t>} </a:t>
            </a:r>
            <a:endParaRPr lang="en-IN" b="0" i="0" u="none" strike="noStrike" dirty="0">
              <a:solidFill>
                <a:srgbClr val="51565E"/>
              </a:solidFill>
              <a:effectLst/>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a:p>
            <a:pPr algn="l"/>
            <a:endParaRPr lang="en-IN" b="0" i="0" u="none" strike="noStrike" dirty="0">
              <a:solidFill>
                <a:srgbClr val="51565E"/>
              </a:solidFill>
              <a:effectLst/>
              <a:latin typeface="Roboto" panose="02000000000000000000" pitchFamily="2" charset="0"/>
            </a:endParaRPr>
          </a:p>
        </p:txBody>
      </p:sp>
    </p:spTree>
    <p:extLst>
      <p:ext uri="{BB962C8B-B14F-4D97-AF65-F5344CB8AC3E}">
        <p14:creationId xmlns:p14="http://schemas.microsoft.com/office/powerpoint/2010/main" val="4614603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395663"/>
            <a:ext cx="10515600" cy="4781300"/>
          </a:xfrm>
        </p:spPr>
        <p:txBody>
          <a:bodyPr>
            <a:normAutofit lnSpcReduction="10000"/>
          </a:bodyPr>
          <a:lstStyle/>
          <a:p>
            <a:pPr algn="l"/>
            <a:r>
              <a:rPr lang="en-IN" b="0" i="0" u="none" strike="noStrike" dirty="0">
                <a:solidFill>
                  <a:srgbClr val="272C37"/>
                </a:solidFill>
                <a:effectLst/>
                <a:latin typeface="Roboto" panose="02000000000000000000" pitchFamily="2" charset="0"/>
              </a:rPr>
              <a:t>Why Do We Need Inheritance?  </a:t>
            </a:r>
            <a:endParaRPr lang="en-IN" b="0" i="0" u="none" strike="noStrike" dirty="0">
              <a:solidFill>
                <a:srgbClr val="51565E"/>
              </a:solidFill>
              <a:effectLst/>
              <a:latin typeface="Roboto" panose="02000000000000000000" pitchFamily="2" charset="0"/>
            </a:endParaRPr>
          </a:p>
          <a:p>
            <a:pPr marL="0" indent="0" algn="l">
              <a:buNone/>
            </a:pPr>
            <a:r>
              <a:rPr lang="en-IN" b="0" i="0" u="none" strike="noStrike" dirty="0">
                <a:solidFill>
                  <a:srgbClr val="51565E"/>
                </a:solidFill>
                <a:effectLst/>
                <a:latin typeface="Roboto" panose="02000000000000000000" pitchFamily="2" charset="0"/>
              </a:rPr>
              <a:t>The two main reasons we need inheritance include:</a:t>
            </a:r>
          </a:p>
          <a:p>
            <a:pPr algn="l"/>
            <a:r>
              <a:rPr lang="en-IN" b="1" i="0" u="none" strike="noStrike" dirty="0">
                <a:solidFill>
                  <a:srgbClr val="272C37"/>
                </a:solidFill>
                <a:effectLst/>
                <a:latin typeface="Roboto" panose="02000000000000000000" pitchFamily="2" charset="0"/>
              </a:rPr>
              <a:t>Run-Time Polymorphism</a:t>
            </a:r>
          </a:p>
          <a:p>
            <a:pPr marL="0" indent="0" algn="l">
              <a:buNone/>
            </a:pPr>
            <a:r>
              <a:rPr lang="en-IN" dirty="0">
                <a:solidFill>
                  <a:srgbClr val="51565E"/>
                </a:solidFill>
                <a:latin typeface="Roboto" panose="02000000000000000000" pitchFamily="2" charset="0"/>
              </a:rPr>
              <a:t>	</a:t>
            </a:r>
            <a:r>
              <a:rPr lang="en-IN" b="0" i="0" u="none" strike="noStrike" dirty="0">
                <a:solidFill>
                  <a:srgbClr val="51565E"/>
                </a:solidFill>
                <a:effectLst/>
                <a:latin typeface="Roboto" panose="02000000000000000000" pitchFamily="2" charset="0"/>
              </a:rPr>
              <a:t>Runtime, also known as dynamic polymorphism, is a method call in the execution process that overrides a different method in the run time.  </a:t>
            </a:r>
          </a:p>
          <a:p>
            <a:pPr algn="l"/>
            <a:r>
              <a:rPr lang="en-IN" b="1" i="0" u="none" strike="noStrike" dirty="0">
                <a:solidFill>
                  <a:srgbClr val="272C37"/>
                </a:solidFill>
                <a:effectLst/>
                <a:latin typeface="Roboto" panose="02000000000000000000" pitchFamily="2" charset="0"/>
              </a:rPr>
              <a:t>Code Reusability </a:t>
            </a:r>
          </a:p>
          <a:p>
            <a:pPr marL="0" indent="0" algn="l">
              <a:buNone/>
            </a:pPr>
            <a:r>
              <a:rPr lang="en-IN" b="0" i="0" u="none" strike="noStrike" dirty="0">
                <a:solidFill>
                  <a:srgbClr val="51565E"/>
                </a:solidFill>
                <a:effectLst/>
                <a:latin typeface="Roboto" panose="02000000000000000000" pitchFamily="2" charset="0"/>
              </a:rPr>
              <a:t>	The process of inheritance involves reusing the methods and data members defined in the parent class. Inheritance eliminates the need to write the same code in the child class—saving time as a result.</a:t>
            </a:r>
          </a:p>
          <a:p>
            <a:pPr marL="0" indent="0" algn="l">
              <a:buNone/>
            </a:pPr>
            <a:endParaRPr lang="en-IN" b="0" i="0" u="none" strike="noStrike" dirty="0">
              <a:solidFill>
                <a:srgbClr val="51565E"/>
              </a:solidFill>
              <a:effectLst/>
              <a:latin typeface="Roboto" panose="02000000000000000000" pitchFamily="2" charset="0"/>
            </a:endParaRPr>
          </a:p>
          <a:p>
            <a:pPr algn="l"/>
            <a:endParaRPr lang="en-IN" b="0" i="0" u="none" strike="noStrike" dirty="0">
              <a:solidFill>
                <a:srgbClr val="51565E"/>
              </a:solidFill>
              <a:effectLst/>
              <a:latin typeface="Roboto" panose="02000000000000000000" pitchFamily="2" charset="0"/>
            </a:endParaRPr>
          </a:p>
        </p:txBody>
      </p:sp>
    </p:spTree>
    <p:extLst>
      <p:ext uri="{BB962C8B-B14F-4D97-AF65-F5344CB8AC3E}">
        <p14:creationId xmlns:p14="http://schemas.microsoft.com/office/powerpoint/2010/main" val="17756832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395663"/>
            <a:ext cx="10515600" cy="4781300"/>
          </a:xfrm>
        </p:spPr>
        <p:txBody>
          <a:bodyPr>
            <a:normAutofit/>
          </a:bodyPr>
          <a:lstStyle/>
          <a:p>
            <a:pPr marL="0" indent="0">
              <a:buNone/>
            </a:pPr>
            <a:r>
              <a:rPr lang="en-IN" b="0" i="0" u="none" strike="noStrike" dirty="0">
                <a:solidFill>
                  <a:srgbClr val="272C37"/>
                </a:solidFill>
                <a:effectLst/>
                <a:latin typeface="Roboto" panose="02000000000000000000" pitchFamily="2" charset="0"/>
              </a:rPr>
              <a:t>Super Keyword</a:t>
            </a:r>
          </a:p>
          <a:p>
            <a:pPr marL="0" indent="0" algn="l">
              <a:buNone/>
            </a:pPr>
            <a:endParaRPr lang="en-IN" b="0" i="0" u="none" strike="noStrike" dirty="0">
              <a:solidFill>
                <a:srgbClr val="51565E"/>
              </a:solidFill>
              <a:effectLst/>
              <a:highlight>
                <a:srgbClr val="FFFFFF"/>
              </a:highlight>
              <a:latin typeface="Roboto" panose="02000000000000000000" pitchFamily="2" charset="0"/>
            </a:endParaRPr>
          </a:p>
          <a:p>
            <a:pPr marL="0" indent="0" algn="l">
              <a:buNone/>
            </a:pPr>
            <a:r>
              <a:rPr lang="en-IN" b="0" i="0" u="none" strike="noStrike" dirty="0">
                <a:solidFill>
                  <a:srgbClr val="51565E"/>
                </a:solidFill>
                <a:effectLst/>
                <a:highlight>
                  <a:srgbClr val="FFFFFF"/>
                </a:highlight>
                <a:latin typeface="Roboto" panose="02000000000000000000" pitchFamily="2" charset="0"/>
              </a:rPr>
              <a:t>The super keyword is a unique keyword that refers to an immediate parent class's object. If you create an instance of the child class, then the super keyword implicitly refers to the parent class instance.</a:t>
            </a:r>
          </a:p>
          <a:p>
            <a:pPr marL="0" indent="0" algn="l">
              <a:buNone/>
            </a:pPr>
            <a:endParaRPr lang="en-IN" dirty="0">
              <a:solidFill>
                <a:srgbClr val="51565E"/>
              </a:solidFill>
              <a:highlight>
                <a:srgbClr val="FFFFFF"/>
              </a:highlight>
              <a:latin typeface="Roboto" panose="02000000000000000000" pitchFamily="2" charset="0"/>
            </a:endParaRPr>
          </a:p>
          <a:p>
            <a:pPr marL="0" indent="0" algn="l">
              <a:buNone/>
            </a:pPr>
            <a:r>
              <a:rPr lang="en-IN" b="0" i="0" u="none" strike="noStrike" dirty="0">
                <a:solidFill>
                  <a:srgbClr val="51565E"/>
                </a:solidFill>
                <a:effectLst/>
                <a:highlight>
                  <a:srgbClr val="FFFFFF"/>
                </a:highlight>
                <a:latin typeface="Roboto" panose="02000000000000000000" pitchFamily="2" charset="0"/>
              </a:rPr>
              <a:t>Example</a:t>
            </a:r>
          </a:p>
        </p:txBody>
      </p:sp>
    </p:spTree>
    <p:extLst>
      <p:ext uri="{BB962C8B-B14F-4D97-AF65-F5344CB8AC3E}">
        <p14:creationId xmlns:p14="http://schemas.microsoft.com/office/powerpoint/2010/main" val="1848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395663"/>
            <a:ext cx="10515600" cy="4781300"/>
          </a:xfrm>
        </p:spPr>
        <p:txBody>
          <a:bodyPr>
            <a:normAutofit/>
          </a:bodyPr>
          <a:lstStyle/>
          <a:p>
            <a:pPr marL="0" indent="0" algn="l">
              <a:buNone/>
            </a:pPr>
            <a:r>
              <a:rPr lang="en-IN" b="0" i="0" u="none" strike="noStrike" dirty="0">
                <a:solidFill>
                  <a:srgbClr val="272C37"/>
                </a:solidFill>
                <a:effectLst/>
                <a:latin typeface="Roboto" panose="02000000000000000000" pitchFamily="2" charset="0"/>
              </a:rPr>
              <a:t>Types of Inheritance in Java</a:t>
            </a:r>
          </a:p>
          <a:p>
            <a:pPr algn="l"/>
            <a:endParaRPr lang="en-IN" b="0" i="0" u="none" strike="noStrike" dirty="0">
              <a:solidFill>
                <a:srgbClr val="51565E"/>
              </a:solidFill>
              <a:effectLst/>
              <a:latin typeface="Roboto" panose="02000000000000000000" pitchFamily="2" charset="0"/>
            </a:endParaRPr>
          </a:p>
          <a:p>
            <a:pPr algn="l"/>
            <a:r>
              <a:rPr lang="en-IN" b="0" i="0" u="none" strike="noStrike" dirty="0">
                <a:solidFill>
                  <a:srgbClr val="51565E"/>
                </a:solidFill>
                <a:effectLst/>
                <a:latin typeface="Roboto" panose="02000000000000000000" pitchFamily="2" charset="0"/>
              </a:rPr>
              <a:t>There are five types of inheritance in Java:</a:t>
            </a:r>
            <a:br>
              <a:rPr lang="en-IN" b="0" i="0" u="none" strike="noStrike" dirty="0">
                <a:solidFill>
                  <a:srgbClr val="51565E"/>
                </a:solidFill>
                <a:effectLst/>
                <a:latin typeface="Roboto" panose="02000000000000000000" pitchFamily="2" charset="0"/>
              </a:rPr>
            </a:br>
            <a:br>
              <a:rPr lang="en-IN" b="0" i="0" u="none" strike="noStrike" dirty="0">
                <a:solidFill>
                  <a:srgbClr val="51565E"/>
                </a:solidFill>
                <a:effectLst/>
                <a:latin typeface="Roboto" panose="02000000000000000000" pitchFamily="2" charset="0"/>
              </a:rPr>
            </a:br>
            <a:r>
              <a:rPr lang="en-IN" b="0" i="0" u="none" strike="noStrike" dirty="0">
                <a:solidFill>
                  <a:srgbClr val="51565E"/>
                </a:solidFill>
                <a:effectLst/>
                <a:latin typeface="Roboto" panose="02000000000000000000" pitchFamily="2" charset="0"/>
              </a:rPr>
              <a:t>1) Single Inheritance</a:t>
            </a:r>
            <a:br>
              <a:rPr lang="en-IN" b="0" i="0" u="none" strike="noStrike" dirty="0">
                <a:solidFill>
                  <a:srgbClr val="51565E"/>
                </a:solidFill>
                <a:effectLst/>
                <a:latin typeface="Roboto" panose="02000000000000000000" pitchFamily="2" charset="0"/>
              </a:rPr>
            </a:br>
            <a:r>
              <a:rPr lang="en-IN" b="0" i="0" u="none" strike="noStrike" dirty="0">
                <a:solidFill>
                  <a:srgbClr val="51565E"/>
                </a:solidFill>
                <a:effectLst/>
                <a:latin typeface="Roboto" panose="02000000000000000000" pitchFamily="2" charset="0"/>
              </a:rPr>
              <a:t>2) Multi-Level Inheritance</a:t>
            </a:r>
            <a:br>
              <a:rPr lang="en-IN" b="0" i="0" u="none" strike="noStrike" dirty="0">
                <a:solidFill>
                  <a:srgbClr val="51565E"/>
                </a:solidFill>
                <a:effectLst/>
                <a:latin typeface="Roboto" panose="02000000000000000000" pitchFamily="2" charset="0"/>
              </a:rPr>
            </a:br>
            <a:r>
              <a:rPr lang="en-IN" b="0" i="0" u="none" strike="noStrike" dirty="0">
                <a:solidFill>
                  <a:srgbClr val="51565E"/>
                </a:solidFill>
                <a:effectLst/>
                <a:latin typeface="Roboto" panose="02000000000000000000" pitchFamily="2" charset="0"/>
              </a:rPr>
              <a:t>3) Hierarchical Inheritance</a:t>
            </a:r>
            <a:br>
              <a:rPr lang="en-IN" b="0" i="0" u="none" strike="noStrike" dirty="0">
                <a:solidFill>
                  <a:srgbClr val="51565E"/>
                </a:solidFill>
                <a:effectLst/>
                <a:latin typeface="Roboto" panose="02000000000000000000" pitchFamily="2" charset="0"/>
              </a:rPr>
            </a:br>
            <a:r>
              <a:rPr lang="en-IN" b="0" i="0" u="none" strike="noStrike" dirty="0">
                <a:solidFill>
                  <a:srgbClr val="51565E"/>
                </a:solidFill>
                <a:effectLst/>
                <a:latin typeface="Roboto" panose="02000000000000000000" pitchFamily="2" charset="0"/>
              </a:rPr>
              <a:t>4) Hybrid Inheritance</a:t>
            </a:r>
            <a:br>
              <a:rPr lang="en-IN" b="0" i="0" u="none" strike="noStrike" dirty="0">
                <a:solidFill>
                  <a:srgbClr val="51565E"/>
                </a:solidFill>
                <a:effectLst/>
                <a:latin typeface="Roboto" panose="02000000000000000000" pitchFamily="2" charset="0"/>
              </a:rPr>
            </a:br>
            <a:r>
              <a:rPr lang="en-IN" b="0" i="0" u="none" strike="noStrike" dirty="0">
                <a:solidFill>
                  <a:srgbClr val="51565E"/>
                </a:solidFill>
                <a:effectLst/>
                <a:latin typeface="Roboto" panose="02000000000000000000" pitchFamily="2" charset="0"/>
              </a:rPr>
              <a:t>5) Multiple Inheritance</a:t>
            </a:r>
          </a:p>
        </p:txBody>
      </p:sp>
    </p:spTree>
    <p:extLst>
      <p:ext uri="{BB962C8B-B14F-4D97-AF65-F5344CB8AC3E}">
        <p14:creationId xmlns:p14="http://schemas.microsoft.com/office/powerpoint/2010/main" val="2235665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Single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pPr algn="l"/>
            <a:r>
              <a:rPr lang="en-IN" b="0" i="0" u="none" strike="noStrike" dirty="0">
                <a:solidFill>
                  <a:srgbClr val="51565E"/>
                </a:solidFill>
                <a:effectLst/>
                <a:latin typeface="Roboto" panose="02000000000000000000" pitchFamily="2" charset="0"/>
              </a:rPr>
              <a:t>Single inheritance consists of one parent class and one child class. The child class inherits parent class methods and data members.</a:t>
            </a:r>
          </a:p>
          <a:p>
            <a:pPr marL="0" indent="0" algn="l">
              <a:buNone/>
            </a:pPr>
            <a:endParaRPr lang="en-IN" dirty="0">
              <a:solidFill>
                <a:srgbClr val="51565E"/>
              </a:solidFill>
              <a:latin typeface="Roboto" panose="02000000000000000000" pitchFamily="2" charset="0"/>
            </a:endParaRPr>
          </a:p>
          <a:p>
            <a:pPr marL="0" indent="0" algn="l">
              <a:buNone/>
            </a:pPr>
            <a:r>
              <a:rPr lang="en-IN" dirty="0">
                <a:solidFill>
                  <a:srgbClr val="51565E"/>
                </a:solidFill>
                <a:latin typeface="Roboto" panose="02000000000000000000" pitchFamily="2" charset="0"/>
              </a:rPr>
              <a:t>Example</a:t>
            </a:r>
            <a:endParaRPr lang="en-IN" b="0" i="0" u="none" strike="noStrike" dirty="0">
              <a:solidFill>
                <a:srgbClr val="51565E"/>
              </a:solidFill>
              <a:effectLst/>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a:p>
            <a:pPr marL="0" indent="0" algn="l">
              <a:buNone/>
            </a:pPr>
            <a:endParaRPr lang="en-IN" dirty="0">
              <a:solidFill>
                <a:srgbClr val="51565E"/>
              </a:solidFill>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p:txBody>
      </p:sp>
    </p:spTree>
    <p:extLst>
      <p:ext uri="{BB962C8B-B14F-4D97-AF65-F5344CB8AC3E}">
        <p14:creationId xmlns:p14="http://schemas.microsoft.com/office/powerpoint/2010/main" val="1340290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Single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pPr marL="0" indent="0" algn="l">
              <a:buNone/>
            </a:pPr>
            <a:endParaRPr lang="en-IN" b="0" i="0" u="none" strike="noStrike" dirty="0">
              <a:solidFill>
                <a:srgbClr val="51565E"/>
              </a:solidFill>
              <a:effectLst/>
              <a:latin typeface="Roboto" panose="02000000000000000000" pitchFamily="2" charset="0"/>
            </a:endParaRPr>
          </a:p>
          <a:p>
            <a:pPr marL="0" indent="0" algn="l">
              <a:buNone/>
            </a:pPr>
            <a:endParaRPr lang="en-IN" dirty="0">
              <a:solidFill>
                <a:srgbClr val="51565E"/>
              </a:solidFill>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p:txBody>
      </p:sp>
      <p:pic>
        <p:nvPicPr>
          <p:cNvPr id="15362" name="Picture 2" descr="Single_Inheritance">
            <a:extLst>
              <a:ext uri="{FF2B5EF4-FFF2-40B4-BE49-F238E27FC236}">
                <a16:creationId xmlns:a16="http://schemas.microsoft.com/office/drawing/2014/main" id="{A4640BBD-F16E-3FDB-5847-2CE1EFD6C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1000" y="1739900"/>
            <a:ext cx="1270000"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898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Multilevel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pPr algn="l"/>
            <a:r>
              <a:rPr lang="en-IN" b="0" i="0" u="none" strike="noStrike" dirty="0">
                <a:solidFill>
                  <a:srgbClr val="51565E"/>
                </a:solidFill>
                <a:effectLst/>
                <a:highlight>
                  <a:srgbClr val="FFFFFF"/>
                </a:highlight>
                <a:latin typeface="Roboto" panose="02000000000000000000" pitchFamily="2" charset="0"/>
              </a:rPr>
              <a:t>Multi-level inheritance is like a parent-child inheritance relationship—the difference is that a child class inherits another child class.</a:t>
            </a:r>
          </a:p>
          <a:p>
            <a:pPr algn="l"/>
            <a:endParaRPr lang="en-IN" dirty="0">
              <a:solidFill>
                <a:srgbClr val="51565E"/>
              </a:solidFill>
              <a:highlight>
                <a:srgbClr val="FFFFFF"/>
              </a:highlight>
              <a:latin typeface="Roboto" panose="02000000000000000000" pitchFamily="2" charset="0"/>
            </a:endParaRPr>
          </a:p>
          <a:p>
            <a:pPr algn="l"/>
            <a:r>
              <a:rPr lang="en-IN" b="0" i="0" u="none" strike="noStrike" dirty="0">
                <a:solidFill>
                  <a:srgbClr val="51565E"/>
                </a:solidFill>
                <a:effectLst/>
                <a:highlight>
                  <a:srgbClr val="FFFFFF"/>
                </a:highlight>
                <a:latin typeface="Roboto" panose="02000000000000000000" pitchFamily="2" charset="0"/>
              </a:rPr>
              <a:t>Bike Example</a:t>
            </a:r>
            <a:endParaRPr lang="en-IN" b="0" i="0" u="none" strike="noStrike" dirty="0">
              <a:solidFill>
                <a:srgbClr val="51565E"/>
              </a:solidFill>
              <a:effectLst/>
              <a:latin typeface="Roboto" panose="02000000000000000000" pitchFamily="2" charset="0"/>
            </a:endParaRPr>
          </a:p>
          <a:p>
            <a:pPr marL="0" indent="0" algn="l">
              <a:buNone/>
            </a:pPr>
            <a:endParaRPr lang="en-IN" dirty="0">
              <a:solidFill>
                <a:srgbClr val="51565E"/>
              </a:solidFill>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p:txBody>
      </p:sp>
    </p:spTree>
    <p:extLst>
      <p:ext uri="{BB962C8B-B14F-4D97-AF65-F5344CB8AC3E}">
        <p14:creationId xmlns:p14="http://schemas.microsoft.com/office/powerpoint/2010/main" val="6833244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Multilevel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2353746"/>
            <a:ext cx="10515600" cy="4027753"/>
          </a:xfrm>
        </p:spPr>
        <p:txBody>
          <a:bodyPr>
            <a:normAutofit/>
          </a:bodyPr>
          <a:lstStyle/>
          <a:p>
            <a:pPr marL="0" indent="0" algn="l">
              <a:buNone/>
            </a:pPr>
            <a:endParaRPr lang="en-IN" dirty="0">
              <a:solidFill>
                <a:srgbClr val="51565E"/>
              </a:solidFill>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p:txBody>
      </p:sp>
      <p:pic>
        <p:nvPicPr>
          <p:cNvPr id="17410" name="Picture 2" descr="/Multi-Level_Inheritance">
            <a:extLst>
              <a:ext uri="{FF2B5EF4-FFF2-40B4-BE49-F238E27FC236}">
                <a16:creationId xmlns:a16="http://schemas.microsoft.com/office/drawing/2014/main" id="{E08A4864-6BFF-4362-F7FC-B226DF5129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4650" y="1467852"/>
            <a:ext cx="1282700" cy="4824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712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b="0" i="0" u="none" strike="noStrike" dirty="0">
                <a:solidFill>
                  <a:srgbClr val="272C37"/>
                </a:solidFill>
                <a:effectLst/>
                <a:latin typeface="Roboto" panose="02000000000000000000" pitchFamily="2" charset="0"/>
              </a:rPr>
              <a:t>Hierarchical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pPr algn="l"/>
            <a:r>
              <a:rPr lang="en-IN" b="0" i="0" u="none" strike="noStrike" dirty="0">
                <a:solidFill>
                  <a:srgbClr val="51565E"/>
                </a:solidFill>
                <a:effectLst/>
                <a:highlight>
                  <a:srgbClr val="FFFFFF"/>
                </a:highlight>
                <a:latin typeface="Roboto" panose="02000000000000000000" pitchFamily="2" charset="0"/>
              </a:rPr>
              <a:t>Hierarchical inheritance is a parent-child relationship. The only difference is that multiple child classes inherit one parent class.</a:t>
            </a:r>
          </a:p>
          <a:p>
            <a:pPr marL="0" indent="0" algn="l">
              <a:buNone/>
            </a:pPr>
            <a:endParaRPr lang="en-IN" dirty="0">
              <a:solidFill>
                <a:srgbClr val="51565E"/>
              </a:solidFill>
              <a:highlight>
                <a:srgbClr val="FFFFFF"/>
              </a:highlight>
              <a:latin typeface="Roboto" panose="02000000000000000000" pitchFamily="2" charset="0"/>
            </a:endParaRPr>
          </a:p>
          <a:p>
            <a:pPr algn="l"/>
            <a:r>
              <a:rPr lang="en-IN" b="0" i="0" u="none" strike="noStrike" dirty="0">
                <a:solidFill>
                  <a:srgbClr val="51565E"/>
                </a:solidFill>
                <a:effectLst/>
                <a:highlight>
                  <a:srgbClr val="FFFFFF"/>
                </a:highlight>
                <a:latin typeface="Roboto" panose="02000000000000000000" pitchFamily="2" charset="0"/>
              </a:rPr>
              <a:t>Permanent Vs Temp Employee Example on Leaves</a:t>
            </a:r>
            <a:endParaRPr lang="en-IN" b="0" i="0" u="none" strike="noStrike" dirty="0">
              <a:solidFill>
                <a:srgbClr val="51565E"/>
              </a:solidFill>
              <a:effectLst/>
              <a:latin typeface="Roboto" panose="02000000000000000000" pitchFamily="2" charset="0"/>
            </a:endParaRPr>
          </a:p>
          <a:p>
            <a:pPr marL="0" indent="0" algn="l">
              <a:buNone/>
            </a:pPr>
            <a:endParaRPr lang="en-IN" dirty="0">
              <a:solidFill>
                <a:srgbClr val="51565E"/>
              </a:solidFill>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p:txBody>
      </p:sp>
    </p:spTree>
    <p:extLst>
      <p:ext uri="{BB962C8B-B14F-4D97-AF65-F5344CB8AC3E}">
        <p14:creationId xmlns:p14="http://schemas.microsoft.com/office/powerpoint/2010/main" val="17707535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2. </a:t>
            </a:r>
            <a:r>
              <a:rPr lang="en-IN" sz="4400" dirty="0">
                <a:effectLst/>
                <a:latin typeface="TTE1948BD8t00"/>
              </a:rPr>
              <a:t>Platform Independent</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fontScale="85000" lnSpcReduction="20000"/>
          </a:bodyPr>
          <a:lstStyle/>
          <a:p>
            <a:pPr>
              <a:buFont typeface="+mj-lt"/>
              <a:buAutoNum type="arabicPeriod"/>
            </a:pPr>
            <a:r>
              <a:rPr lang="en-IN" sz="1800" dirty="0">
                <a:effectLst/>
                <a:latin typeface="TTE1948BD8t00"/>
              </a:rPr>
              <a:t>A program or technology is said to be </a:t>
            </a:r>
            <a:r>
              <a:rPr lang="en-IN" sz="1800" dirty="0">
                <a:effectLst/>
                <a:latin typeface="TTE19494D0t00"/>
              </a:rPr>
              <a:t>platform independent </a:t>
            </a:r>
            <a:r>
              <a:rPr lang="en-IN" sz="1800" dirty="0">
                <a:effectLst/>
                <a:latin typeface="TTE1948BD8t00"/>
              </a:rPr>
              <a:t>if and only if which can run on all available operating systems.</a:t>
            </a:r>
          </a:p>
          <a:p>
            <a:pPr>
              <a:buFont typeface="+mj-lt"/>
              <a:buAutoNum type="arabicPeriod"/>
            </a:pPr>
            <a:r>
              <a:rPr lang="en-IN" sz="1800" dirty="0">
                <a:effectLst/>
                <a:latin typeface="TTE1948BD8t00"/>
              </a:rPr>
              <a:t>Each Operating system </a:t>
            </a:r>
            <a:r>
              <a:rPr lang="en-IN" sz="1800" dirty="0">
                <a:latin typeface="TTE1948BD8t00"/>
              </a:rPr>
              <a:t>has its own understanding </a:t>
            </a:r>
          </a:p>
          <a:p>
            <a:pPr lvl="1">
              <a:buFont typeface="+mj-lt"/>
              <a:buAutoNum type="arabicPeriod"/>
            </a:pPr>
            <a:r>
              <a:rPr lang="en-IN" sz="1400" dirty="0">
                <a:effectLst/>
                <a:latin typeface="TTE1948BD8t00"/>
              </a:rPr>
              <a:t>DOS – Mozart</a:t>
            </a:r>
          </a:p>
          <a:p>
            <a:pPr lvl="1">
              <a:buFont typeface="+mj-lt"/>
              <a:buAutoNum type="arabicPeriod"/>
            </a:pPr>
            <a:r>
              <a:rPr lang="en-IN" sz="1400" dirty="0">
                <a:effectLst/>
                <a:latin typeface="TTE1948BD8t00"/>
              </a:rPr>
              <a:t>Unix – Elf(Embedded Linking Format)</a:t>
            </a:r>
            <a:endParaRPr lang="en-IN" sz="1400" dirty="0">
              <a:latin typeface="TTE1948BD8t00"/>
            </a:endParaRPr>
          </a:p>
          <a:p>
            <a:pPr>
              <a:buFont typeface="+mj-lt"/>
              <a:buAutoNum type="arabicPeriod"/>
            </a:pPr>
            <a:r>
              <a:rPr lang="en-IN" sz="1800" dirty="0">
                <a:effectLst/>
                <a:latin typeface="TTE1948BD8t00"/>
              </a:rPr>
              <a:t>When we write a C or C++ program on </a:t>
            </a:r>
            <a:r>
              <a:rPr lang="en-IN" sz="1800" dirty="0">
                <a:effectLst/>
                <a:latin typeface="TTE19494D0t00"/>
              </a:rPr>
              <a:t>dos </a:t>
            </a:r>
            <a:r>
              <a:rPr lang="en-IN" sz="1800" dirty="0">
                <a:effectLst/>
                <a:latin typeface="TTE1948BD8t00"/>
              </a:rPr>
              <a:t>operating and if we try to transfer that program to </a:t>
            </a:r>
            <a:r>
              <a:rPr lang="en-IN" sz="1800" dirty="0">
                <a:effectLst/>
                <a:latin typeface="TTE19494D0t00"/>
              </a:rPr>
              <a:t>Unix </a:t>
            </a:r>
            <a:r>
              <a:rPr lang="en-IN" sz="1800" dirty="0">
                <a:effectLst/>
                <a:latin typeface="TTE1948BD8t00"/>
              </a:rPr>
              <a:t>operating system, we are unable to execute since the format of these operating systems are different and more over the C, C++</a:t>
            </a:r>
            <a:r>
              <a:rPr lang="en-IN" sz="1800" dirty="0">
                <a:latin typeface="TTE1948BD8t00"/>
              </a:rPr>
              <a:t> </a:t>
            </a:r>
            <a:r>
              <a:rPr lang="en-IN" sz="1800" dirty="0">
                <a:effectLst/>
                <a:latin typeface="TTE1948BD8t00"/>
              </a:rPr>
              <a:t>software does not contain any special programs which converts one format of one operating system to another format of other operating system </a:t>
            </a:r>
          </a:p>
          <a:p>
            <a:pPr>
              <a:buFont typeface="+mj-lt"/>
              <a:buAutoNum type="arabicPeriod"/>
            </a:pPr>
            <a:r>
              <a:rPr lang="en-IN" sz="1800" dirty="0">
                <a:effectLst/>
                <a:latin typeface="TTE19494D0t00"/>
              </a:rPr>
              <a:t>JAVA </a:t>
            </a:r>
            <a:r>
              <a:rPr lang="en-IN" sz="1800" dirty="0">
                <a:effectLst/>
                <a:latin typeface="TTE1948BD8t00"/>
              </a:rPr>
              <a:t>will have a common data types and the common memory spaces on all operating systems and the </a:t>
            </a:r>
            <a:r>
              <a:rPr lang="en-IN" sz="1800" dirty="0">
                <a:effectLst/>
                <a:latin typeface="TTE19494D0t00"/>
              </a:rPr>
              <a:t>JAVA </a:t>
            </a:r>
            <a:r>
              <a:rPr lang="en-IN" sz="1800" dirty="0">
                <a:effectLst/>
                <a:latin typeface="TTE1948BD8t00"/>
              </a:rPr>
              <a:t>software contains the special programs which converts the format of one operating system to another format of other operating system. Hence </a:t>
            </a:r>
            <a:r>
              <a:rPr lang="en-IN" sz="1800" dirty="0">
                <a:effectLst/>
                <a:latin typeface="TTE19494D0t00"/>
              </a:rPr>
              <a:t>JAVA </a:t>
            </a:r>
            <a:r>
              <a:rPr lang="en-IN" sz="1800" dirty="0">
                <a:effectLst/>
                <a:latin typeface="TTE1948BD8t00"/>
              </a:rPr>
              <a:t>language is treated as </a:t>
            </a:r>
            <a:r>
              <a:rPr lang="en-IN" sz="1800" dirty="0">
                <a:effectLst/>
                <a:latin typeface="TTE19494D0t00"/>
              </a:rPr>
              <a:t>platform independent </a:t>
            </a:r>
            <a:r>
              <a:rPr lang="en-IN" sz="1800" dirty="0">
                <a:effectLst/>
                <a:latin typeface="TTE1948BD8t00"/>
              </a:rPr>
              <a:t>language. </a:t>
            </a: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Runs in JVM and independent of Operating system</a:t>
            </a:r>
          </a:p>
          <a:p>
            <a:pPr lvl="1"/>
            <a:r>
              <a:rPr lang="en-US" b="1" dirty="0">
                <a:solidFill>
                  <a:schemeClr val="accent6"/>
                </a:solidFill>
              </a:rPr>
              <a:t>Windows - JVM(If I install JRE)</a:t>
            </a:r>
          </a:p>
          <a:p>
            <a:pPr lvl="1"/>
            <a:r>
              <a:rPr lang="en-US" b="1" dirty="0">
                <a:solidFill>
                  <a:schemeClr val="accent6"/>
                </a:solidFill>
              </a:rPr>
              <a:t>Unix – JVM(If I install JRE)</a:t>
            </a:r>
          </a:p>
          <a:p>
            <a:pPr lvl="1"/>
            <a:r>
              <a:rPr lang="en-US" b="1" dirty="0">
                <a:solidFill>
                  <a:schemeClr val="accent6"/>
                </a:solidFill>
              </a:rPr>
              <a:t>No Special Program required to Convert the Java code</a:t>
            </a:r>
          </a:p>
          <a:p>
            <a:pPr lvl="1"/>
            <a:r>
              <a:rPr lang="en-IN" b="1" dirty="0">
                <a:solidFill>
                  <a:schemeClr val="accent6"/>
                </a:solidFill>
              </a:rPr>
              <a:t>JAVA language is platform independent, server independent, data base/product independent and language independent(English, Japanese, Chinese etc). </a:t>
            </a:r>
          </a:p>
          <a:p>
            <a:pPr lvl="1"/>
            <a:endParaRPr lang="en-US" b="1" dirty="0">
              <a:solidFill>
                <a:schemeClr val="accent6"/>
              </a:solidFill>
            </a:endParaRPr>
          </a:p>
        </p:txBody>
      </p:sp>
    </p:spTree>
    <p:extLst>
      <p:ext uri="{BB962C8B-B14F-4D97-AF65-F5344CB8AC3E}">
        <p14:creationId xmlns:p14="http://schemas.microsoft.com/office/powerpoint/2010/main" val="1982709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b="0" i="0" u="none" strike="noStrike" dirty="0">
                <a:solidFill>
                  <a:srgbClr val="272C37"/>
                </a:solidFill>
                <a:effectLst/>
                <a:latin typeface="Roboto" panose="02000000000000000000" pitchFamily="2" charset="0"/>
              </a:rPr>
              <a:t>Hierarchical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pPr marL="0" indent="0" algn="l">
              <a:buNone/>
            </a:pPr>
            <a:endParaRPr lang="en-IN" dirty="0">
              <a:solidFill>
                <a:srgbClr val="51565E"/>
              </a:solidFill>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p:txBody>
      </p:sp>
      <p:pic>
        <p:nvPicPr>
          <p:cNvPr id="19458" name="Picture 2" descr="Hierarchial_Inheritance-Inheritance_in_Java">
            <a:extLst>
              <a:ext uri="{FF2B5EF4-FFF2-40B4-BE49-F238E27FC236}">
                <a16:creationId xmlns:a16="http://schemas.microsoft.com/office/drawing/2014/main" id="{A37F9BBC-5803-140F-7241-3130A2CB1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5800" y="1739900"/>
            <a:ext cx="5740400" cy="337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5429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b="0" i="0" u="none" strike="noStrike" dirty="0">
                <a:solidFill>
                  <a:srgbClr val="272C37"/>
                </a:solidFill>
                <a:effectLst/>
                <a:latin typeface="Roboto" panose="02000000000000000000" pitchFamily="2" charset="0"/>
              </a:rPr>
              <a:t>Hybrid Inheritance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pPr marL="0" indent="0" algn="l">
              <a:buNone/>
            </a:pPr>
            <a:endParaRPr lang="en-IN" b="0" i="0" u="none" strike="noStrike" dirty="0">
              <a:solidFill>
                <a:srgbClr val="51565E"/>
              </a:solidFill>
              <a:effectLst/>
              <a:highlight>
                <a:srgbClr val="FFFFFF"/>
              </a:highlight>
              <a:latin typeface="Roboto" panose="02000000000000000000" pitchFamily="2" charset="0"/>
            </a:endParaRPr>
          </a:p>
          <a:p>
            <a:r>
              <a:rPr lang="en-IN" b="0" i="0" u="none" strike="noStrike" dirty="0">
                <a:solidFill>
                  <a:srgbClr val="51565E"/>
                </a:solidFill>
                <a:effectLst/>
                <a:highlight>
                  <a:srgbClr val="FFFFFF"/>
                </a:highlight>
                <a:latin typeface="Roboto" panose="02000000000000000000" pitchFamily="2" charset="0"/>
              </a:rPr>
              <a:t>Hybrid inheritance can be a combination of any of the three types of inheritances supported in Java.</a:t>
            </a:r>
          </a:p>
          <a:p>
            <a:endParaRPr lang="en-IN" dirty="0">
              <a:solidFill>
                <a:srgbClr val="51565E"/>
              </a:solidFill>
              <a:highlight>
                <a:srgbClr val="FFFFFF"/>
              </a:highlight>
              <a:latin typeface="Roboto" panose="02000000000000000000" pitchFamily="2" charset="0"/>
            </a:endParaRPr>
          </a:p>
          <a:p>
            <a:r>
              <a:rPr lang="en-IN" b="0" i="0" u="none" strike="noStrike" dirty="0">
                <a:solidFill>
                  <a:srgbClr val="51565E"/>
                </a:solidFill>
                <a:effectLst/>
                <a:highlight>
                  <a:srgbClr val="FFFFFF"/>
                </a:highlight>
                <a:latin typeface="Roboto" panose="02000000000000000000" pitchFamily="2" charset="0"/>
              </a:rPr>
              <a:t>Example</a:t>
            </a:r>
            <a:endParaRPr lang="en-IN" b="0" i="0" u="none" strike="noStrike" dirty="0">
              <a:solidFill>
                <a:srgbClr val="51565E"/>
              </a:solidFill>
              <a:effectLst/>
              <a:latin typeface="Roboto" panose="02000000000000000000" pitchFamily="2" charset="0"/>
            </a:endParaRPr>
          </a:p>
        </p:txBody>
      </p:sp>
    </p:spTree>
    <p:extLst>
      <p:ext uri="{BB962C8B-B14F-4D97-AF65-F5344CB8AC3E}">
        <p14:creationId xmlns:p14="http://schemas.microsoft.com/office/powerpoint/2010/main" val="24388199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b="0" i="0" u="none" strike="noStrike" dirty="0">
                <a:solidFill>
                  <a:srgbClr val="272C37"/>
                </a:solidFill>
                <a:effectLst/>
                <a:latin typeface="Roboto" panose="02000000000000000000" pitchFamily="2" charset="0"/>
              </a:rPr>
              <a:t>Hybrid</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pPr marL="0" indent="0" algn="l">
              <a:buNone/>
            </a:pPr>
            <a:endParaRPr lang="en-IN" dirty="0">
              <a:solidFill>
                <a:srgbClr val="51565E"/>
              </a:solidFill>
              <a:latin typeface="Roboto" panose="02000000000000000000" pitchFamily="2" charset="0"/>
            </a:endParaRPr>
          </a:p>
          <a:p>
            <a:pPr marL="0" indent="0" algn="l">
              <a:buNone/>
            </a:pPr>
            <a:endParaRPr lang="en-IN" b="0" i="0" u="none" strike="noStrike" dirty="0">
              <a:solidFill>
                <a:srgbClr val="51565E"/>
              </a:solidFill>
              <a:effectLst/>
              <a:latin typeface="Roboto" panose="02000000000000000000" pitchFamily="2" charset="0"/>
            </a:endParaRPr>
          </a:p>
        </p:txBody>
      </p:sp>
      <p:pic>
        <p:nvPicPr>
          <p:cNvPr id="21506" name="Picture 2" descr="/Hybrid_Inheritance-Inheritance">
            <a:extLst>
              <a:ext uri="{FF2B5EF4-FFF2-40B4-BE49-F238E27FC236}">
                <a16:creationId xmlns:a16="http://schemas.microsoft.com/office/drawing/2014/main" id="{D3A11D32-6CE0-E796-528C-41D10B179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6400" y="1690688"/>
            <a:ext cx="3759200" cy="4602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24944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b="0" i="0" u="none" strike="noStrike" dirty="0">
                <a:solidFill>
                  <a:srgbClr val="272C37"/>
                </a:solidFill>
                <a:effectLst/>
                <a:latin typeface="Roboto" panose="02000000000000000000" pitchFamily="2" charset="0"/>
              </a:rPr>
              <a:t>Multiple</a:t>
            </a:r>
            <a:endParaRPr lang="en-US" dirty="0">
              <a:latin typeface="TTE19494D0t00"/>
            </a:endParaRPr>
          </a:p>
        </p:txBody>
      </p:sp>
      <p:sp>
        <p:nvSpPr>
          <p:cNvPr id="3" name="Content Placeholder 2">
            <a:extLst>
              <a:ext uri="{FF2B5EF4-FFF2-40B4-BE49-F238E27FC236}">
                <a16:creationId xmlns:a16="http://schemas.microsoft.com/office/drawing/2014/main" id="{9DC4327E-BA5C-2BB0-72FA-494A3F3121A4}"/>
              </a:ext>
            </a:extLst>
          </p:cNvPr>
          <p:cNvSpPr>
            <a:spLocks noGrp="1"/>
          </p:cNvSpPr>
          <p:nvPr>
            <p:ph idx="1"/>
          </p:nvPr>
        </p:nvSpPr>
        <p:spPr>
          <a:xfrm>
            <a:off x="838200" y="1600200"/>
            <a:ext cx="10515600" cy="4781300"/>
          </a:xfrm>
        </p:spPr>
        <p:txBody>
          <a:bodyPr>
            <a:normAutofit/>
          </a:bodyPr>
          <a:lstStyle/>
          <a:p>
            <a:r>
              <a:rPr lang="en-IN" b="0" i="0" u="none" strike="noStrike" dirty="0">
                <a:solidFill>
                  <a:srgbClr val="51565E"/>
                </a:solidFill>
                <a:effectLst/>
                <a:highlight>
                  <a:srgbClr val="FFFFFF"/>
                </a:highlight>
                <a:latin typeface="Roboto" panose="02000000000000000000" pitchFamily="2" charset="0"/>
              </a:rPr>
              <a:t>There is also a fifth type of Inheritance, but it is not supported in Java, as multiple class inheritance causes ambiguities. Multiple inheritance is also called a diamond problem. Hence, Java does not support multiple class inheritance.  </a:t>
            </a:r>
            <a:endParaRPr lang="en-IN" b="0" i="0" u="none" strike="noStrike" dirty="0">
              <a:solidFill>
                <a:srgbClr val="51565E"/>
              </a:solidFill>
              <a:effectLst/>
              <a:latin typeface="Roboto" panose="02000000000000000000" pitchFamily="2" charset="0"/>
            </a:endParaRPr>
          </a:p>
        </p:txBody>
      </p:sp>
    </p:spTree>
    <p:extLst>
      <p:ext uri="{BB962C8B-B14F-4D97-AF65-F5344CB8AC3E}">
        <p14:creationId xmlns:p14="http://schemas.microsoft.com/office/powerpoint/2010/main" val="38429087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b="0" i="0" u="none" strike="noStrike" dirty="0">
                <a:solidFill>
                  <a:srgbClr val="272C37"/>
                </a:solidFill>
                <a:effectLst/>
                <a:latin typeface="Roboto" panose="02000000000000000000" pitchFamily="2" charset="0"/>
              </a:rPr>
              <a:t>Multiple</a:t>
            </a:r>
            <a:endParaRPr lang="en-US" dirty="0">
              <a:latin typeface="TTE19494D0t00"/>
            </a:endParaRPr>
          </a:p>
        </p:txBody>
      </p:sp>
      <p:pic>
        <p:nvPicPr>
          <p:cNvPr id="23554" name="Picture 2" descr="Diamond_Problem-Inheritance_">
            <a:extLst>
              <a:ext uri="{FF2B5EF4-FFF2-40B4-BE49-F238E27FC236}">
                <a16:creationId xmlns:a16="http://schemas.microsoft.com/office/drawing/2014/main" id="{D908073E-0EDD-C978-29A7-998C78C562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97441" y="1690688"/>
            <a:ext cx="4331369" cy="3729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5809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Inheritance – </a:t>
            </a:r>
            <a:r>
              <a:rPr lang="en-IN" b="0" i="0" u="none" strike="noStrike" dirty="0" err="1">
                <a:solidFill>
                  <a:srgbClr val="272C37"/>
                </a:solidFill>
                <a:effectLst/>
                <a:latin typeface="Roboto" panose="02000000000000000000" pitchFamily="2" charset="0"/>
              </a:rPr>
              <a:t>Contd</a:t>
            </a:r>
            <a:endParaRPr lang="en-US" dirty="0">
              <a:latin typeface="TTE19494D0t00"/>
            </a:endParaRPr>
          </a:p>
        </p:txBody>
      </p:sp>
      <p:sp>
        <p:nvSpPr>
          <p:cNvPr id="3" name="Content Placeholder 2">
            <a:extLst>
              <a:ext uri="{FF2B5EF4-FFF2-40B4-BE49-F238E27FC236}">
                <a16:creationId xmlns:a16="http://schemas.microsoft.com/office/drawing/2014/main" id="{12EED329-51D2-898C-2BB9-26ABFD7CF849}"/>
              </a:ext>
            </a:extLst>
          </p:cNvPr>
          <p:cNvSpPr>
            <a:spLocks noGrp="1"/>
          </p:cNvSpPr>
          <p:nvPr>
            <p:ph idx="1"/>
          </p:nvPr>
        </p:nvSpPr>
        <p:spPr/>
        <p:txBody>
          <a:bodyPr>
            <a:normAutofit fontScale="77500" lnSpcReduction="20000"/>
          </a:bodyPr>
          <a:lstStyle/>
          <a:p>
            <a:pPr algn="l"/>
            <a:r>
              <a:rPr lang="en-IN" b="0" i="0" u="none" strike="noStrike" dirty="0">
                <a:solidFill>
                  <a:srgbClr val="272C37"/>
                </a:solidFill>
                <a:effectLst/>
                <a:latin typeface="Roboto" panose="02000000000000000000" pitchFamily="2" charset="0"/>
              </a:rPr>
              <a:t>Is-a Relationship</a:t>
            </a:r>
          </a:p>
          <a:p>
            <a:pPr marL="0" indent="0" algn="l">
              <a:buNone/>
            </a:pPr>
            <a:r>
              <a:rPr lang="en-IN" b="0" i="0" u="none" strike="noStrike" dirty="0">
                <a:solidFill>
                  <a:srgbClr val="51565E"/>
                </a:solidFill>
                <a:effectLst/>
                <a:latin typeface="Roboto" panose="02000000000000000000" pitchFamily="2" charset="0"/>
              </a:rPr>
              <a:t>When a class inherits methods and members from a different class, then the relation is said to be an is-a relationship. </a:t>
            </a:r>
          </a:p>
          <a:p>
            <a:pPr algn="l"/>
            <a:endParaRPr lang="en-IN" b="0" i="0" u="none" strike="noStrike" dirty="0">
              <a:solidFill>
                <a:srgbClr val="51565E"/>
              </a:solidFill>
              <a:effectLst/>
              <a:latin typeface="Roboto" panose="02000000000000000000" pitchFamily="2" charset="0"/>
            </a:endParaRPr>
          </a:p>
          <a:p>
            <a:pPr algn="l"/>
            <a:r>
              <a:rPr lang="en-IN" b="0" i="0" u="none" strike="noStrike" dirty="0">
                <a:solidFill>
                  <a:srgbClr val="51565E"/>
                </a:solidFill>
                <a:effectLst/>
                <a:latin typeface="Roboto" panose="02000000000000000000" pitchFamily="2" charset="0"/>
              </a:rPr>
              <a:t>Example: Orange is-a fruit</a:t>
            </a:r>
          </a:p>
          <a:p>
            <a:pPr algn="l"/>
            <a:endParaRPr lang="en-IN" dirty="0">
              <a:solidFill>
                <a:srgbClr val="51565E"/>
              </a:solidFill>
              <a:latin typeface="Roboto" panose="02000000000000000000" pitchFamily="2" charset="0"/>
            </a:endParaRPr>
          </a:p>
          <a:p>
            <a:r>
              <a:rPr lang="en-IN" b="0" i="0" u="none" strike="noStrike" dirty="0">
                <a:solidFill>
                  <a:srgbClr val="272C37"/>
                </a:solidFill>
                <a:effectLst/>
                <a:latin typeface="Roboto" panose="02000000000000000000" pitchFamily="2" charset="0"/>
              </a:rPr>
              <a:t>Has-a Relationship</a:t>
            </a:r>
          </a:p>
          <a:p>
            <a:pPr marL="0" indent="0" algn="l">
              <a:buNone/>
            </a:pPr>
            <a:endParaRPr lang="en-IN" b="0" i="0" u="none" strike="noStrike" dirty="0">
              <a:solidFill>
                <a:srgbClr val="51565E"/>
              </a:solidFill>
              <a:effectLst/>
              <a:latin typeface="Roboto" panose="02000000000000000000" pitchFamily="2" charset="0"/>
            </a:endParaRPr>
          </a:p>
          <a:p>
            <a:pPr marL="0" indent="0" algn="l">
              <a:buNone/>
            </a:pPr>
            <a:r>
              <a:rPr lang="en-IN" b="0" i="0" u="none" strike="noStrike" dirty="0">
                <a:solidFill>
                  <a:srgbClr val="51565E"/>
                </a:solidFill>
                <a:effectLst/>
                <a:latin typeface="Roboto" panose="02000000000000000000" pitchFamily="2" charset="0"/>
              </a:rPr>
              <a:t>When a class inherits an instance from a different class or an instance of its class, then the relationship is a has-a type.</a:t>
            </a:r>
          </a:p>
          <a:p>
            <a:pPr marL="0" indent="0" algn="l">
              <a:buNone/>
            </a:pPr>
            <a:endParaRPr lang="en-IN" b="0" i="0" u="none" strike="noStrike" dirty="0">
              <a:solidFill>
                <a:srgbClr val="51565E"/>
              </a:solidFill>
              <a:effectLst/>
              <a:latin typeface="Roboto" panose="02000000000000000000" pitchFamily="2" charset="0"/>
            </a:endParaRPr>
          </a:p>
          <a:p>
            <a:pPr algn="l"/>
            <a:r>
              <a:rPr lang="en-IN" b="0" i="0" u="none" strike="noStrike" dirty="0">
                <a:solidFill>
                  <a:srgbClr val="51565E"/>
                </a:solidFill>
                <a:effectLst/>
                <a:latin typeface="Roboto" panose="02000000000000000000" pitchFamily="2" charset="0"/>
              </a:rPr>
              <a:t>Ex: Orange has-a citrus taste. </a:t>
            </a:r>
            <a:br>
              <a:rPr lang="en-IN" dirty="0"/>
            </a:br>
            <a:endParaRPr lang="en-IN" b="0" i="0" u="none" strike="noStrike" dirty="0">
              <a:solidFill>
                <a:srgbClr val="51565E"/>
              </a:solidFill>
              <a:effectLst/>
              <a:latin typeface="Roboto" panose="02000000000000000000" pitchFamily="2" charset="0"/>
            </a:endParaRPr>
          </a:p>
          <a:p>
            <a:endParaRPr lang="en-US" dirty="0"/>
          </a:p>
        </p:txBody>
      </p:sp>
    </p:spTree>
    <p:extLst>
      <p:ext uri="{BB962C8B-B14F-4D97-AF65-F5344CB8AC3E}">
        <p14:creationId xmlns:p14="http://schemas.microsoft.com/office/powerpoint/2010/main" val="41233494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365125"/>
            <a:ext cx="10515600" cy="92075"/>
          </a:xfrm>
        </p:spPr>
        <p:txBody>
          <a:bodyPr vert="horz" lIns="91440" tIns="45720" rIns="91440" bIns="45720" rtlCol="0" anchor="ctr">
            <a:normAutofit fontScale="90000"/>
          </a:bodyPr>
          <a:lstStyle/>
          <a:p>
            <a:r>
              <a:rPr lang="en-IN" dirty="0">
                <a:latin typeface="TTE19494D0t00"/>
              </a:rPr>
              <a:t>OOPS Principles – Inheritance – </a:t>
            </a:r>
            <a:r>
              <a:rPr lang="en-IN" b="0" i="0" u="none" strike="noStrike" dirty="0" err="1">
                <a:solidFill>
                  <a:srgbClr val="272C37"/>
                </a:solidFill>
                <a:effectLst/>
                <a:latin typeface="Roboto" panose="02000000000000000000" pitchFamily="2" charset="0"/>
              </a:rPr>
              <a:t>Contd</a:t>
            </a:r>
            <a:endParaRPr lang="en-US" dirty="0">
              <a:latin typeface="TTE19494D0t00"/>
            </a:endParaRPr>
          </a:p>
        </p:txBody>
      </p:sp>
      <p:pic>
        <p:nvPicPr>
          <p:cNvPr id="25602" name="Picture 2" descr="IS-A_Relation.">
            <a:extLst>
              <a:ext uri="{FF2B5EF4-FFF2-40B4-BE49-F238E27FC236}">
                <a16:creationId xmlns:a16="http://schemas.microsoft.com/office/drawing/2014/main" id="{92257C1A-924C-7065-9E50-6D968D20FF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863" y="782052"/>
            <a:ext cx="5248275" cy="6075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86572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365125"/>
            <a:ext cx="10515600" cy="886159"/>
          </a:xfrm>
        </p:spPr>
        <p:txBody>
          <a:bodyPr vert="horz" lIns="91440" tIns="45720" rIns="91440" bIns="45720" rtlCol="0" anchor="ctr">
            <a:normAutofit/>
          </a:bodyPr>
          <a:lstStyle/>
          <a:p>
            <a:r>
              <a:rPr lang="en-IN" dirty="0">
                <a:latin typeface="TTE19494D0t00"/>
              </a:rPr>
              <a:t>OOPS Principles – Inheritance – </a:t>
            </a:r>
            <a:r>
              <a:rPr lang="en-IN" b="0" i="0" u="none" strike="noStrike" dirty="0" err="1">
                <a:solidFill>
                  <a:srgbClr val="272C37"/>
                </a:solidFill>
                <a:effectLst/>
                <a:latin typeface="Roboto" panose="02000000000000000000" pitchFamily="2" charset="0"/>
              </a:rPr>
              <a:t>Contd</a:t>
            </a:r>
            <a:endParaRPr lang="en-US" dirty="0">
              <a:latin typeface="TTE19494D0t00"/>
            </a:endParaRPr>
          </a:p>
        </p:txBody>
      </p:sp>
      <p:sp>
        <p:nvSpPr>
          <p:cNvPr id="5" name="TextBox 4">
            <a:extLst>
              <a:ext uri="{FF2B5EF4-FFF2-40B4-BE49-F238E27FC236}">
                <a16:creationId xmlns:a16="http://schemas.microsoft.com/office/drawing/2014/main" id="{8659C60F-D4FC-7BD0-F5CE-95EC60645EA2}"/>
              </a:ext>
            </a:extLst>
          </p:cNvPr>
          <p:cNvSpPr txBox="1"/>
          <p:nvPr/>
        </p:nvSpPr>
        <p:spPr>
          <a:xfrm>
            <a:off x="974558" y="1443841"/>
            <a:ext cx="10178716" cy="3693319"/>
          </a:xfrm>
          <a:prstGeom prst="rect">
            <a:avLst/>
          </a:prstGeom>
          <a:noFill/>
        </p:spPr>
        <p:txBody>
          <a:bodyPr wrap="square">
            <a:spAutoFit/>
          </a:bodyPr>
          <a:lstStyle/>
          <a:p>
            <a:pPr algn="l"/>
            <a:r>
              <a:rPr lang="en-IN" b="1" i="0" u="none" strike="noStrike" dirty="0">
                <a:solidFill>
                  <a:srgbClr val="51565E"/>
                </a:solidFill>
                <a:effectLst/>
                <a:latin typeface="Roboto" panose="02000000000000000000" pitchFamily="2" charset="0"/>
              </a:rPr>
              <a:t>Advantages</a:t>
            </a:r>
          </a:p>
          <a:p>
            <a:pPr algn="l"/>
            <a:endParaRPr lang="en-IN" b="0" i="0" u="none" strike="noStrike" dirty="0">
              <a:solidFill>
                <a:srgbClr val="51565E"/>
              </a:solidFill>
              <a:effectLst/>
              <a:latin typeface="Roboto" panose="02000000000000000000" pitchFamily="2" charset="0"/>
            </a:endParaRPr>
          </a:p>
          <a:p>
            <a:pPr algn="l">
              <a:buFont typeface="Arial" panose="020B0604020202020204" pitchFamily="34" charset="0"/>
              <a:buChar char="•"/>
            </a:pPr>
            <a:r>
              <a:rPr lang="en-IN" b="0" i="0" u="none" strike="noStrike" dirty="0">
                <a:solidFill>
                  <a:srgbClr val="51565E"/>
                </a:solidFill>
                <a:effectLst/>
                <a:latin typeface="Roboto" panose="02000000000000000000" pitchFamily="2" charset="0"/>
              </a:rPr>
              <a:t> Java inheritance enables code reusability and saves time</a:t>
            </a:r>
          </a:p>
          <a:p>
            <a:pPr algn="l">
              <a:buFont typeface="Arial" panose="020B0604020202020204" pitchFamily="34" charset="0"/>
              <a:buChar char="•"/>
            </a:pPr>
            <a:r>
              <a:rPr lang="en-IN" b="0" i="0" u="none" strike="noStrike" dirty="0">
                <a:solidFill>
                  <a:srgbClr val="51565E"/>
                </a:solidFill>
                <a:effectLst/>
                <a:latin typeface="Roboto" panose="02000000000000000000" pitchFamily="2" charset="0"/>
              </a:rPr>
              <a:t> Inheritance in Java provides the extensibility of inheriting parent class methods to the child class</a:t>
            </a:r>
          </a:p>
          <a:p>
            <a:pPr algn="l">
              <a:buFont typeface="Arial" panose="020B0604020202020204" pitchFamily="34" charset="0"/>
              <a:buChar char="•"/>
            </a:pPr>
            <a:r>
              <a:rPr lang="en-IN" b="0" i="0" u="none" strike="noStrike" dirty="0">
                <a:solidFill>
                  <a:srgbClr val="51565E"/>
                </a:solidFill>
                <a:effectLst/>
                <a:latin typeface="Roboto" panose="02000000000000000000" pitchFamily="2" charset="0"/>
              </a:rPr>
              <a:t> With Java inheritance, the parent class method overriding the child class is possible</a:t>
            </a:r>
          </a:p>
          <a:p>
            <a:pPr algn="l">
              <a:buFont typeface="Arial" panose="020B0604020202020204" pitchFamily="34" charset="0"/>
              <a:buChar char="•"/>
            </a:pPr>
            <a:endParaRPr lang="en-IN" b="0" i="0" u="none" strike="noStrike" dirty="0">
              <a:solidFill>
                <a:srgbClr val="51565E"/>
              </a:solidFill>
              <a:effectLst/>
              <a:latin typeface="Roboto" panose="02000000000000000000" pitchFamily="2" charset="0"/>
            </a:endParaRPr>
          </a:p>
          <a:p>
            <a:pPr algn="l"/>
            <a:r>
              <a:rPr lang="en-IN" b="1" i="0" u="none" strike="noStrike" dirty="0">
                <a:solidFill>
                  <a:srgbClr val="272C37"/>
                </a:solidFill>
                <a:effectLst/>
                <a:latin typeface="Roboto" panose="02000000000000000000" pitchFamily="2" charset="0"/>
              </a:rPr>
              <a:t>Disadvantages</a:t>
            </a:r>
          </a:p>
          <a:p>
            <a:pPr algn="l"/>
            <a:endParaRPr lang="en-IN" b="0" i="0" u="none" strike="noStrike" dirty="0">
              <a:solidFill>
                <a:srgbClr val="272C37"/>
              </a:solidFill>
              <a:effectLst/>
              <a:latin typeface="Roboto" panose="02000000000000000000" pitchFamily="2" charset="0"/>
            </a:endParaRPr>
          </a:p>
          <a:p>
            <a:pPr algn="l">
              <a:buFont typeface="Arial" panose="020B0604020202020204" pitchFamily="34" charset="0"/>
              <a:buChar char="•"/>
            </a:pPr>
            <a:r>
              <a:rPr lang="en-IN" b="0" i="0" u="none" strike="noStrike" dirty="0">
                <a:solidFill>
                  <a:srgbClr val="51565E"/>
                </a:solidFill>
                <a:effectLst/>
                <a:latin typeface="Roboto" panose="02000000000000000000" pitchFamily="2" charset="0"/>
              </a:rPr>
              <a:t> The inherited methods lag in performance </a:t>
            </a:r>
          </a:p>
          <a:p>
            <a:pPr algn="l">
              <a:buFont typeface="Arial" panose="020B0604020202020204" pitchFamily="34" charset="0"/>
              <a:buChar char="•"/>
            </a:pPr>
            <a:r>
              <a:rPr lang="en-IN" b="0" i="0" u="none" strike="noStrike" dirty="0">
                <a:solidFill>
                  <a:srgbClr val="51565E"/>
                </a:solidFill>
                <a:effectLst/>
                <a:latin typeface="Roboto" panose="02000000000000000000" pitchFamily="2" charset="0"/>
              </a:rPr>
              <a:t> Some of the data members of the parent class may not be of any use—as a result, they waste memory</a:t>
            </a:r>
          </a:p>
          <a:p>
            <a:pPr algn="l">
              <a:buFont typeface="Arial" panose="020B0604020202020204" pitchFamily="34" charset="0"/>
              <a:buChar char="•"/>
            </a:pPr>
            <a:r>
              <a:rPr lang="en-IN" b="0" i="0" u="none" strike="noStrike" dirty="0">
                <a:solidFill>
                  <a:srgbClr val="51565E"/>
                </a:solidFill>
                <a:effectLst/>
                <a:latin typeface="Roboto" panose="02000000000000000000" pitchFamily="2" charset="0"/>
              </a:rPr>
              <a:t> Inheritance causes strong coupling between parent and child classes. This means, either of the two (Parent class or Child class) become incapable of being used independent of each other.</a:t>
            </a:r>
          </a:p>
        </p:txBody>
      </p:sp>
    </p:spTree>
    <p:extLst>
      <p:ext uri="{BB962C8B-B14F-4D97-AF65-F5344CB8AC3E}">
        <p14:creationId xmlns:p14="http://schemas.microsoft.com/office/powerpoint/2010/main" val="3601408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Polymorphism</a:t>
            </a:r>
            <a:endParaRPr lang="en-US" dirty="0">
              <a:latin typeface="TTE19494D0t00"/>
            </a:endParaRPr>
          </a:p>
        </p:txBody>
      </p:sp>
      <p:sp>
        <p:nvSpPr>
          <p:cNvPr id="3" name="Content Placeholder 2">
            <a:extLst>
              <a:ext uri="{FF2B5EF4-FFF2-40B4-BE49-F238E27FC236}">
                <a16:creationId xmlns:a16="http://schemas.microsoft.com/office/drawing/2014/main" id="{12EED329-51D2-898C-2BB9-26ABFD7CF849}"/>
              </a:ext>
            </a:extLst>
          </p:cNvPr>
          <p:cNvSpPr>
            <a:spLocks noGrp="1"/>
          </p:cNvSpPr>
          <p:nvPr>
            <p:ph idx="1"/>
          </p:nvPr>
        </p:nvSpPr>
        <p:spPr/>
        <p:txBody>
          <a:bodyPr>
            <a:normAutofit fontScale="92500" lnSpcReduction="20000"/>
          </a:bodyPr>
          <a:lstStyle/>
          <a:p>
            <a:pPr>
              <a:lnSpc>
                <a:spcPct val="70000"/>
              </a:lnSpc>
            </a:pPr>
            <a:r>
              <a:rPr lang="en-IN" sz="2200" dirty="0">
                <a:solidFill>
                  <a:srgbClr val="51565E"/>
                </a:solidFill>
                <a:latin typeface="Roboto" panose="02000000000000000000" pitchFamily="2" charset="0"/>
              </a:rPr>
              <a:t>Polymorphism is a process of representing “one form in many forms”. </a:t>
            </a:r>
          </a:p>
          <a:p>
            <a:pPr marL="0" indent="0">
              <a:lnSpc>
                <a:spcPct val="70000"/>
              </a:lnSpc>
              <a:buNone/>
            </a:pPr>
            <a:endParaRPr lang="en-IN" sz="2200" dirty="0">
              <a:solidFill>
                <a:srgbClr val="51565E"/>
              </a:solidFill>
              <a:latin typeface="Roboto" panose="02000000000000000000" pitchFamily="2" charset="0"/>
            </a:endParaRPr>
          </a:p>
          <a:p>
            <a:pPr>
              <a:lnSpc>
                <a:spcPct val="70000"/>
              </a:lnSpc>
            </a:pPr>
            <a:r>
              <a:rPr lang="en-IN" sz="2200" dirty="0">
                <a:solidFill>
                  <a:srgbClr val="51565E"/>
                </a:solidFill>
                <a:latin typeface="Roboto" panose="02000000000000000000" pitchFamily="2" charset="0"/>
              </a:rPr>
              <a:t>In object oriented programming’s, we have two types of polymorphism. </a:t>
            </a:r>
            <a:endParaRPr lang="en-IN" sz="2000" dirty="0">
              <a:solidFill>
                <a:srgbClr val="51565E"/>
              </a:solidFill>
              <a:latin typeface="Roboto" panose="02000000000000000000" pitchFamily="2" charset="0"/>
            </a:endParaRPr>
          </a:p>
          <a:p>
            <a:pPr lvl="1">
              <a:lnSpc>
                <a:spcPct val="70000"/>
              </a:lnSpc>
            </a:pPr>
            <a:endParaRPr lang="en-IN" sz="1800" dirty="0">
              <a:solidFill>
                <a:srgbClr val="51565E"/>
              </a:solidFill>
              <a:latin typeface="Roboto" panose="02000000000000000000" pitchFamily="2" charset="0"/>
            </a:endParaRPr>
          </a:p>
          <a:p>
            <a:pPr lvl="1">
              <a:lnSpc>
                <a:spcPct val="70000"/>
              </a:lnSpc>
            </a:pPr>
            <a:r>
              <a:rPr lang="en-IN" sz="1800" dirty="0">
                <a:solidFill>
                  <a:srgbClr val="51565E"/>
                </a:solidFill>
                <a:latin typeface="Roboto" panose="02000000000000000000" pitchFamily="2" charset="0"/>
              </a:rPr>
              <a:t>They are compile time polymorphism and run time polymorphism. </a:t>
            </a:r>
          </a:p>
          <a:p>
            <a:pPr>
              <a:lnSpc>
                <a:spcPct val="70000"/>
              </a:lnSpc>
            </a:pPr>
            <a:endParaRPr lang="en-IN" sz="2200" dirty="0">
              <a:solidFill>
                <a:srgbClr val="51565E"/>
              </a:solidFill>
              <a:latin typeface="Roboto" panose="02000000000000000000" pitchFamily="2" charset="0"/>
            </a:endParaRPr>
          </a:p>
          <a:p>
            <a:pPr>
              <a:lnSpc>
                <a:spcPct val="70000"/>
              </a:lnSpc>
            </a:pPr>
            <a:r>
              <a:rPr lang="en-IN" sz="2200" b="1" dirty="0">
                <a:solidFill>
                  <a:srgbClr val="FF0000"/>
                </a:solidFill>
                <a:latin typeface="Roboto" panose="02000000000000000000" pitchFamily="2" charset="0"/>
              </a:rPr>
              <a:t>JAVA does not support compile time polymorphism</a:t>
            </a:r>
          </a:p>
          <a:p>
            <a:pPr>
              <a:lnSpc>
                <a:spcPct val="70000"/>
              </a:lnSpc>
            </a:pPr>
            <a:endParaRPr lang="en-IN" sz="2200" dirty="0">
              <a:solidFill>
                <a:srgbClr val="51565E"/>
              </a:solidFill>
              <a:latin typeface="Roboto" panose="02000000000000000000" pitchFamily="2" charset="0"/>
            </a:endParaRPr>
          </a:p>
          <a:p>
            <a:pPr>
              <a:lnSpc>
                <a:spcPct val="70000"/>
              </a:lnSpc>
            </a:pPr>
            <a:r>
              <a:rPr lang="en-IN" sz="2200" dirty="0">
                <a:solidFill>
                  <a:srgbClr val="51565E"/>
                </a:solidFill>
                <a:latin typeface="Roboto" panose="02000000000000000000" pitchFamily="2" charset="0"/>
              </a:rPr>
              <a:t>The functionality of a method behaves differently in different scenarios.</a:t>
            </a:r>
          </a:p>
          <a:p>
            <a:pPr>
              <a:lnSpc>
                <a:spcPct val="70000"/>
              </a:lnSpc>
            </a:pPr>
            <a:r>
              <a:rPr lang="en-IN" sz="2200" dirty="0">
                <a:solidFill>
                  <a:srgbClr val="51565E"/>
                </a:solidFill>
                <a:latin typeface="Roboto" panose="02000000000000000000" pitchFamily="2" charset="0"/>
              </a:rPr>
              <a:t>The behaviour of a method depends on the data provided.</a:t>
            </a:r>
          </a:p>
          <a:p>
            <a:pPr>
              <a:lnSpc>
                <a:spcPct val="70000"/>
              </a:lnSpc>
            </a:pPr>
            <a:r>
              <a:rPr lang="en-IN" sz="2200" dirty="0">
                <a:solidFill>
                  <a:srgbClr val="51565E"/>
                </a:solidFill>
                <a:latin typeface="Roboto" panose="02000000000000000000" pitchFamily="2" charset="0"/>
              </a:rPr>
              <a:t>It allows the same name for a member or method in a class with different types.</a:t>
            </a:r>
          </a:p>
          <a:p>
            <a:pPr>
              <a:lnSpc>
                <a:spcPct val="70000"/>
              </a:lnSpc>
            </a:pPr>
            <a:r>
              <a:rPr lang="en-IN" sz="2200" dirty="0">
                <a:solidFill>
                  <a:srgbClr val="51565E"/>
                </a:solidFill>
                <a:latin typeface="Roboto" panose="02000000000000000000" pitchFamily="2" charset="0"/>
              </a:rPr>
              <a:t>Polymorphism supports implicit type conversion.</a:t>
            </a:r>
          </a:p>
          <a:p>
            <a:pPr>
              <a:lnSpc>
                <a:spcPct val="70000"/>
              </a:lnSpc>
            </a:pPr>
            <a:endParaRPr lang="en-IN" sz="2200" dirty="0">
              <a:solidFill>
                <a:srgbClr val="51565E"/>
              </a:solidFill>
              <a:latin typeface="Roboto" panose="02000000000000000000" pitchFamily="2" charset="0"/>
            </a:endParaRPr>
          </a:p>
          <a:p>
            <a:pPr>
              <a:lnSpc>
                <a:spcPct val="70000"/>
              </a:lnSpc>
            </a:pPr>
            <a:endParaRPr lang="en-IN" sz="2200" dirty="0">
              <a:solidFill>
                <a:srgbClr val="51565E"/>
              </a:solidFill>
              <a:latin typeface="Roboto" panose="02000000000000000000" pitchFamily="2" charset="0"/>
            </a:endParaRPr>
          </a:p>
          <a:p>
            <a:pPr marL="0" indent="0" algn="l">
              <a:buNone/>
            </a:pPr>
            <a:br>
              <a:rPr lang="en-IN" sz="2200" dirty="0">
                <a:latin typeface=""/>
              </a:rPr>
            </a:br>
            <a:endParaRPr lang="en-IN" sz="2200" b="0" i="0" u="none" strike="noStrike" dirty="0">
              <a:solidFill>
                <a:srgbClr val="51565E"/>
              </a:solidFill>
              <a:effectLst/>
              <a:latin typeface=""/>
            </a:endParaRPr>
          </a:p>
          <a:p>
            <a:endParaRPr lang="en-US" sz="2200" dirty="0">
              <a:latin typeface=""/>
            </a:endParaRPr>
          </a:p>
        </p:txBody>
      </p:sp>
    </p:spTree>
    <p:extLst>
      <p:ext uri="{BB962C8B-B14F-4D97-AF65-F5344CB8AC3E}">
        <p14:creationId xmlns:p14="http://schemas.microsoft.com/office/powerpoint/2010/main" val="33552416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Polymorphism - </a:t>
            </a:r>
            <a:r>
              <a:rPr lang="en-IN" dirty="0" err="1">
                <a:latin typeface="TTE19494D0t00"/>
              </a:rPr>
              <a:t>Contd</a:t>
            </a:r>
            <a:endParaRPr lang="en-US" dirty="0">
              <a:latin typeface="TTE19494D0t00"/>
            </a:endParaRPr>
          </a:p>
        </p:txBody>
      </p:sp>
      <p:sp>
        <p:nvSpPr>
          <p:cNvPr id="3" name="Content Placeholder 2">
            <a:extLst>
              <a:ext uri="{FF2B5EF4-FFF2-40B4-BE49-F238E27FC236}">
                <a16:creationId xmlns:a16="http://schemas.microsoft.com/office/drawing/2014/main" id="{12EED329-51D2-898C-2BB9-26ABFD7CF849}"/>
              </a:ext>
            </a:extLst>
          </p:cNvPr>
          <p:cNvSpPr>
            <a:spLocks noGrp="1"/>
          </p:cNvSpPr>
          <p:nvPr>
            <p:ph idx="1"/>
          </p:nvPr>
        </p:nvSpPr>
        <p:spPr/>
        <p:txBody>
          <a:bodyPr>
            <a:normAutofit/>
          </a:bodyPr>
          <a:lstStyle/>
          <a:p>
            <a:pPr algn="l"/>
            <a:r>
              <a:rPr lang="en-IN" sz="1600" b="0" i="0" u="none" strike="noStrike" dirty="0">
                <a:solidFill>
                  <a:srgbClr val="272C37"/>
                </a:solidFill>
                <a:effectLst/>
                <a:latin typeface="Roboto" panose="02000000000000000000" pitchFamily="2" charset="0"/>
              </a:rPr>
              <a:t>Method Overloading – With Example</a:t>
            </a:r>
          </a:p>
          <a:p>
            <a:pPr marL="0" indent="0" algn="l">
              <a:buNone/>
            </a:pPr>
            <a:r>
              <a:rPr lang="en-IN" sz="1600" b="0" i="0" u="none" strike="noStrike" dirty="0">
                <a:solidFill>
                  <a:srgbClr val="51565E"/>
                </a:solidFill>
                <a:effectLst/>
                <a:latin typeface="Roboto" panose="02000000000000000000" pitchFamily="2" charset="0"/>
              </a:rPr>
              <a:t>Method Overloading is the process in which the class has two or more methods with the same name. Nevertheless, the implementation of a specific method occurs according to the number of parameters in the method call.</a:t>
            </a:r>
          </a:p>
          <a:p>
            <a:pPr marL="0" indent="0" algn="l">
              <a:buNone/>
            </a:pPr>
            <a:endParaRPr lang="en-IN" sz="1600" dirty="0">
              <a:solidFill>
                <a:srgbClr val="272C37"/>
              </a:solidFill>
              <a:latin typeface="Roboto" panose="02000000000000000000" pitchFamily="2" charset="0"/>
            </a:endParaRPr>
          </a:p>
          <a:p>
            <a:r>
              <a:rPr lang="en-IN" sz="1600" dirty="0">
                <a:solidFill>
                  <a:srgbClr val="272C37"/>
                </a:solidFill>
                <a:latin typeface="Roboto" panose="02000000000000000000" pitchFamily="2" charset="0"/>
              </a:rPr>
              <a:t>Method Overriding  - With Example</a:t>
            </a:r>
          </a:p>
          <a:p>
            <a:pPr marL="0" indent="0">
              <a:buNone/>
            </a:pPr>
            <a:r>
              <a:rPr lang="en-IN" sz="1600" dirty="0">
                <a:solidFill>
                  <a:srgbClr val="272C37"/>
                </a:solidFill>
                <a:latin typeface="Roboto" panose="02000000000000000000" pitchFamily="2" charset="0"/>
              </a:rPr>
              <a:t>Method Overriding is a procedure in which the compiler can allow a child class to implement a specific method already provided in the parent class.</a:t>
            </a:r>
          </a:p>
          <a:p>
            <a:pPr marL="0" indent="0" algn="l">
              <a:buNone/>
            </a:pPr>
            <a:endParaRPr lang="en-IN" sz="1600" b="0" i="0" u="none" strike="noStrike" dirty="0">
              <a:solidFill>
                <a:srgbClr val="51565E"/>
              </a:solidFill>
              <a:effectLst/>
              <a:latin typeface="Roboto" panose="02000000000000000000" pitchFamily="2" charset="0"/>
            </a:endParaRPr>
          </a:p>
          <a:p>
            <a:pPr>
              <a:lnSpc>
                <a:spcPct val="70000"/>
              </a:lnSpc>
            </a:pPr>
            <a:endParaRPr lang="en-IN" sz="2200" dirty="0">
              <a:solidFill>
                <a:srgbClr val="51565E"/>
              </a:solidFill>
              <a:latin typeface="Roboto" panose="02000000000000000000" pitchFamily="2" charset="0"/>
            </a:endParaRPr>
          </a:p>
          <a:p>
            <a:pPr>
              <a:lnSpc>
                <a:spcPct val="70000"/>
              </a:lnSpc>
            </a:pPr>
            <a:endParaRPr lang="en-IN" sz="2200" dirty="0">
              <a:solidFill>
                <a:srgbClr val="51565E"/>
              </a:solidFill>
              <a:latin typeface="Roboto" panose="02000000000000000000" pitchFamily="2" charset="0"/>
            </a:endParaRPr>
          </a:p>
          <a:p>
            <a:pPr marL="0" indent="0" algn="l">
              <a:buNone/>
            </a:pPr>
            <a:br>
              <a:rPr lang="en-IN" sz="2200" dirty="0">
                <a:latin typeface=""/>
              </a:rPr>
            </a:br>
            <a:endParaRPr lang="en-IN" sz="2200" b="0" i="0" u="none" strike="noStrike" dirty="0">
              <a:solidFill>
                <a:srgbClr val="51565E"/>
              </a:solidFill>
              <a:effectLst/>
              <a:latin typeface=""/>
            </a:endParaRPr>
          </a:p>
          <a:p>
            <a:endParaRPr lang="en-US" sz="2200" dirty="0">
              <a:latin typeface=""/>
            </a:endParaRPr>
          </a:p>
        </p:txBody>
      </p:sp>
    </p:spTree>
    <p:extLst>
      <p:ext uri="{BB962C8B-B14F-4D97-AF65-F5344CB8AC3E}">
        <p14:creationId xmlns:p14="http://schemas.microsoft.com/office/powerpoint/2010/main" val="2503907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3. </a:t>
            </a:r>
            <a:r>
              <a:rPr lang="en-IN" sz="4400" dirty="0">
                <a:effectLst/>
                <a:latin typeface="TTE1948BD8t00"/>
              </a:rPr>
              <a:t>Architectural neutral</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latin typeface="TTE19494D0t00"/>
              </a:rPr>
              <a:t>A</a:t>
            </a:r>
            <a:r>
              <a:rPr lang="en-IN" sz="1800" dirty="0">
                <a:effectLst/>
                <a:latin typeface="TTE19494D0t00"/>
              </a:rPr>
              <a:t>rchitectural neutral </a:t>
            </a:r>
            <a:r>
              <a:rPr lang="en-IN" sz="1800" dirty="0">
                <a:effectLst/>
                <a:latin typeface="TTE1948BD8t00"/>
              </a:rPr>
              <a:t>which can run on any available processors in the real world </a:t>
            </a:r>
            <a:endParaRPr lang="en-IN" sz="1200" dirty="0"/>
          </a:p>
          <a:p>
            <a:pPr marL="0"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Independent of Processor the code is Running</a:t>
            </a:r>
          </a:p>
        </p:txBody>
      </p:sp>
      <p:pic>
        <p:nvPicPr>
          <p:cNvPr id="4" name="Picture 3">
            <a:extLst>
              <a:ext uri="{FF2B5EF4-FFF2-40B4-BE49-F238E27FC236}">
                <a16:creationId xmlns:a16="http://schemas.microsoft.com/office/drawing/2014/main" id="{0422B7C4-5AC7-F16E-A55E-A70061E630E2}"/>
              </a:ext>
            </a:extLst>
          </p:cNvPr>
          <p:cNvPicPr>
            <a:picLocks noChangeAspect="1"/>
          </p:cNvPicPr>
          <p:nvPr/>
        </p:nvPicPr>
        <p:blipFill>
          <a:blip r:embed="rId2"/>
          <a:stretch>
            <a:fillRect/>
          </a:stretch>
        </p:blipFill>
        <p:spPr>
          <a:xfrm>
            <a:off x="3624044" y="4001294"/>
            <a:ext cx="3551339" cy="2167701"/>
          </a:xfrm>
          <a:prstGeom prst="rect">
            <a:avLst/>
          </a:prstGeom>
        </p:spPr>
      </p:pic>
    </p:spTree>
    <p:extLst>
      <p:ext uri="{BB962C8B-B14F-4D97-AF65-F5344CB8AC3E}">
        <p14:creationId xmlns:p14="http://schemas.microsoft.com/office/powerpoint/2010/main" val="3558795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Data Binding</a:t>
            </a:r>
            <a:endParaRPr lang="en-US" dirty="0">
              <a:latin typeface="TTE19494D0t00"/>
            </a:endParaRPr>
          </a:p>
        </p:txBody>
      </p:sp>
      <p:sp>
        <p:nvSpPr>
          <p:cNvPr id="4" name="Content Placeholder 3">
            <a:extLst>
              <a:ext uri="{FF2B5EF4-FFF2-40B4-BE49-F238E27FC236}">
                <a16:creationId xmlns:a16="http://schemas.microsoft.com/office/drawing/2014/main" id="{2B050E66-84F8-29F7-16DF-1B5ED1330E54}"/>
              </a:ext>
            </a:extLst>
          </p:cNvPr>
          <p:cNvSpPr>
            <a:spLocks noGrp="1"/>
          </p:cNvSpPr>
          <p:nvPr>
            <p:ph idx="1"/>
          </p:nvPr>
        </p:nvSpPr>
        <p:spPr/>
        <p:txBody>
          <a:bodyPr>
            <a:normAutofit/>
          </a:bodyPr>
          <a:lstStyle/>
          <a:p>
            <a:pPr marL="0" indent="0">
              <a:buNone/>
            </a:pPr>
            <a:r>
              <a:rPr lang="en-IN" dirty="0">
                <a:solidFill>
                  <a:srgbClr val="000000"/>
                </a:solidFill>
                <a:effectLst/>
                <a:latin typeface="Helvetica" pitchFamily="2" charset="0"/>
              </a:rPr>
              <a:t>With Example in </a:t>
            </a:r>
            <a:r>
              <a:rPr lang="en-IN" dirty="0" err="1">
                <a:solidFill>
                  <a:srgbClr val="000000"/>
                </a:solidFill>
                <a:effectLst/>
                <a:latin typeface="Helvetica" pitchFamily="2" charset="0"/>
              </a:rPr>
              <a:t>Intellij</a:t>
            </a:r>
            <a:r>
              <a:rPr lang="en-IN" dirty="0">
                <a:solidFill>
                  <a:srgbClr val="000000"/>
                </a:solidFill>
                <a:effectLst/>
                <a:latin typeface="Helvetica" pitchFamily="2" charset="0"/>
              </a:rPr>
              <a:t> – Copy the points once explained</a:t>
            </a:r>
          </a:p>
          <a:p>
            <a:endParaRPr lang="en-US" dirty="0"/>
          </a:p>
        </p:txBody>
      </p:sp>
    </p:spTree>
    <p:extLst>
      <p:ext uri="{BB962C8B-B14F-4D97-AF65-F5344CB8AC3E}">
        <p14:creationId xmlns:p14="http://schemas.microsoft.com/office/powerpoint/2010/main" val="23244252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Message Passing</a:t>
            </a:r>
            <a:endParaRPr lang="en-US" dirty="0">
              <a:latin typeface="TTE19494D0t00"/>
            </a:endParaRPr>
          </a:p>
        </p:txBody>
      </p:sp>
      <p:sp>
        <p:nvSpPr>
          <p:cNvPr id="4" name="Content Placeholder 3">
            <a:extLst>
              <a:ext uri="{FF2B5EF4-FFF2-40B4-BE49-F238E27FC236}">
                <a16:creationId xmlns:a16="http://schemas.microsoft.com/office/drawing/2014/main" id="{2B050E66-84F8-29F7-16DF-1B5ED1330E54}"/>
              </a:ext>
            </a:extLst>
          </p:cNvPr>
          <p:cNvSpPr>
            <a:spLocks noGrp="1"/>
          </p:cNvSpPr>
          <p:nvPr>
            <p:ph idx="1"/>
          </p:nvPr>
        </p:nvSpPr>
        <p:spPr/>
        <p:txBody>
          <a:bodyPr>
            <a:normAutofit/>
          </a:bodyPr>
          <a:lstStyle/>
          <a:p>
            <a:r>
              <a:rPr lang="en-IN" b="0" i="0" u="none" strike="noStrike" dirty="0">
                <a:solidFill>
                  <a:srgbClr val="374151"/>
                </a:solidFill>
                <a:effectLst/>
                <a:highlight>
                  <a:srgbClr val="FFFFFF"/>
                </a:highlight>
                <a:latin typeface="Roboto" panose="02000000000000000000" pitchFamily="2" charset="0"/>
              </a:rPr>
              <a:t>Between Program - In OOPS, message passing is a way for objects to communicate within a program</a:t>
            </a:r>
          </a:p>
          <a:p>
            <a:r>
              <a:rPr lang="en-IN" dirty="0">
                <a:solidFill>
                  <a:srgbClr val="374151"/>
                </a:solidFill>
                <a:highlight>
                  <a:srgbClr val="FFFFFF"/>
                </a:highlight>
                <a:latin typeface="Roboto" panose="02000000000000000000" pitchFamily="2" charset="0"/>
              </a:rPr>
              <a:t>Between Processes - </a:t>
            </a:r>
            <a:r>
              <a:rPr lang="en-IN" b="0" i="0" u="none" strike="noStrike" dirty="0">
                <a:solidFill>
                  <a:srgbClr val="374151"/>
                </a:solidFill>
                <a:effectLst/>
                <a:highlight>
                  <a:srgbClr val="FFFFFF"/>
                </a:highlight>
                <a:latin typeface="Roboto" panose="02000000000000000000" pitchFamily="2" charset="0"/>
              </a:rPr>
              <a:t>Similarly, in concurrent programming, we use it to communicate messages between processes or threads.</a:t>
            </a:r>
            <a:endParaRPr lang="en-US" dirty="0"/>
          </a:p>
        </p:txBody>
      </p:sp>
    </p:spTree>
    <p:extLst>
      <p:ext uri="{BB962C8B-B14F-4D97-AF65-F5344CB8AC3E}">
        <p14:creationId xmlns:p14="http://schemas.microsoft.com/office/powerpoint/2010/main" val="27689965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Message Passing - </a:t>
            </a:r>
            <a:r>
              <a:rPr lang="en-IN" dirty="0" err="1">
                <a:latin typeface="TTE19494D0t00"/>
              </a:rPr>
              <a:t>Contd</a:t>
            </a:r>
            <a:endParaRPr lang="en-US" dirty="0">
              <a:latin typeface="TTE19494D0t00"/>
            </a:endParaRPr>
          </a:p>
        </p:txBody>
      </p:sp>
      <p:pic>
        <p:nvPicPr>
          <p:cNvPr id="30722" name="Picture 2" descr="What is message passing among objects?">
            <a:extLst>
              <a:ext uri="{FF2B5EF4-FFF2-40B4-BE49-F238E27FC236}">
                <a16:creationId xmlns:a16="http://schemas.microsoft.com/office/drawing/2014/main" id="{34C27890-0C5A-041C-3E64-64CB5DCD9B4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8000" y="2286794"/>
            <a:ext cx="6096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6165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Message Passing - </a:t>
            </a:r>
            <a:r>
              <a:rPr lang="en-IN" dirty="0" err="1">
                <a:latin typeface="TTE19494D0t00"/>
              </a:rPr>
              <a:t>Contd</a:t>
            </a:r>
            <a:endParaRPr lang="en-US" dirty="0">
              <a:latin typeface="TTE19494D0t00"/>
            </a:endParaRPr>
          </a:p>
        </p:txBody>
      </p:sp>
      <p:sp>
        <p:nvSpPr>
          <p:cNvPr id="4" name="Content Placeholder 3">
            <a:extLst>
              <a:ext uri="{FF2B5EF4-FFF2-40B4-BE49-F238E27FC236}">
                <a16:creationId xmlns:a16="http://schemas.microsoft.com/office/drawing/2014/main" id="{2B050E66-84F8-29F7-16DF-1B5ED1330E54}"/>
              </a:ext>
            </a:extLst>
          </p:cNvPr>
          <p:cNvSpPr>
            <a:spLocks noGrp="1"/>
          </p:cNvSpPr>
          <p:nvPr>
            <p:ph idx="1"/>
          </p:nvPr>
        </p:nvSpPr>
        <p:spPr/>
        <p:txBody>
          <a:bodyPr>
            <a:normAutofit/>
          </a:bodyPr>
          <a:lstStyle/>
          <a:p>
            <a:r>
              <a:rPr lang="en-US" dirty="0"/>
              <a:t>In the Example shown is Objects are tightly coupled </a:t>
            </a:r>
            <a:r>
              <a:rPr lang="en-US" dirty="0" err="1"/>
              <a:t>ObejctA</a:t>
            </a:r>
            <a:r>
              <a:rPr lang="en-US" dirty="0"/>
              <a:t> and </a:t>
            </a:r>
            <a:r>
              <a:rPr lang="en-US" dirty="0" err="1"/>
              <a:t>ObjectB</a:t>
            </a:r>
            <a:endParaRPr lang="en-US" dirty="0"/>
          </a:p>
          <a:p>
            <a:r>
              <a:rPr lang="en-US" dirty="0"/>
              <a:t>To Achieve the similar functionality loosely coupled we use</a:t>
            </a:r>
          </a:p>
          <a:p>
            <a:pPr lvl="1"/>
            <a:r>
              <a:rPr lang="en-US" dirty="0"/>
              <a:t>Interfaces – Example In Learning Project</a:t>
            </a:r>
          </a:p>
          <a:p>
            <a:pPr lvl="1"/>
            <a:r>
              <a:rPr lang="en-US" dirty="0"/>
              <a:t>Dependency Injection</a:t>
            </a:r>
          </a:p>
        </p:txBody>
      </p:sp>
    </p:spTree>
    <p:extLst>
      <p:ext uri="{BB962C8B-B14F-4D97-AF65-F5344CB8AC3E}">
        <p14:creationId xmlns:p14="http://schemas.microsoft.com/office/powerpoint/2010/main" val="37163095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OOPS Principles – Message Passing - </a:t>
            </a:r>
            <a:r>
              <a:rPr lang="en-IN" dirty="0" err="1">
                <a:latin typeface="TTE19494D0t00"/>
              </a:rPr>
              <a:t>Contd</a:t>
            </a:r>
            <a:endParaRPr lang="en-US" dirty="0">
              <a:latin typeface="TTE19494D0t00"/>
            </a:endParaRPr>
          </a:p>
        </p:txBody>
      </p:sp>
      <p:sp>
        <p:nvSpPr>
          <p:cNvPr id="4" name="Content Placeholder 3">
            <a:extLst>
              <a:ext uri="{FF2B5EF4-FFF2-40B4-BE49-F238E27FC236}">
                <a16:creationId xmlns:a16="http://schemas.microsoft.com/office/drawing/2014/main" id="{2B050E66-84F8-29F7-16DF-1B5ED1330E54}"/>
              </a:ext>
            </a:extLst>
          </p:cNvPr>
          <p:cNvSpPr>
            <a:spLocks noGrp="1"/>
          </p:cNvSpPr>
          <p:nvPr>
            <p:ph idx="1"/>
          </p:nvPr>
        </p:nvSpPr>
        <p:spPr>
          <a:xfrm>
            <a:off x="838200" y="1371600"/>
            <a:ext cx="10515600" cy="4805363"/>
          </a:xfrm>
        </p:spPr>
        <p:txBody>
          <a:bodyPr>
            <a:normAutofit fontScale="92500"/>
          </a:bodyPr>
          <a:lstStyle/>
          <a:p>
            <a:pPr algn="l"/>
            <a:r>
              <a:rPr lang="en-IN" b="1" i="0" u="none" strike="noStrike" dirty="0">
                <a:solidFill>
                  <a:srgbClr val="111827"/>
                </a:solidFill>
                <a:effectLst/>
                <a:latin typeface="Roboto" panose="02000000000000000000" pitchFamily="2" charset="0"/>
              </a:rPr>
              <a:t>When we use message passing in OOP?</a:t>
            </a:r>
          </a:p>
          <a:p>
            <a:pPr algn="l">
              <a:buFont typeface="Arial" panose="020B0604020202020204" pitchFamily="34" charset="0"/>
              <a:buChar char="•"/>
            </a:pPr>
            <a:r>
              <a:rPr lang="en-IN" b="0" i="0" u="none" strike="noStrike" dirty="0">
                <a:solidFill>
                  <a:srgbClr val="374151"/>
                </a:solidFill>
                <a:effectLst/>
                <a:latin typeface="Roboto" panose="02000000000000000000" pitchFamily="2" charset="0"/>
              </a:rPr>
              <a:t>When one object needs to request data from another object</a:t>
            </a:r>
          </a:p>
          <a:p>
            <a:pPr algn="l">
              <a:buFont typeface="Arial" panose="020B0604020202020204" pitchFamily="34" charset="0"/>
              <a:buChar char="•"/>
            </a:pPr>
            <a:r>
              <a:rPr lang="en-IN" b="0" i="0" u="none" strike="noStrike" dirty="0">
                <a:solidFill>
                  <a:srgbClr val="374151"/>
                </a:solidFill>
                <a:effectLst/>
                <a:latin typeface="Roboto" panose="02000000000000000000" pitchFamily="2" charset="0"/>
              </a:rPr>
              <a:t>When one object needs to notify another object (or group of objects) of an event</a:t>
            </a:r>
          </a:p>
          <a:p>
            <a:pPr algn="l">
              <a:buFont typeface="Arial" panose="020B0604020202020204" pitchFamily="34" charset="0"/>
              <a:buChar char="•"/>
            </a:pPr>
            <a:r>
              <a:rPr lang="en-IN" b="0" i="0" u="none" strike="noStrike" dirty="0">
                <a:solidFill>
                  <a:srgbClr val="374151"/>
                </a:solidFill>
                <a:effectLst/>
                <a:latin typeface="Roboto" panose="02000000000000000000" pitchFamily="2" charset="0"/>
              </a:rPr>
              <a:t>When multiple objects need to collaborate to achieve a common goal</a:t>
            </a:r>
          </a:p>
          <a:p>
            <a:pPr algn="l">
              <a:buFont typeface="Arial" panose="020B0604020202020204" pitchFamily="34" charset="0"/>
              <a:buChar char="•"/>
            </a:pPr>
            <a:r>
              <a:rPr lang="en-IN" b="0" i="0" u="none" strike="noStrike" dirty="0">
                <a:solidFill>
                  <a:srgbClr val="374151"/>
                </a:solidFill>
                <a:effectLst/>
                <a:latin typeface="Roboto" panose="02000000000000000000" pitchFamily="2" charset="0"/>
              </a:rPr>
              <a:t>When one object needs to delegate responsibility to another object</a:t>
            </a:r>
          </a:p>
          <a:p>
            <a:pPr algn="l">
              <a:buFont typeface="Arial" panose="020B0604020202020204" pitchFamily="34" charset="0"/>
              <a:buChar char="•"/>
            </a:pPr>
            <a:r>
              <a:rPr lang="en-IN" b="0" i="0" u="none" strike="noStrike" dirty="0">
                <a:solidFill>
                  <a:srgbClr val="374151"/>
                </a:solidFill>
                <a:effectLst/>
                <a:latin typeface="Roboto" panose="02000000000000000000" pitchFamily="2" charset="0"/>
              </a:rPr>
              <a:t>When one object needs to control the </a:t>
            </a:r>
            <a:r>
              <a:rPr lang="en-IN" b="0" i="0" u="none" strike="noStrike" dirty="0" err="1">
                <a:solidFill>
                  <a:srgbClr val="374151"/>
                </a:solidFill>
                <a:effectLst/>
                <a:latin typeface="Roboto" panose="02000000000000000000" pitchFamily="2" charset="0"/>
              </a:rPr>
              <a:t>behavior</a:t>
            </a:r>
            <a:r>
              <a:rPr lang="en-IN" b="0" i="0" u="none" strike="noStrike" dirty="0">
                <a:solidFill>
                  <a:srgbClr val="374151"/>
                </a:solidFill>
                <a:effectLst/>
                <a:latin typeface="Roboto" panose="02000000000000000000" pitchFamily="2" charset="0"/>
              </a:rPr>
              <a:t> of another object</a:t>
            </a:r>
          </a:p>
          <a:p>
            <a:pPr algn="l">
              <a:buFont typeface="Arial" panose="020B0604020202020204" pitchFamily="34" charset="0"/>
              <a:buChar char="•"/>
            </a:pPr>
            <a:r>
              <a:rPr lang="en-IN" b="0" i="0" u="none" strike="noStrike" dirty="0">
                <a:solidFill>
                  <a:srgbClr val="374151"/>
                </a:solidFill>
                <a:effectLst/>
                <a:latin typeface="Roboto" panose="02000000000000000000" pitchFamily="2" charset="0"/>
              </a:rPr>
              <a:t>When one object needs to communicate with other objects in a concurrent system</a:t>
            </a:r>
          </a:p>
          <a:p>
            <a:endParaRPr lang="en-US" dirty="0"/>
          </a:p>
        </p:txBody>
      </p:sp>
    </p:spTree>
    <p:extLst>
      <p:ext uri="{BB962C8B-B14F-4D97-AF65-F5344CB8AC3E}">
        <p14:creationId xmlns:p14="http://schemas.microsoft.com/office/powerpoint/2010/main" val="29339962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In-Depth </a:t>
            </a:r>
            <a:endParaRPr lang="en-US" dirty="0">
              <a:latin typeface="TTE19494D0t00"/>
            </a:endParaRPr>
          </a:p>
        </p:txBody>
      </p:sp>
      <p:sp>
        <p:nvSpPr>
          <p:cNvPr id="4" name="Content Placeholder 3">
            <a:extLst>
              <a:ext uri="{FF2B5EF4-FFF2-40B4-BE49-F238E27FC236}">
                <a16:creationId xmlns:a16="http://schemas.microsoft.com/office/drawing/2014/main" id="{2B050E66-84F8-29F7-16DF-1B5ED1330E54}"/>
              </a:ext>
            </a:extLst>
          </p:cNvPr>
          <p:cNvSpPr>
            <a:spLocks noGrp="1"/>
          </p:cNvSpPr>
          <p:nvPr>
            <p:ph idx="1"/>
          </p:nvPr>
        </p:nvSpPr>
        <p:spPr/>
        <p:txBody>
          <a:bodyPr>
            <a:normAutofit fontScale="92500" lnSpcReduction="20000"/>
          </a:bodyPr>
          <a:lstStyle/>
          <a:p>
            <a:pPr marL="0" indent="0">
              <a:buNone/>
            </a:pPr>
            <a:r>
              <a:rPr lang="en-IN" dirty="0">
                <a:solidFill>
                  <a:srgbClr val="000000"/>
                </a:solidFill>
                <a:effectLst/>
                <a:latin typeface="Helvetica" pitchFamily="2" charset="0"/>
              </a:rPr>
              <a:t>Class Contains Five elements:-</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1.</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variables</a:t>
            </a:r>
          </a:p>
          <a:p>
            <a:pPr marL="0" indent="0">
              <a:buNone/>
            </a:pPr>
            <a:r>
              <a:rPr lang="en-IN" dirty="0">
                <a:solidFill>
                  <a:srgbClr val="000000"/>
                </a:solidFill>
                <a:effectLst/>
                <a:latin typeface="Helvetica" pitchFamily="2" charset="0"/>
              </a:rPr>
              <a:t>2.</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methods</a:t>
            </a:r>
          </a:p>
          <a:p>
            <a:pPr marL="0" indent="0">
              <a:buNone/>
            </a:pPr>
            <a:r>
              <a:rPr lang="en-IN" dirty="0">
                <a:solidFill>
                  <a:srgbClr val="000000"/>
                </a:solidFill>
                <a:effectLst/>
                <a:latin typeface="Helvetica" pitchFamily="2" charset="0"/>
              </a:rPr>
              <a:t>3.</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constructors</a:t>
            </a:r>
          </a:p>
          <a:p>
            <a:pPr marL="0" indent="0">
              <a:buNone/>
            </a:pPr>
            <a:r>
              <a:rPr lang="en-IN" dirty="0">
                <a:solidFill>
                  <a:srgbClr val="000000"/>
                </a:solidFill>
                <a:effectLst/>
                <a:latin typeface="Helvetica" pitchFamily="2" charset="0"/>
              </a:rPr>
              <a:t>4.</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instance blocks</a:t>
            </a:r>
          </a:p>
          <a:p>
            <a:pPr marL="0" indent="0">
              <a:buNone/>
            </a:pPr>
            <a:r>
              <a:rPr lang="en-IN" dirty="0">
                <a:solidFill>
                  <a:srgbClr val="000000"/>
                </a:solidFill>
                <a:effectLst/>
                <a:latin typeface="Helvetica" pitchFamily="2" charset="0"/>
              </a:rPr>
              <a:t>5.</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static blocks</a:t>
            </a:r>
          </a:p>
          <a:p>
            <a:pPr marL="0" indent="0">
              <a:buNone/>
            </a:pPr>
            <a:r>
              <a:rPr lang="en-IN" dirty="0">
                <a:solidFill>
                  <a:srgbClr val="000000"/>
                </a:solidFill>
                <a:effectLst/>
                <a:latin typeface="Helvetica" pitchFamily="2" charset="0"/>
              </a:rPr>
              <a:t>}</a:t>
            </a:r>
          </a:p>
          <a:p>
            <a:endParaRPr lang="en-US" dirty="0"/>
          </a:p>
        </p:txBody>
      </p:sp>
    </p:spTree>
    <p:extLst>
      <p:ext uri="{BB962C8B-B14F-4D97-AF65-F5344CB8AC3E}">
        <p14:creationId xmlns:p14="http://schemas.microsoft.com/office/powerpoint/2010/main" val="31186421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Identifiers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p:txBody>
          <a:bodyPr>
            <a:normAutofit fontScale="92500" lnSpcReduction="20000"/>
          </a:bodyPr>
          <a:lstStyle/>
          <a:p>
            <a:r>
              <a:rPr lang="en-IN" dirty="0">
                <a:solidFill>
                  <a:srgbClr val="000000"/>
                </a:solidFill>
                <a:latin typeface="Helvetica" pitchFamily="2" charset="0"/>
              </a:rPr>
              <a:t>A</a:t>
            </a:r>
            <a:r>
              <a:rPr lang="en-IN" dirty="0">
                <a:solidFill>
                  <a:srgbClr val="000000"/>
                </a:solidFill>
                <a:effectLst/>
                <a:latin typeface="Helvetica" pitchFamily="2" charset="0"/>
              </a:rPr>
              <a:t>ny name in the java program like variable </a:t>
            </a:r>
            <a:r>
              <a:rPr lang="en-IN" dirty="0" err="1">
                <a:solidFill>
                  <a:srgbClr val="000000"/>
                </a:solidFill>
                <a:effectLst/>
                <a:latin typeface="Helvetica" pitchFamily="2" charset="0"/>
              </a:rPr>
              <a:t>name,class</a:t>
            </a:r>
            <a:r>
              <a:rPr lang="en-IN" dirty="0">
                <a:solidFill>
                  <a:srgbClr val="000000"/>
                </a:solidFill>
                <a:latin typeface="Helvetica" pitchFamily="2" charset="0"/>
              </a:rPr>
              <a:t> </a:t>
            </a:r>
            <a:r>
              <a:rPr lang="en-IN" dirty="0" err="1">
                <a:solidFill>
                  <a:srgbClr val="000000"/>
                </a:solidFill>
                <a:effectLst/>
                <a:latin typeface="Helvetica" pitchFamily="2" charset="0"/>
              </a:rPr>
              <a:t>name,method</a:t>
            </a:r>
            <a:r>
              <a:rPr lang="en-IN" dirty="0">
                <a:solidFill>
                  <a:srgbClr val="000000"/>
                </a:solidFill>
                <a:effectLst/>
                <a:latin typeface="Helvetica" pitchFamily="2" charset="0"/>
              </a:rPr>
              <a:t> name, interface name is called identifier.</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class Test                             Test-------</a:t>
            </a:r>
            <a:r>
              <a:rPr lang="en-IN" dirty="0">
                <a:solidFill>
                  <a:srgbClr val="000000"/>
                </a:solidFill>
                <a:effectLst/>
                <a:latin typeface="Wingdings" pitchFamily="2" charset="2"/>
              </a:rPr>
              <a:t></a:t>
            </a:r>
            <a:r>
              <a:rPr lang="en-IN" dirty="0">
                <a:solidFill>
                  <a:srgbClr val="000000"/>
                </a:solidFill>
                <a:effectLst/>
                <a:latin typeface="Helvetica" pitchFamily="2" charset="0"/>
              </a:rPr>
              <a:t>identifier</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void add()                             add-------</a:t>
            </a:r>
            <a:r>
              <a:rPr lang="en-IN" dirty="0">
                <a:solidFill>
                  <a:srgbClr val="000000"/>
                </a:solidFill>
                <a:effectLst/>
                <a:latin typeface="Wingdings" pitchFamily="2" charset="2"/>
              </a:rPr>
              <a:t></a:t>
            </a:r>
            <a:r>
              <a:rPr lang="en-IN" dirty="0">
                <a:solidFill>
                  <a:srgbClr val="000000"/>
                </a:solidFill>
                <a:effectLst/>
                <a:latin typeface="Helvetica" pitchFamily="2" charset="0"/>
              </a:rPr>
              <a:t>identifier</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int a=10;                                a----------</a:t>
            </a:r>
            <a:r>
              <a:rPr lang="en-IN" dirty="0">
                <a:solidFill>
                  <a:srgbClr val="000000"/>
                </a:solidFill>
                <a:effectLst/>
                <a:latin typeface="Wingdings" pitchFamily="2" charset="2"/>
              </a:rPr>
              <a:t></a:t>
            </a:r>
            <a:r>
              <a:rPr lang="en-IN" dirty="0">
                <a:solidFill>
                  <a:srgbClr val="000000"/>
                </a:solidFill>
                <a:effectLst/>
                <a:latin typeface="Helvetica" pitchFamily="2" charset="0"/>
              </a:rPr>
              <a:t>identifier</a:t>
            </a:r>
          </a:p>
          <a:p>
            <a:pPr marL="0" indent="0">
              <a:buNone/>
            </a:pPr>
            <a:r>
              <a:rPr lang="en-IN" dirty="0">
                <a:solidFill>
                  <a:srgbClr val="000000"/>
                </a:solidFill>
                <a:effectLst/>
                <a:latin typeface="Helvetica" pitchFamily="2" charset="0"/>
              </a:rPr>
              <a:t>int b=20;                                b----------</a:t>
            </a:r>
            <a:r>
              <a:rPr lang="en-IN" dirty="0">
                <a:solidFill>
                  <a:srgbClr val="000000"/>
                </a:solidFill>
                <a:effectLst/>
                <a:latin typeface="Wingdings" pitchFamily="2" charset="2"/>
              </a:rPr>
              <a:t></a:t>
            </a:r>
            <a:r>
              <a:rPr lang="en-IN" dirty="0">
                <a:solidFill>
                  <a:srgbClr val="000000"/>
                </a:solidFill>
                <a:effectLst/>
                <a:latin typeface="Helvetica" pitchFamily="2" charset="0"/>
              </a:rPr>
              <a:t>identifier</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endParaRPr lang="en-US" dirty="0"/>
          </a:p>
        </p:txBody>
      </p:sp>
    </p:spTree>
    <p:extLst>
      <p:ext uri="{BB962C8B-B14F-4D97-AF65-F5344CB8AC3E}">
        <p14:creationId xmlns:p14="http://schemas.microsoft.com/office/powerpoint/2010/main" val="4015716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Rules to declare identifiers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p:txBody>
          <a:bodyPr>
            <a:normAutofit lnSpcReduction="10000"/>
          </a:bodyPr>
          <a:lstStyle/>
          <a:p>
            <a:pPr marL="0" indent="0">
              <a:buNone/>
            </a:pPr>
            <a:r>
              <a:rPr lang="en-IN" dirty="0">
                <a:solidFill>
                  <a:srgbClr val="000000"/>
                </a:solidFill>
                <a:effectLst/>
                <a:latin typeface="Helvetica" pitchFamily="2" charset="0"/>
              </a:rPr>
              <a:t>1.</a:t>
            </a:r>
            <a:r>
              <a:rPr lang="en-IN" dirty="0">
                <a:solidFill>
                  <a:srgbClr val="000000"/>
                </a:solidFill>
                <a:effectLst/>
                <a:latin typeface="Arial" panose="020B0604020202020204" pitchFamily="34" charset="0"/>
              </a:rPr>
              <a:t> </a:t>
            </a:r>
            <a:r>
              <a:rPr lang="en-IN" dirty="0">
                <a:solidFill>
                  <a:srgbClr val="000000"/>
                </a:solidFill>
                <a:latin typeface="Helvetica" pitchFamily="2" charset="0"/>
              </a:rPr>
              <a:t>T</a:t>
            </a:r>
            <a:r>
              <a:rPr lang="en-IN" dirty="0">
                <a:solidFill>
                  <a:srgbClr val="000000"/>
                </a:solidFill>
                <a:effectLst/>
                <a:latin typeface="Helvetica" pitchFamily="2" charset="0"/>
              </a:rPr>
              <a:t>he java identifiers should not start with numbers, it may start with alphabet symbol and underscore symbol and dollar symbol.</a:t>
            </a:r>
          </a:p>
          <a:p>
            <a:pPr marL="0" indent="0">
              <a:buNone/>
            </a:pPr>
            <a:r>
              <a:rPr lang="en-IN" dirty="0">
                <a:solidFill>
                  <a:srgbClr val="000000"/>
                </a:solidFill>
                <a:effectLst/>
                <a:latin typeface="Helvetica" pitchFamily="2" charset="0"/>
              </a:rPr>
              <a:t>	a.</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Int </a:t>
            </a:r>
            <a:r>
              <a:rPr lang="en-IN" dirty="0" err="1">
                <a:solidFill>
                  <a:srgbClr val="000000"/>
                </a:solidFill>
                <a:effectLst/>
                <a:latin typeface="Helvetica" pitchFamily="2" charset="0"/>
              </a:rPr>
              <a:t>abc</a:t>
            </a:r>
            <a:r>
              <a:rPr lang="en-IN" dirty="0">
                <a:solidFill>
                  <a:srgbClr val="000000"/>
                </a:solidFill>
                <a:effectLst/>
                <a:latin typeface="Helvetica" pitchFamily="2" charset="0"/>
              </a:rPr>
              <a:t>=10;-----</a:t>
            </a:r>
            <a:r>
              <a:rPr lang="en-IN" dirty="0">
                <a:solidFill>
                  <a:srgbClr val="000000"/>
                </a:solidFill>
                <a:effectLst/>
                <a:latin typeface="Wingdings" pitchFamily="2" charset="2"/>
              </a:rPr>
              <a:t></a:t>
            </a:r>
            <a:r>
              <a:rPr lang="en-IN" dirty="0">
                <a:solidFill>
                  <a:srgbClr val="000000"/>
                </a:solidFill>
                <a:effectLst/>
                <a:latin typeface="Helvetica" pitchFamily="2" charset="0"/>
              </a:rPr>
              <a:t>valid</a:t>
            </a:r>
          </a:p>
          <a:p>
            <a:pPr marL="0" indent="0">
              <a:buNone/>
            </a:pPr>
            <a:r>
              <a:rPr lang="en-IN" dirty="0">
                <a:solidFill>
                  <a:srgbClr val="000000"/>
                </a:solidFill>
                <a:effectLst/>
                <a:latin typeface="Helvetica" pitchFamily="2" charset="0"/>
              </a:rPr>
              <a:t>	b.</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Int 2abc=20;----</a:t>
            </a:r>
            <a:r>
              <a:rPr lang="en-IN" dirty="0">
                <a:solidFill>
                  <a:srgbClr val="000000"/>
                </a:solidFill>
                <a:effectLst/>
                <a:latin typeface="Wingdings" pitchFamily="2" charset="2"/>
              </a:rPr>
              <a:t></a:t>
            </a:r>
            <a:r>
              <a:rPr lang="en-IN" dirty="0">
                <a:solidFill>
                  <a:srgbClr val="000000"/>
                </a:solidFill>
                <a:effectLst/>
                <a:latin typeface="Helvetica" pitchFamily="2" charset="0"/>
              </a:rPr>
              <a:t>not valid</a:t>
            </a:r>
          </a:p>
          <a:p>
            <a:pPr marL="0" indent="0">
              <a:buNone/>
            </a:pPr>
            <a:r>
              <a:rPr lang="en-IN" dirty="0">
                <a:solidFill>
                  <a:srgbClr val="000000"/>
                </a:solidFill>
                <a:effectLst/>
                <a:latin typeface="Helvetica" pitchFamily="2" charset="0"/>
              </a:rPr>
              <a:t>	c.</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Int _</a:t>
            </a:r>
            <a:r>
              <a:rPr lang="en-IN" dirty="0" err="1">
                <a:solidFill>
                  <a:srgbClr val="000000"/>
                </a:solidFill>
                <a:effectLst/>
                <a:latin typeface="Helvetica" pitchFamily="2" charset="0"/>
              </a:rPr>
              <a:t>abc</a:t>
            </a:r>
            <a:r>
              <a:rPr lang="en-IN" dirty="0">
                <a:solidFill>
                  <a:srgbClr val="000000"/>
                </a:solidFill>
                <a:effectLst/>
                <a:latin typeface="Helvetica" pitchFamily="2" charset="0"/>
              </a:rPr>
              <a:t>=30;----</a:t>
            </a:r>
            <a:r>
              <a:rPr lang="en-IN" dirty="0">
                <a:solidFill>
                  <a:srgbClr val="000000"/>
                </a:solidFill>
                <a:effectLst/>
                <a:latin typeface="Wingdings" pitchFamily="2" charset="2"/>
              </a:rPr>
              <a:t></a:t>
            </a:r>
            <a:r>
              <a:rPr lang="en-IN" dirty="0">
                <a:solidFill>
                  <a:srgbClr val="000000"/>
                </a:solidFill>
                <a:effectLst/>
                <a:latin typeface="Helvetica" pitchFamily="2" charset="0"/>
              </a:rPr>
              <a:t>valid</a:t>
            </a:r>
          </a:p>
          <a:p>
            <a:pPr marL="0" indent="0">
              <a:buNone/>
            </a:pPr>
            <a:r>
              <a:rPr lang="en-IN" dirty="0">
                <a:solidFill>
                  <a:srgbClr val="000000"/>
                </a:solidFill>
                <a:effectLst/>
                <a:latin typeface="Helvetica" pitchFamily="2" charset="0"/>
              </a:rPr>
              <a:t>	d.</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Int $</a:t>
            </a:r>
            <a:r>
              <a:rPr lang="en-IN" dirty="0" err="1">
                <a:solidFill>
                  <a:srgbClr val="000000"/>
                </a:solidFill>
                <a:effectLst/>
                <a:latin typeface="Helvetica" pitchFamily="2" charset="0"/>
              </a:rPr>
              <a:t>abc</a:t>
            </a:r>
            <a:r>
              <a:rPr lang="en-IN" dirty="0">
                <a:solidFill>
                  <a:srgbClr val="000000"/>
                </a:solidFill>
                <a:effectLst/>
                <a:latin typeface="Helvetica" pitchFamily="2" charset="0"/>
              </a:rPr>
              <a:t>=40;----</a:t>
            </a:r>
            <a:r>
              <a:rPr lang="en-IN" dirty="0">
                <a:solidFill>
                  <a:srgbClr val="000000"/>
                </a:solidFill>
                <a:effectLst/>
                <a:latin typeface="Wingdings" pitchFamily="2" charset="2"/>
              </a:rPr>
              <a:t></a:t>
            </a:r>
            <a:r>
              <a:rPr lang="en-IN" dirty="0">
                <a:solidFill>
                  <a:srgbClr val="000000"/>
                </a:solidFill>
                <a:effectLst/>
                <a:latin typeface="Helvetica" pitchFamily="2" charset="0"/>
              </a:rPr>
              <a:t>valid</a:t>
            </a:r>
          </a:p>
          <a:p>
            <a:pPr marL="0" indent="0">
              <a:buNone/>
            </a:pPr>
            <a:r>
              <a:rPr lang="en-IN" dirty="0">
                <a:solidFill>
                  <a:srgbClr val="000000"/>
                </a:solidFill>
                <a:effectLst/>
                <a:latin typeface="Helvetica" pitchFamily="2" charset="0"/>
              </a:rPr>
              <a:t>	e.</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Int @</a:t>
            </a:r>
            <a:r>
              <a:rPr lang="en-IN" dirty="0" err="1">
                <a:solidFill>
                  <a:srgbClr val="000000"/>
                </a:solidFill>
                <a:effectLst/>
                <a:latin typeface="Helvetica" pitchFamily="2" charset="0"/>
              </a:rPr>
              <a:t>abc</a:t>
            </a:r>
            <a:r>
              <a:rPr lang="en-IN" dirty="0">
                <a:solidFill>
                  <a:srgbClr val="000000"/>
                </a:solidFill>
                <a:effectLst/>
                <a:latin typeface="Helvetica" pitchFamily="2" charset="0"/>
              </a:rPr>
              <a:t>=50;---</a:t>
            </a:r>
            <a:r>
              <a:rPr lang="en-IN" dirty="0">
                <a:solidFill>
                  <a:srgbClr val="000000"/>
                </a:solidFill>
                <a:effectLst/>
                <a:latin typeface="Wingdings" pitchFamily="2" charset="2"/>
              </a:rPr>
              <a:t></a:t>
            </a:r>
            <a:r>
              <a:rPr lang="en-IN" dirty="0">
                <a:solidFill>
                  <a:srgbClr val="000000"/>
                </a:solidFill>
                <a:effectLst/>
                <a:latin typeface="Helvetica" pitchFamily="2" charset="0"/>
              </a:rPr>
              <a:t>not valid</a:t>
            </a:r>
          </a:p>
          <a:p>
            <a:pPr marL="0" indent="0">
              <a:buNone/>
            </a:pPr>
            <a:r>
              <a:rPr lang="en-IN" dirty="0">
                <a:solidFill>
                  <a:srgbClr val="000000"/>
                </a:solidFill>
                <a:effectLst/>
                <a:latin typeface="Helvetica" pitchFamily="2" charset="0"/>
              </a:rPr>
              <a:t>2.</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The identifier will not contains symbols like</a:t>
            </a:r>
          </a:p>
          <a:p>
            <a:pPr marL="0" indent="0">
              <a:buNone/>
            </a:pPr>
            <a:r>
              <a:rPr lang="en-IN" dirty="0">
                <a:solidFill>
                  <a:srgbClr val="000000"/>
                </a:solidFill>
                <a:effectLst/>
                <a:latin typeface="Helvetica" pitchFamily="2" charset="0"/>
              </a:rPr>
              <a:t>	+ , - , . , @ , # , *………………….</a:t>
            </a:r>
          </a:p>
          <a:p>
            <a:endParaRPr lang="en-US" dirty="0"/>
          </a:p>
        </p:txBody>
      </p:sp>
    </p:spTree>
    <p:extLst>
      <p:ext uri="{BB962C8B-B14F-4D97-AF65-F5344CB8AC3E}">
        <p14:creationId xmlns:p14="http://schemas.microsoft.com/office/powerpoint/2010/main" val="3155875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Rules to declare identifiers - </a:t>
            </a:r>
            <a:r>
              <a:rPr lang="en-IN" dirty="0" err="1">
                <a:solidFill>
                  <a:srgbClr val="000000"/>
                </a:solidFill>
                <a:effectLst/>
                <a:latin typeface="Helvetica" pitchFamily="2" charset="0"/>
              </a:rPr>
              <a:t>Contd</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p:txBody>
          <a:bodyPr>
            <a:normAutofit fontScale="92500" lnSpcReduction="20000"/>
          </a:bodyPr>
          <a:lstStyle/>
          <a:p>
            <a:pPr marL="0" indent="0">
              <a:buNone/>
            </a:pPr>
            <a:r>
              <a:rPr lang="en-IN" dirty="0">
                <a:solidFill>
                  <a:srgbClr val="000000"/>
                </a:solidFill>
                <a:effectLst/>
                <a:latin typeface="Helvetica" pitchFamily="2" charset="0"/>
              </a:rPr>
              <a:t>3. The identifier should not duplicated.</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void add()</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int a=10;</a:t>
            </a:r>
          </a:p>
          <a:p>
            <a:pPr marL="0" indent="0">
              <a:buNone/>
            </a:pPr>
            <a:r>
              <a:rPr lang="en-IN" dirty="0">
                <a:solidFill>
                  <a:srgbClr val="000000"/>
                </a:solidFill>
                <a:effectLst/>
                <a:latin typeface="Helvetica" pitchFamily="2" charset="0"/>
              </a:rPr>
              <a:t>int a=20; the identifier should not be duplicated.</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endParaRPr lang="en-IN"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16598034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Rules to declare identifiers - </a:t>
            </a:r>
            <a:r>
              <a:rPr lang="en-IN" dirty="0" err="1">
                <a:solidFill>
                  <a:srgbClr val="000000"/>
                </a:solidFill>
                <a:effectLst/>
                <a:latin typeface="Helvetica" pitchFamily="2" charset="0"/>
              </a:rPr>
              <a:t>Contd</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p:txBody>
          <a:bodyPr>
            <a:normAutofit fontScale="55000" lnSpcReduction="20000"/>
          </a:bodyPr>
          <a:lstStyle/>
          <a:p>
            <a:pPr marL="0" indent="0">
              <a:buNone/>
            </a:pPr>
            <a:r>
              <a:rPr lang="en-IN" dirty="0">
                <a:solidFill>
                  <a:srgbClr val="000000"/>
                </a:solidFill>
                <a:effectLst/>
                <a:latin typeface="Helvetica" pitchFamily="2" charset="0"/>
              </a:rPr>
              <a:t>4.</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 the java applications it is possible to declare all the predefined class names and predefined interfaces names as a</a:t>
            </a:r>
          </a:p>
          <a:p>
            <a:pPr marL="0" indent="0">
              <a:buNone/>
            </a:pPr>
            <a:r>
              <a:rPr lang="en-IN" dirty="0">
                <a:solidFill>
                  <a:srgbClr val="000000"/>
                </a:solidFill>
                <a:effectLst/>
                <a:latin typeface="Helvetica" pitchFamily="2" charset="0"/>
              </a:rPr>
              <a:t> identifier. But it is not recommended to use.</a:t>
            </a:r>
          </a:p>
          <a:p>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int String=10; //predefined String class</a:t>
            </a:r>
          </a:p>
          <a:p>
            <a:pPr marL="0" indent="0">
              <a:buNone/>
            </a:pPr>
            <a:r>
              <a:rPr lang="en-IN" dirty="0">
                <a:solidFill>
                  <a:srgbClr val="000000"/>
                </a:solidFill>
                <a:effectLst/>
                <a:latin typeface="Helvetica" pitchFamily="2" charset="0"/>
              </a:rPr>
              <a:t>int Serializable=20; //predefined Serializable class</a:t>
            </a:r>
          </a:p>
          <a:p>
            <a:pPr marL="0" indent="0">
              <a:buNone/>
            </a:pPr>
            <a:r>
              <a:rPr lang="en-IN" dirty="0">
                <a:solidFill>
                  <a:srgbClr val="000000"/>
                </a:solidFill>
                <a:effectLst/>
                <a:latin typeface="Helvetica" pitchFamily="2" charset="0"/>
              </a:rPr>
              <a:t>float Exception=10.2f; //predefined Exception class</a:t>
            </a:r>
          </a:p>
          <a:p>
            <a:pPr marL="0" indent="0">
              <a:buNone/>
            </a:pPr>
            <a:r>
              <a:rPr lang="en-IN" dirty="0" err="1">
                <a:solidFill>
                  <a:srgbClr val="000000"/>
                </a:solidFill>
                <a:effectLst/>
                <a:latin typeface="Helvetica" pitchFamily="2" charset="0"/>
              </a:rPr>
              <a:t>System.out.println</a:t>
            </a:r>
            <a:r>
              <a:rPr lang="en-IN" dirty="0">
                <a:solidFill>
                  <a:srgbClr val="000000"/>
                </a:solidFill>
                <a:effectLst/>
                <a:latin typeface="Helvetica" pitchFamily="2" charset="0"/>
              </a:rPr>
              <a:t>(String);</a:t>
            </a:r>
          </a:p>
          <a:p>
            <a:pPr marL="0" indent="0">
              <a:buNone/>
            </a:pPr>
            <a:r>
              <a:rPr lang="en-IN" dirty="0" err="1">
                <a:solidFill>
                  <a:srgbClr val="000000"/>
                </a:solidFill>
                <a:effectLst/>
                <a:latin typeface="Helvetica" pitchFamily="2" charset="0"/>
              </a:rPr>
              <a:t>System.out.println</a:t>
            </a:r>
            <a:r>
              <a:rPr lang="en-IN" dirty="0">
                <a:solidFill>
                  <a:srgbClr val="000000"/>
                </a:solidFill>
                <a:effectLst/>
                <a:latin typeface="Helvetica" pitchFamily="2" charset="0"/>
              </a:rPr>
              <a:t>(Serializable);</a:t>
            </a:r>
          </a:p>
          <a:p>
            <a:pPr marL="0" indent="0">
              <a:buNone/>
            </a:pPr>
            <a:r>
              <a:rPr lang="en-IN" dirty="0" err="1">
                <a:solidFill>
                  <a:srgbClr val="000000"/>
                </a:solidFill>
                <a:effectLst/>
                <a:latin typeface="Helvetica" pitchFamily="2" charset="0"/>
              </a:rPr>
              <a:t>System.out.println</a:t>
            </a:r>
            <a:r>
              <a:rPr lang="en-IN" dirty="0">
                <a:solidFill>
                  <a:srgbClr val="000000"/>
                </a:solidFill>
                <a:effectLst/>
                <a:latin typeface="Helvetica" pitchFamily="2" charset="0"/>
              </a:rPr>
              <a:t>(Exception);</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endParaRPr lang="en-IN"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250829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4. </a:t>
            </a:r>
            <a:r>
              <a:rPr lang="en-IN" sz="4400" dirty="0">
                <a:effectLst/>
                <a:latin typeface="TTE1948BD8t00"/>
              </a:rPr>
              <a:t>Portable</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latin typeface="TTE19494D0t00"/>
              </a:rPr>
              <a:t>Portability = Platform Independent + Architectural Neutral</a:t>
            </a:r>
            <a:r>
              <a:rPr lang="en-IN" sz="1800" dirty="0">
                <a:effectLst/>
                <a:latin typeface="TTE1948BD8t00"/>
              </a:rPr>
              <a:t> </a:t>
            </a:r>
            <a:endParaRPr lang="en-IN" sz="1200" dirty="0"/>
          </a:p>
          <a:p>
            <a:pPr marL="0"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C/C++ - Tightly coupled with Platform and Architecture</a:t>
            </a:r>
          </a:p>
        </p:txBody>
      </p:sp>
    </p:spTree>
    <p:extLst>
      <p:ext uri="{BB962C8B-B14F-4D97-AF65-F5344CB8AC3E}">
        <p14:creationId xmlns:p14="http://schemas.microsoft.com/office/powerpoint/2010/main" val="25541794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Java Naming Conventions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77500" lnSpcReduction="20000"/>
          </a:bodyPr>
          <a:lstStyle/>
          <a:p>
            <a:pPr marL="0" indent="0">
              <a:buNone/>
            </a:pPr>
            <a:r>
              <a:rPr lang="en-IN" dirty="0">
                <a:solidFill>
                  <a:srgbClr val="000000"/>
                </a:solidFill>
                <a:effectLst/>
                <a:latin typeface="Helvetica" pitchFamily="2" charset="0"/>
              </a:rPr>
              <a:t>Java is a case sensitive language so the way of writing code is important.</a:t>
            </a:r>
          </a:p>
          <a:p>
            <a:pPr marL="0" indent="0">
              <a:buNone/>
            </a:pPr>
            <a:r>
              <a:rPr lang="en-IN" dirty="0">
                <a:solidFill>
                  <a:srgbClr val="000000"/>
                </a:solidFill>
                <a:effectLst/>
                <a:latin typeface="Helvetica" pitchFamily="2" charset="0"/>
              </a:rPr>
              <a:t>1.</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All Java classes, Abstract classes and Interface names should start with uppercase letter ,if any class contain more than one word every innerword also start with capital letters.</a:t>
            </a:r>
          </a:p>
          <a:p>
            <a:pPr marL="0" indent="0">
              <a:buNone/>
            </a:pPr>
            <a:r>
              <a:rPr lang="en-IN" dirty="0">
                <a:solidFill>
                  <a:srgbClr val="000000"/>
                </a:solidFill>
                <a:effectLst/>
                <a:latin typeface="Helvetica" pitchFamily="2" charset="0"/>
              </a:rPr>
              <a:t>	Ex: </a:t>
            </a:r>
            <a:r>
              <a:rPr lang="en-IN" dirty="0" err="1">
                <a:solidFill>
                  <a:srgbClr val="000000"/>
                </a:solidFill>
                <a:effectLst/>
                <a:latin typeface="Helvetica" pitchFamily="2" charset="0"/>
              </a:rPr>
              <a:t>String,StringBuffer,FileInputStream</a:t>
            </a: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2.</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All java methods should start with lower case letters and if the method contains more than one word every innerword should start with capital letters.</a:t>
            </a:r>
          </a:p>
          <a:p>
            <a:pPr marL="0" indent="0">
              <a:buNone/>
            </a:pPr>
            <a:r>
              <a:rPr lang="en-IN" dirty="0">
                <a:solidFill>
                  <a:srgbClr val="000000"/>
                </a:solidFill>
                <a:effectLst/>
                <a:latin typeface="Helvetica" pitchFamily="2" charset="0"/>
              </a:rPr>
              <a:t>	Ex :- post(),</a:t>
            </a:r>
            <a:r>
              <a:rPr lang="en-IN" dirty="0" err="1">
                <a:solidFill>
                  <a:srgbClr val="000000"/>
                </a:solidFill>
                <a:effectLst/>
                <a:latin typeface="Helvetica" pitchFamily="2" charset="0"/>
              </a:rPr>
              <a:t>toString</a:t>
            </a:r>
            <a:r>
              <a:rPr lang="en-IN" dirty="0">
                <a:solidFill>
                  <a:srgbClr val="000000"/>
                </a:solidFill>
                <a:effectLst/>
                <a:latin typeface="Helvetica" pitchFamily="2" charset="0"/>
              </a:rPr>
              <a:t>(),</a:t>
            </a:r>
            <a:r>
              <a:rPr lang="en-IN" dirty="0" err="1">
                <a:solidFill>
                  <a:srgbClr val="000000"/>
                </a:solidFill>
                <a:effectLst/>
                <a:latin typeface="Helvetica" pitchFamily="2" charset="0"/>
              </a:rPr>
              <a:t>toUpperCase</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3.</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All java variables should start with lowercase letter and inner words start with uppercase letter.</a:t>
            </a:r>
          </a:p>
          <a:p>
            <a:pPr marL="0" indent="0">
              <a:buNone/>
            </a:pPr>
            <a:r>
              <a:rPr lang="en-IN" dirty="0">
                <a:solidFill>
                  <a:srgbClr val="000000"/>
                </a:solidFill>
                <a:effectLst/>
                <a:latin typeface="Helvetica" pitchFamily="2" charset="0"/>
              </a:rPr>
              <a:t>	Ex:- </a:t>
            </a:r>
            <a:r>
              <a:rPr lang="en-IN" dirty="0" err="1">
                <a:solidFill>
                  <a:srgbClr val="000000"/>
                </a:solidFill>
                <a:effectLst/>
                <a:latin typeface="Helvetica" pitchFamily="2" charset="0"/>
              </a:rPr>
              <a:t>pageContent</a:t>
            </a:r>
            <a:r>
              <a:rPr lang="en-IN" dirty="0">
                <a:solidFill>
                  <a:srgbClr val="000000"/>
                </a:solidFill>
                <a:effectLst/>
                <a:latin typeface="Helvetica" pitchFamily="2" charset="0"/>
              </a:rPr>
              <a:t>, </a:t>
            </a:r>
            <a:r>
              <a:rPr lang="en-IN" dirty="0" err="1">
                <a:solidFill>
                  <a:srgbClr val="000000"/>
                </a:solidFill>
                <a:effectLst/>
                <a:latin typeface="Helvetica" pitchFamily="2" charset="0"/>
              </a:rPr>
              <a:t>bodyContent</a:t>
            </a: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4.</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All java constant variables should be in uppercase letter.</a:t>
            </a:r>
          </a:p>
          <a:p>
            <a:pPr marL="0" indent="0">
              <a:buNone/>
            </a:pPr>
            <a:r>
              <a:rPr lang="en-IN" dirty="0">
                <a:solidFill>
                  <a:srgbClr val="000000"/>
                </a:solidFill>
                <a:effectLst/>
                <a:latin typeface="Helvetica" pitchFamily="2" charset="0"/>
              </a:rPr>
              <a:t>	Ex: MIN_PRIORITY,MAX_PRIORITY,NORM_PRIORITY</a:t>
            </a:r>
          </a:p>
          <a:p>
            <a:pPr marL="0" indent="0">
              <a:buNone/>
            </a:pPr>
            <a:r>
              <a:rPr lang="en-IN" dirty="0">
                <a:solidFill>
                  <a:srgbClr val="000000"/>
                </a:solidFill>
                <a:effectLst/>
                <a:latin typeface="Helvetica" pitchFamily="2" charset="0"/>
              </a:rPr>
              <a:t>5.</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All java packages should start with lower case letters only.</a:t>
            </a:r>
          </a:p>
          <a:p>
            <a:pPr marL="0" indent="0">
              <a:buNone/>
            </a:pPr>
            <a:r>
              <a:rPr lang="en-IN" dirty="0">
                <a:solidFill>
                  <a:srgbClr val="000000"/>
                </a:solidFill>
                <a:effectLst/>
                <a:latin typeface="Helvetica" pitchFamily="2" charset="0"/>
              </a:rPr>
              <a:t>	Ex: </a:t>
            </a:r>
            <a:r>
              <a:rPr lang="en-IN" dirty="0" err="1">
                <a:solidFill>
                  <a:srgbClr val="000000"/>
                </a:solidFill>
                <a:effectLst/>
                <a:latin typeface="Helvetica" pitchFamily="2" charset="0"/>
              </a:rPr>
              <a:t>java.awt,java.io</a:t>
            </a:r>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5265512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Java Comments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a:solidFill>
                  <a:srgbClr val="000000"/>
                </a:solidFill>
                <a:effectLst/>
                <a:latin typeface="Helvetica" pitchFamily="2" charset="0"/>
              </a:rPr>
              <a:t>Single Line Comment - // Using Double Forward slash</a:t>
            </a:r>
          </a:p>
          <a:p>
            <a:r>
              <a:rPr lang="en-IN" dirty="0">
                <a:solidFill>
                  <a:srgbClr val="000000"/>
                </a:solidFill>
                <a:latin typeface="Helvetica" pitchFamily="2" charset="0"/>
              </a:rPr>
              <a:t>Double Line Comment/Multiline Comment - /* Comment */</a:t>
            </a:r>
          </a:p>
          <a:p>
            <a:endParaRPr lang="en-IN" dirty="0">
              <a:solidFill>
                <a:srgbClr val="000000"/>
              </a:solidFill>
              <a:effectLst/>
              <a:latin typeface="Helvetica" pitchFamily="2" charset="0"/>
            </a:endParaRPr>
          </a:p>
          <a:p>
            <a:r>
              <a:rPr lang="en-IN" dirty="0">
                <a:solidFill>
                  <a:srgbClr val="000000"/>
                </a:solidFill>
                <a:latin typeface="Helvetica" pitchFamily="2" charset="0"/>
              </a:rPr>
              <a:t>Example:</a:t>
            </a:r>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850540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Java Statements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pPr marL="0" indent="0">
              <a:buNone/>
            </a:pPr>
            <a:endParaRPr lang="en-IN" dirty="0">
              <a:solidFill>
                <a:srgbClr val="000000"/>
              </a:solidFill>
              <a:effectLst/>
              <a:latin typeface="Helvetica" pitchFamily="2" charset="0"/>
            </a:endParaRPr>
          </a:p>
          <a:p>
            <a:endParaRPr lang="en-US" dirty="0"/>
          </a:p>
        </p:txBody>
      </p:sp>
      <p:pic>
        <p:nvPicPr>
          <p:cNvPr id="3" name="Picture 2">
            <a:extLst>
              <a:ext uri="{FF2B5EF4-FFF2-40B4-BE49-F238E27FC236}">
                <a16:creationId xmlns:a16="http://schemas.microsoft.com/office/drawing/2014/main" id="{3D7618A7-D31A-192A-A0C4-A4199B276A86}"/>
              </a:ext>
            </a:extLst>
          </p:cNvPr>
          <p:cNvPicPr>
            <a:picLocks noChangeAspect="1"/>
          </p:cNvPicPr>
          <p:nvPr/>
        </p:nvPicPr>
        <p:blipFill>
          <a:blip r:embed="rId2"/>
          <a:stretch>
            <a:fillRect/>
          </a:stretch>
        </p:blipFill>
        <p:spPr>
          <a:xfrm>
            <a:off x="1057554" y="1610107"/>
            <a:ext cx="8924646" cy="4177082"/>
          </a:xfrm>
          <a:prstGeom prst="rect">
            <a:avLst/>
          </a:prstGeom>
        </p:spPr>
      </p:pic>
    </p:spTree>
    <p:extLst>
      <p:ext uri="{BB962C8B-B14F-4D97-AF65-F5344CB8AC3E}">
        <p14:creationId xmlns:p14="http://schemas.microsoft.com/office/powerpoint/2010/main" val="36740834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54D5C-ECC9-E7A9-D3D2-88214BA6920B}"/>
              </a:ext>
            </a:extLst>
          </p:cNvPr>
          <p:cNvSpPr>
            <a:spLocks noGrp="1"/>
          </p:cNvSpPr>
          <p:nvPr>
            <p:ph type="title"/>
          </p:nvPr>
        </p:nvSpPr>
        <p:spPr>
          <a:xfrm>
            <a:off x="838200" y="2766218"/>
            <a:ext cx="10515600" cy="1325563"/>
          </a:xfrm>
        </p:spPr>
        <p:txBody>
          <a:bodyPr/>
          <a:lstStyle/>
          <a:p>
            <a:pPr algn="ctr"/>
            <a:r>
              <a:rPr lang="en-US" b="1" dirty="0"/>
              <a:t>*** Selection Statements ***</a:t>
            </a:r>
          </a:p>
        </p:txBody>
      </p:sp>
    </p:spTree>
    <p:extLst>
      <p:ext uri="{BB962C8B-B14F-4D97-AF65-F5344CB8AC3E}">
        <p14:creationId xmlns:p14="http://schemas.microsoft.com/office/powerpoint/2010/main" val="3041012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If Statement - Syntax</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pPr marL="0" indent="0">
              <a:buNone/>
            </a:pPr>
            <a:r>
              <a:rPr lang="en-IN" dirty="0">
                <a:solidFill>
                  <a:srgbClr val="000000"/>
                </a:solidFill>
                <a:effectLst/>
                <a:latin typeface="Helvetica" pitchFamily="2" charset="0"/>
              </a:rPr>
              <a:t>		if (condition)</a:t>
            </a:r>
          </a:p>
          <a:p>
            <a:pPr marL="0" indent="0">
              <a:buNone/>
            </a:pPr>
            <a:r>
              <a:rPr lang="en-IN" dirty="0">
                <a:solidFill>
                  <a:srgbClr val="000000"/>
                </a:solidFill>
                <a:effectLst/>
                <a:latin typeface="Helvetica" pitchFamily="2" charset="0"/>
              </a:rPr>
              <a:t>		{</a:t>
            </a:r>
          </a:p>
          <a:p>
            <a:pPr marL="0" indent="0">
              <a:buNone/>
            </a:pPr>
            <a:r>
              <a:rPr lang="en-IN" dirty="0">
                <a:solidFill>
                  <a:srgbClr val="000000"/>
                </a:solidFill>
                <a:effectLst/>
                <a:latin typeface="Helvetica" pitchFamily="2" charset="0"/>
              </a:rPr>
              <a:t>		if body;</a:t>
            </a:r>
          </a:p>
          <a:p>
            <a:pPr marL="0" indent="0">
              <a:buNone/>
            </a:pPr>
            <a:r>
              <a:rPr lang="en-IN" dirty="0">
                <a:solidFill>
                  <a:srgbClr val="000000"/>
                </a:solidFill>
                <a:latin typeface="Helvetica" pitchFamily="2" charset="0"/>
              </a:rPr>
              <a:t>                   </a:t>
            </a:r>
            <a:r>
              <a:rPr lang="en-IN" dirty="0">
                <a:solidFill>
                  <a:srgbClr val="000000"/>
                </a:solidFill>
                <a:effectLst/>
                <a:latin typeface="Helvetica" pitchFamily="2" charset="0"/>
              </a:rPr>
              <a:t>}</a:t>
            </a:r>
          </a:p>
          <a:p>
            <a:pPr marL="0" indent="0">
              <a:buNone/>
            </a:pPr>
            <a:endParaRPr lang="en-IN" dirty="0">
              <a:solidFill>
                <a:srgbClr val="000000"/>
              </a:solidFill>
              <a:effectLst/>
              <a:latin typeface="Helvetica" pitchFamily="2" charset="0"/>
            </a:endParaRPr>
          </a:p>
          <a:p>
            <a:r>
              <a:rPr lang="en-IN" dirty="0">
                <a:solidFill>
                  <a:srgbClr val="000000"/>
                </a:solidFill>
                <a:effectLst/>
                <a:latin typeface="Helvetica" pitchFamily="2" charset="0"/>
              </a:rPr>
              <a:t>The curly brasses are optional whenever we are taking single statements.</a:t>
            </a:r>
          </a:p>
          <a:p>
            <a:r>
              <a:rPr lang="en-IN" dirty="0">
                <a:solidFill>
                  <a:srgbClr val="000000"/>
                </a:solidFill>
                <a:effectLst/>
                <a:latin typeface="Helvetica" pitchFamily="2" charset="0"/>
              </a:rPr>
              <a:t>The curly brasses are mandatory whenever we are taking multiple statements.</a:t>
            </a:r>
          </a:p>
          <a:p>
            <a:endParaRPr lang="en-US" dirty="0"/>
          </a:p>
        </p:txBody>
      </p:sp>
    </p:spTree>
    <p:extLst>
      <p:ext uri="{BB962C8B-B14F-4D97-AF65-F5344CB8AC3E}">
        <p14:creationId xmlns:p14="http://schemas.microsoft.com/office/powerpoint/2010/main" val="37637575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If Statement - Examples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pPr marL="0" indent="0">
              <a:buNone/>
            </a:pPr>
            <a:endParaRPr lang="en-IN" dirty="0">
              <a:solidFill>
                <a:srgbClr val="000000"/>
              </a:solidFill>
              <a:effectLst/>
              <a:latin typeface="Helvetica" pitchFamily="2" charset="0"/>
            </a:endParaRPr>
          </a:p>
          <a:p>
            <a:r>
              <a:rPr lang="en-IN" dirty="0">
                <a:solidFill>
                  <a:srgbClr val="000000"/>
                </a:solidFill>
                <a:effectLst/>
                <a:latin typeface="Helvetica" pitchFamily="2" charset="0"/>
              </a:rPr>
              <a:t>With Integer</a:t>
            </a:r>
          </a:p>
          <a:p>
            <a:r>
              <a:rPr lang="en-IN" dirty="0">
                <a:solidFill>
                  <a:srgbClr val="000000"/>
                </a:solidFill>
                <a:latin typeface="Helvetica" pitchFamily="2" charset="0"/>
              </a:rPr>
              <a:t>With true/false</a:t>
            </a:r>
          </a:p>
          <a:p>
            <a:r>
              <a:rPr lang="en-IN" dirty="0">
                <a:solidFill>
                  <a:srgbClr val="000000"/>
                </a:solidFill>
                <a:effectLst/>
                <a:latin typeface="Helvetica" pitchFamily="2" charset="0"/>
              </a:rPr>
              <a:t>With </a:t>
            </a:r>
            <a:r>
              <a:rPr lang="en-IN" dirty="0">
                <a:solidFill>
                  <a:srgbClr val="000000"/>
                </a:solidFill>
                <a:latin typeface="Helvetica" pitchFamily="2" charset="0"/>
              </a:rPr>
              <a:t>0/1</a:t>
            </a:r>
            <a:endParaRPr lang="en-IN" dirty="0">
              <a:solidFill>
                <a:srgbClr val="000000"/>
              </a:solidFill>
              <a:effectLst/>
              <a:latin typeface="Helvetica" pitchFamily="2" charset="0"/>
            </a:endParaRPr>
          </a:p>
          <a:p>
            <a:endParaRPr lang="en-US" dirty="0"/>
          </a:p>
        </p:txBody>
      </p:sp>
    </p:spTree>
    <p:extLst>
      <p:ext uri="{BB962C8B-B14F-4D97-AF65-F5344CB8AC3E}">
        <p14:creationId xmlns:p14="http://schemas.microsoft.com/office/powerpoint/2010/main" val="11349323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If-Else Statement</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85000" lnSpcReduction="10000"/>
          </a:bodyPr>
          <a:lstStyle/>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	if (condition)</a:t>
            </a:r>
          </a:p>
          <a:p>
            <a:pPr marL="0" indent="0">
              <a:buNone/>
            </a:pPr>
            <a:r>
              <a:rPr lang="en-IN" dirty="0">
                <a:solidFill>
                  <a:srgbClr val="000000"/>
                </a:solidFill>
                <a:effectLst/>
                <a:latin typeface="Helvetica" pitchFamily="2" charset="0"/>
              </a:rPr>
              <a:t>	{</a:t>
            </a:r>
          </a:p>
          <a:p>
            <a:pPr marL="0" indent="0">
              <a:buNone/>
            </a:pPr>
            <a:r>
              <a:rPr lang="en-IN" dirty="0">
                <a:solidFill>
                  <a:srgbClr val="000000"/>
                </a:solidFill>
                <a:effectLst/>
                <a:latin typeface="Helvetica" pitchFamily="2" charset="0"/>
              </a:rPr>
              <a:t>	if body;(true body)</a:t>
            </a:r>
          </a:p>
          <a:p>
            <a:pPr marL="0" indent="0">
              <a:buNone/>
            </a:pPr>
            <a:r>
              <a:rPr lang="en-IN" dirty="0">
                <a:solidFill>
                  <a:srgbClr val="000000"/>
                </a:solidFill>
                <a:effectLst/>
                <a:latin typeface="Helvetica" pitchFamily="2" charset="0"/>
              </a:rPr>
              <a:t>	}</a:t>
            </a:r>
          </a:p>
          <a:p>
            <a:pPr marL="0" indent="0">
              <a:buNone/>
            </a:pPr>
            <a:r>
              <a:rPr lang="en-IN" dirty="0">
                <a:solidFill>
                  <a:srgbClr val="000000"/>
                </a:solidFill>
                <a:effectLst/>
                <a:latin typeface="Helvetica" pitchFamily="2" charset="0"/>
              </a:rPr>
              <a:t>	else</a:t>
            </a:r>
          </a:p>
          <a:p>
            <a:pPr marL="0" indent="0">
              <a:buNone/>
            </a:pPr>
            <a:r>
              <a:rPr lang="en-IN" dirty="0">
                <a:solidFill>
                  <a:srgbClr val="000000"/>
                </a:solidFill>
                <a:effectLst/>
                <a:latin typeface="Helvetica" pitchFamily="2" charset="0"/>
              </a:rPr>
              <a:t>	{</a:t>
            </a:r>
          </a:p>
          <a:p>
            <a:pPr marL="0" indent="0">
              <a:buNone/>
            </a:pPr>
            <a:r>
              <a:rPr lang="en-IN" dirty="0">
                <a:solidFill>
                  <a:srgbClr val="000000"/>
                </a:solidFill>
                <a:effectLst/>
                <a:latin typeface="Helvetica" pitchFamily="2" charset="0"/>
              </a:rPr>
              <a:t>	else body;(false body)</a:t>
            </a:r>
          </a:p>
          <a:p>
            <a:pPr marL="0" indent="0">
              <a:buNone/>
            </a:pPr>
            <a:r>
              <a:rPr lang="en-IN" dirty="0">
                <a:solidFill>
                  <a:srgbClr val="000000"/>
                </a:solidFill>
                <a:effectLst/>
                <a:latin typeface="Helvetica" pitchFamily="2" charset="0"/>
              </a:rPr>
              <a:t>	}</a:t>
            </a:r>
          </a:p>
          <a:p>
            <a:r>
              <a:rPr lang="en-IN" dirty="0">
                <a:solidFill>
                  <a:srgbClr val="000000"/>
                </a:solidFill>
                <a:effectLst/>
                <a:latin typeface="Helvetica" pitchFamily="2" charset="0"/>
              </a:rPr>
              <a:t>The curly brasses are optional whenever we are taking single statements.</a:t>
            </a:r>
          </a:p>
          <a:p>
            <a:r>
              <a:rPr lang="en-IN" dirty="0">
                <a:solidFill>
                  <a:srgbClr val="000000"/>
                </a:solidFill>
                <a:effectLst/>
                <a:latin typeface="Helvetica" pitchFamily="2" charset="0"/>
              </a:rPr>
              <a:t>The curly brasses are mandatory whenever we are taking multiple statements.</a:t>
            </a:r>
          </a:p>
          <a:p>
            <a:endParaRPr lang="en-US" dirty="0"/>
          </a:p>
        </p:txBody>
      </p:sp>
    </p:spTree>
    <p:extLst>
      <p:ext uri="{BB962C8B-B14F-4D97-AF65-F5344CB8AC3E}">
        <p14:creationId xmlns:p14="http://schemas.microsoft.com/office/powerpoint/2010/main" val="4489926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effectLst/>
                <a:latin typeface="Helvetica" pitchFamily="2" charset="0"/>
              </a:rPr>
              <a:t>If-Else Statement Examples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US" dirty="0">
                <a:solidFill>
                  <a:srgbClr val="000000"/>
                </a:solidFill>
                <a:effectLst/>
                <a:latin typeface="Helvetica" pitchFamily="2" charset="0"/>
              </a:rPr>
              <a:t>If else example with &lt; or &gt;</a:t>
            </a:r>
          </a:p>
          <a:p>
            <a:r>
              <a:rPr lang="en-US" dirty="0">
                <a:solidFill>
                  <a:srgbClr val="000000"/>
                </a:solidFill>
                <a:latin typeface="Helvetica" pitchFamily="2" charset="0"/>
              </a:rPr>
              <a:t>If else example with Boolean</a:t>
            </a: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40069240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latin typeface="Helvetica" pitchFamily="2" charset="0"/>
              </a:rPr>
              <a:t>Switch </a:t>
            </a:r>
            <a:r>
              <a:rPr lang="en-IN" dirty="0">
                <a:solidFill>
                  <a:srgbClr val="000000"/>
                </a:solidFill>
                <a:effectLst/>
                <a:latin typeface="Helvetica" pitchFamily="2" charset="0"/>
              </a:rPr>
              <a:t>Statement</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55000" lnSpcReduction="20000"/>
          </a:bodyPr>
          <a:lstStyle/>
          <a:p>
            <a:pPr marL="0" indent="0">
              <a:buNone/>
            </a:pPr>
            <a:r>
              <a:rPr lang="en-IN" dirty="0">
                <a:solidFill>
                  <a:srgbClr val="000000"/>
                </a:solidFill>
                <a:effectLst/>
                <a:latin typeface="Helvetica" pitchFamily="2" charset="0"/>
              </a:rPr>
              <a:t>1)</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Switch statement is used to take multiple selections.</a:t>
            </a:r>
          </a:p>
          <a:p>
            <a:pPr marL="0" indent="0">
              <a:buNone/>
            </a:pPr>
            <a:r>
              <a:rPr lang="en-IN" dirty="0">
                <a:solidFill>
                  <a:srgbClr val="000000"/>
                </a:solidFill>
                <a:effectLst/>
                <a:latin typeface="Helvetica" pitchFamily="2" charset="0"/>
              </a:rPr>
              <a:t>2)</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Curly brasses are mandatory </a:t>
            </a:r>
          </a:p>
          <a:p>
            <a:pPr marL="0" indent="0">
              <a:buNone/>
            </a:pPr>
            <a:r>
              <a:rPr lang="en-IN" dirty="0">
                <a:solidFill>
                  <a:srgbClr val="000000"/>
                </a:solidFill>
                <a:effectLst/>
                <a:latin typeface="Helvetica" pitchFamily="2" charset="0"/>
              </a:rPr>
              <a:t>3)</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Inside the switch It is possible to declare any number of cases but is possible to declare only one default.</a:t>
            </a:r>
          </a:p>
          <a:p>
            <a:pPr marL="0" indent="0">
              <a:buNone/>
            </a:pPr>
            <a:r>
              <a:rPr lang="en-IN" dirty="0">
                <a:solidFill>
                  <a:srgbClr val="000000"/>
                </a:solidFill>
                <a:effectLst/>
                <a:latin typeface="Helvetica" pitchFamily="2" charset="0"/>
              </a:rPr>
              <a:t>4)</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Switch is taking the argument the allowed arguments are</a:t>
            </a:r>
          </a:p>
          <a:p>
            <a:pPr marL="0" indent="0">
              <a:buNone/>
            </a:pPr>
            <a:r>
              <a:rPr lang="en-IN" dirty="0">
                <a:solidFill>
                  <a:srgbClr val="000000"/>
                </a:solidFill>
                <a:effectLst/>
                <a:latin typeface="Helvetica" pitchFamily="2" charset="0"/>
              </a:rPr>
              <a:t>	a.</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Byte</a:t>
            </a:r>
          </a:p>
          <a:p>
            <a:pPr marL="0" indent="0">
              <a:buNone/>
            </a:pPr>
            <a:r>
              <a:rPr lang="en-IN" dirty="0">
                <a:solidFill>
                  <a:srgbClr val="000000"/>
                </a:solidFill>
                <a:effectLst/>
                <a:latin typeface="Helvetica" pitchFamily="2" charset="0"/>
              </a:rPr>
              <a:t>	b.</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Short</a:t>
            </a:r>
          </a:p>
          <a:p>
            <a:pPr marL="0" indent="0">
              <a:buNone/>
            </a:pPr>
            <a:r>
              <a:rPr lang="en-IN" dirty="0">
                <a:solidFill>
                  <a:srgbClr val="000000"/>
                </a:solidFill>
                <a:effectLst/>
                <a:latin typeface="Helvetica" pitchFamily="2" charset="0"/>
              </a:rPr>
              <a:t>	c.</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Int</a:t>
            </a:r>
          </a:p>
          <a:p>
            <a:pPr marL="0" indent="0">
              <a:buNone/>
            </a:pPr>
            <a:r>
              <a:rPr lang="en-IN" dirty="0">
                <a:solidFill>
                  <a:srgbClr val="000000"/>
                </a:solidFill>
                <a:effectLst/>
                <a:latin typeface="Helvetica" pitchFamily="2" charset="0"/>
              </a:rPr>
              <a:t>	d.</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Char</a:t>
            </a:r>
          </a:p>
          <a:p>
            <a:pPr marL="0" indent="0">
              <a:buNone/>
            </a:pPr>
            <a:r>
              <a:rPr lang="en-IN" dirty="0">
                <a:solidFill>
                  <a:srgbClr val="000000"/>
                </a:solidFill>
                <a:effectLst/>
                <a:latin typeface="Helvetica" pitchFamily="2" charset="0"/>
              </a:rPr>
              <a:t>	e.</a:t>
            </a:r>
            <a:r>
              <a:rPr lang="en-IN" dirty="0">
                <a:solidFill>
                  <a:srgbClr val="000000"/>
                </a:solidFill>
                <a:latin typeface="Arial" panose="020B0604020202020204" pitchFamily="34" charset="0"/>
              </a:rPr>
              <a:t> </a:t>
            </a:r>
            <a:r>
              <a:rPr lang="en-IN" dirty="0">
                <a:solidFill>
                  <a:srgbClr val="000000"/>
                </a:solidFill>
                <a:effectLst/>
                <a:latin typeface="Helvetica" pitchFamily="2" charset="0"/>
              </a:rPr>
              <a:t>String(allowed in 1.7 version)</a:t>
            </a:r>
          </a:p>
          <a:p>
            <a:pPr marL="0" indent="0">
              <a:buNone/>
            </a:pPr>
            <a:r>
              <a:rPr lang="en-IN" dirty="0">
                <a:solidFill>
                  <a:srgbClr val="000000"/>
                </a:solidFill>
                <a:effectLst/>
                <a:latin typeface="Helvetica" pitchFamily="2" charset="0"/>
              </a:rPr>
              <a:t>	f. </a:t>
            </a:r>
            <a:r>
              <a:rPr lang="en-IN" dirty="0">
                <a:solidFill>
                  <a:srgbClr val="000000"/>
                </a:solidFill>
                <a:effectLst/>
                <a:latin typeface="Helvetica" pitchFamily="2" charset="0"/>
                <a:hlinkClick r:id="rId2"/>
              </a:rPr>
              <a:t>https://medium.com/@javatechie/the-evolution-of-switch-statement-from-java-7-to-java-17-4b5eee8d29b7</a:t>
            </a:r>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5)</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Float and double and long is not allowed for a switch argument because these are having more number of possibilities (float and double is having infinity number of possibilities) hence inside the switch statement it is not possible to provide float and double and long as a argument.</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6)</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If the case is matched particular case will be executed if there is no case is matched default case is executed.</a:t>
            </a:r>
          </a:p>
          <a:p>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5739092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solidFill>
                  <a:srgbClr val="000000"/>
                </a:solidFill>
                <a:latin typeface="Helvetica" pitchFamily="2" charset="0"/>
              </a:rPr>
              <a:t>Switch </a:t>
            </a:r>
            <a:r>
              <a:rPr lang="en-IN" dirty="0">
                <a:solidFill>
                  <a:srgbClr val="000000"/>
                </a:solidFill>
                <a:effectLst/>
                <a:latin typeface="Helvetica" pitchFamily="2" charset="0"/>
              </a:rPr>
              <a:t>Statement - Syntax</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92500" lnSpcReduction="10000"/>
          </a:bodyPr>
          <a:lstStyle/>
          <a:p>
            <a:pPr marL="0" indent="0">
              <a:buNone/>
            </a:pPr>
            <a:r>
              <a:rPr lang="en-IN" dirty="0">
                <a:solidFill>
                  <a:srgbClr val="000000"/>
                </a:solidFill>
                <a:effectLst/>
                <a:latin typeface="Helvetica" pitchFamily="2" charset="0"/>
              </a:rPr>
              <a:t>switch(argument)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Case label1 : sop(“ “);</a:t>
            </a:r>
          </a:p>
          <a:p>
            <a:pPr marL="0" indent="0">
              <a:buNone/>
            </a:pPr>
            <a:r>
              <a:rPr lang="en-IN" dirty="0">
                <a:solidFill>
                  <a:srgbClr val="000000"/>
                </a:solidFill>
                <a:effectLst/>
                <a:latin typeface="Helvetica" pitchFamily="2" charset="0"/>
              </a:rPr>
              <a:t>break;</a:t>
            </a:r>
          </a:p>
          <a:p>
            <a:pPr marL="0" indent="0">
              <a:buNone/>
            </a:pPr>
            <a:r>
              <a:rPr lang="en-IN" dirty="0">
                <a:solidFill>
                  <a:srgbClr val="000000"/>
                </a:solidFill>
                <a:effectLst/>
                <a:latin typeface="Helvetica" pitchFamily="2" charset="0"/>
              </a:rPr>
              <a:t>Case label2 : sop(“ “);</a:t>
            </a:r>
          </a:p>
          <a:p>
            <a:pPr marL="0" indent="0">
              <a:buNone/>
            </a:pPr>
            <a:r>
              <a:rPr lang="en-IN" dirty="0">
                <a:solidFill>
                  <a:srgbClr val="000000"/>
                </a:solidFill>
                <a:effectLst/>
                <a:latin typeface="Helvetica" pitchFamily="2" charset="0"/>
              </a:rPr>
              <a:t>break;</a:t>
            </a:r>
          </a:p>
          <a:p>
            <a:pPr marL="0" indent="0">
              <a:buNone/>
            </a:pPr>
            <a:r>
              <a:rPr lang="en-IN" dirty="0">
                <a:solidFill>
                  <a:srgbClr val="000000"/>
                </a:solidFill>
                <a:effectLst/>
                <a:latin typeface="Helvetica" pitchFamily="2" charset="0"/>
              </a:rPr>
              <a:t>| |</a:t>
            </a:r>
          </a:p>
          <a:p>
            <a:pPr marL="0" indent="0">
              <a:buNone/>
            </a:pPr>
            <a:r>
              <a:rPr lang="en-IN" dirty="0">
                <a:solidFill>
                  <a:srgbClr val="000000"/>
                </a:solidFill>
                <a:effectLst/>
                <a:latin typeface="Helvetica" pitchFamily="2" charset="0"/>
              </a:rPr>
              <a:t>| |</a:t>
            </a:r>
          </a:p>
          <a:p>
            <a:pPr marL="0" indent="0">
              <a:buNone/>
            </a:pPr>
            <a:r>
              <a:rPr lang="en-IN" dirty="0">
                <a:solidFill>
                  <a:srgbClr val="000000"/>
                </a:solidFill>
                <a:effectLst/>
                <a:latin typeface="Helvetica" pitchFamily="2" charset="0"/>
              </a:rPr>
              <a:t>Default : sop(“ “);</a:t>
            </a:r>
          </a:p>
          <a:p>
            <a:pPr marL="0" indent="0">
              <a:buNone/>
            </a:pPr>
            <a:r>
              <a:rPr lang="en-IN" dirty="0">
                <a:solidFill>
                  <a:srgbClr val="000000"/>
                </a:solidFill>
                <a:effectLst/>
                <a:latin typeface="Helvetica" pitchFamily="2" charset="0"/>
              </a:rPr>
              <a:t>break;</a:t>
            </a:r>
          </a:p>
          <a:p>
            <a:pPr marL="0" indent="0">
              <a:buNone/>
            </a:pPr>
            <a:r>
              <a:rPr lang="en-IN" dirty="0">
                <a:solidFill>
                  <a:srgbClr val="000000"/>
                </a:solidFill>
                <a:effectLst/>
                <a:latin typeface="Helvetica" pitchFamily="2" charset="0"/>
              </a:rPr>
              <a:t>}</a:t>
            </a:r>
          </a:p>
          <a:p>
            <a:pPr marL="0" indent="0">
              <a:buNone/>
            </a:pPr>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2822852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5. </a:t>
            </a:r>
            <a:r>
              <a:rPr lang="en-IN" sz="4400" dirty="0">
                <a:effectLst/>
                <a:latin typeface="TTE1948BD8t00"/>
              </a:rPr>
              <a:t>Multi-Threading</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pPr marL="342900" indent="-342900">
              <a:buAutoNum type="arabicPeriod"/>
            </a:pPr>
            <a:r>
              <a:rPr lang="en-IN" sz="1800" dirty="0">
                <a:latin typeface="TTE19494D0t00"/>
              </a:rPr>
              <a:t>C/C++ - Single Threaded Programming Languages</a:t>
            </a:r>
          </a:p>
          <a:p>
            <a:pPr>
              <a:buAutoNum type="arabicPeriod"/>
            </a:pPr>
            <a:r>
              <a:rPr lang="en-IN" sz="1800" dirty="0">
                <a:latin typeface="TTE19494D0t00"/>
              </a:rPr>
              <a:t>  Java/DOT NET – Multi Threaded Programming Languages</a:t>
            </a:r>
            <a:endParaRPr lang="en-IN" sz="1200" dirty="0"/>
          </a:p>
          <a:p>
            <a:pPr marL="0"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Thread – Is a process with flow</a:t>
            </a:r>
          </a:p>
          <a:p>
            <a:pPr lvl="1"/>
            <a:r>
              <a:rPr lang="en-US" b="1" dirty="0">
                <a:solidFill>
                  <a:schemeClr val="accent6"/>
                </a:solidFill>
              </a:rPr>
              <a:t>More than one thread operating in a single flow is multi-thread</a:t>
            </a:r>
          </a:p>
          <a:p>
            <a:pPr lvl="1"/>
            <a:r>
              <a:rPr lang="en-US" b="1" dirty="0">
                <a:solidFill>
                  <a:schemeClr val="accent6"/>
                </a:solidFill>
              </a:rPr>
              <a:t>Each thread carries its won work</a:t>
            </a:r>
          </a:p>
          <a:p>
            <a:pPr lvl="1"/>
            <a:r>
              <a:rPr lang="en-US" b="1" dirty="0">
                <a:solidFill>
                  <a:schemeClr val="accent6"/>
                </a:solidFill>
              </a:rPr>
              <a:t>Thread follows </a:t>
            </a:r>
            <a:r>
              <a:rPr lang="en-US" b="1" dirty="0" err="1">
                <a:solidFill>
                  <a:schemeClr val="accent6"/>
                </a:solidFill>
              </a:rPr>
              <a:t>LifeCycle</a:t>
            </a:r>
            <a:r>
              <a:rPr lang="en-US" b="1" dirty="0">
                <a:solidFill>
                  <a:schemeClr val="accent6"/>
                </a:solidFill>
              </a:rPr>
              <a:t> – Will cover later in detail </a:t>
            </a:r>
          </a:p>
        </p:txBody>
      </p:sp>
    </p:spTree>
    <p:extLst>
      <p:ext uri="{BB962C8B-B14F-4D97-AF65-F5344CB8AC3E}">
        <p14:creationId xmlns:p14="http://schemas.microsoft.com/office/powerpoint/2010/main" val="37974205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Switch </a:t>
            </a:r>
            <a:r>
              <a:rPr lang="en-IN" dirty="0">
                <a:solidFill>
                  <a:srgbClr val="000000"/>
                </a:solidFill>
                <a:effectLst/>
                <a:latin typeface="Helvetica" pitchFamily="2" charset="0"/>
              </a:rPr>
              <a:t>Statement – Target to Complete with Example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55000" lnSpcReduction="20000"/>
          </a:bodyPr>
          <a:lstStyle/>
          <a:p>
            <a:r>
              <a:rPr lang="en-IN" dirty="0">
                <a:solidFill>
                  <a:srgbClr val="000000"/>
                </a:solidFill>
                <a:latin typeface="Helvetica" pitchFamily="2" charset="0"/>
              </a:rPr>
              <a:t>Case Example with integer</a:t>
            </a:r>
          </a:p>
          <a:p>
            <a:r>
              <a:rPr lang="en-IN" dirty="0">
                <a:solidFill>
                  <a:srgbClr val="000000"/>
                </a:solidFill>
                <a:latin typeface="Helvetica" pitchFamily="2" charset="0"/>
              </a:rPr>
              <a:t>T</a:t>
            </a:r>
            <a:r>
              <a:rPr lang="en-IN" dirty="0">
                <a:solidFill>
                  <a:srgbClr val="000000"/>
                </a:solidFill>
                <a:effectLst/>
                <a:latin typeface="Helvetica" pitchFamily="2" charset="0"/>
              </a:rPr>
              <a:t>he case label must be unique. Duplicate case labels are not allowed in switch statement.</a:t>
            </a:r>
          </a:p>
          <a:p>
            <a:r>
              <a:rPr lang="en-IN" dirty="0">
                <a:solidFill>
                  <a:srgbClr val="000000"/>
                </a:solidFill>
                <a:effectLst/>
                <a:latin typeface="Helvetica" pitchFamily="2" charset="0"/>
              </a:rPr>
              <a:t>The case labels must be constant expression if we are providing variables as a case labels the compiler will raise compilation error.</a:t>
            </a:r>
          </a:p>
          <a:p>
            <a:r>
              <a:rPr lang="en-IN" dirty="0">
                <a:solidFill>
                  <a:srgbClr val="000000"/>
                </a:solidFill>
                <a:latin typeface="Helvetica" pitchFamily="2" charset="0"/>
              </a:rPr>
              <a:t>F</a:t>
            </a:r>
            <a:r>
              <a:rPr lang="en-IN" dirty="0">
                <a:solidFill>
                  <a:srgbClr val="000000"/>
                </a:solidFill>
                <a:effectLst/>
                <a:latin typeface="Helvetica" pitchFamily="2" charset="0"/>
              </a:rPr>
              <a:t>or the case label it is possible to provide constant expressions.</a:t>
            </a:r>
          </a:p>
          <a:p>
            <a:r>
              <a:rPr lang="en-IN" dirty="0">
                <a:solidFill>
                  <a:srgbClr val="000000"/>
                </a:solidFill>
                <a:latin typeface="Helvetica" pitchFamily="2" charset="0"/>
              </a:rPr>
              <a:t>I</a:t>
            </a:r>
            <a:r>
              <a:rPr lang="en-IN" dirty="0">
                <a:solidFill>
                  <a:srgbClr val="000000"/>
                </a:solidFill>
                <a:effectLst/>
                <a:latin typeface="Helvetica" pitchFamily="2" charset="0"/>
              </a:rPr>
              <a:t>nside the switch the default is optional part.</a:t>
            </a:r>
          </a:p>
          <a:p>
            <a:r>
              <a:rPr lang="en-IN" dirty="0">
                <a:solidFill>
                  <a:srgbClr val="000000"/>
                </a:solidFill>
                <a:effectLst/>
                <a:latin typeface="Helvetica" pitchFamily="2" charset="0"/>
              </a:rPr>
              <a:t>Inside the switch case is optional part.</a:t>
            </a:r>
          </a:p>
          <a:p>
            <a:r>
              <a:rPr lang="en-IN" dirty="0">
                <a:solidFill>
                  <a:srgbClr val="000000"/>
                </a:solidFill>
                <a:latin typeface="Helvetica" pitchFamily="2" charset="0"/>
              </a:rPr>
              <a:t>I</a:t>
            </a:r>
            <a:r>
              <a:rPr lang="en-IN" dirty="0">
                <a:solidFill>
                  <a:srgbClr val="000000"/>
                </a:solidFill>
                <a:effectLst/>
                <a:latin typeface="Helvetica" pitchFamily="2" charset="0"/>
              </a:rPr>
              <a:t>nside the switch both case and default Is optional.</a:t>
            </a:r>
          </a:p>
          <a:p>
            <a:r>
              <a:rPr lang="en-IN" dirty="0">
                <a:solidFill>
                  <a:srgbClr val="000000"/>
                </a:solidFill>
                <a:latin typeface="Helvetica" pitchFamily="2" charset="0"/>
              </a:rPr>
              <a:t>I</a:t>
            </a:r>
            <a:r>
              <a:rPr lang="en-IN" dirty="0">
                <a:solidFill>
                  <a:srgbClr val="000000"/>
                </a:solidFill>
                <a:effectLst/>
                <a:latin typeface="Helvetica" pitchFamily="2" charset="0"/>
              </a:rPr>
              <a:t>nside the switch independent statements are not allowed. If we are declaring the statement that statement must be inside the case or default.</a:t>
            </a:r>
          </a:p>
          <a:p>
            <a:r>
              <a:rPr lang="en-IN" dirty="0">
                <a:solidFill>
                  <a:srgbClr val="000000"/>
                </a:solidFill>
                <a:effectLst/>
                <a:latin typeface="Helvetica" pitchFamily="2" charset="0"/>
              </a:rPr>
              <a:t>Inside the switch statement beak is optional. If we are not providing break statement at that situation from the matched case onwards up to break statement is executed if no beak is available up to the end of the switch is executed. This situation is called as fall though inside the switch case.</a:t>
            </a:r>
          </a:p>
          <a:p>
            <a:r>
              <a:rPr lang="en-IN" dirty="0">
                <a:solidFill>
                  <a:srgbClr val="000000"/>
                </a:solidFill>
                <a:effectLst/>
                <a:latin typeface="Helvetica" pitchFamily="2" charset="0"/>
              </a:rPr>
              <a:t>Inside the switch statement we are able make the default anywhere else.(starting ,middle ,ending)</a:t>
            </a:r>
          </a:p>
          <a:p>
            <a:r>
              <a:rPr lang="en-IN" dirty="0">
                <a:solidFill>
                  <a:srgbClr val="000000"/>
                </a:solidFill>
                <a:latin typeface="Helvetica" pitchFamily="2" charset="0"/>
              </a:rPr>
              <a:t>F</a:t>
            </a:r>
            <a:r>
              <a:rPr lang="en-IN" dirty="0">
                <a:solidFill>
                  <a:srgbClr val="000000"/>
                </a:solidFill>
                <a:effectLst/>
                <a:latin typeface="Helvetica" pitchFamily="2" charset="0"/>
              </a:rPr>
              <a:t>rom the 1.8 version onwards the string/char/ENUM also allowed argument for the switch statement.</a:t>
            </a:r>
          </a:p>
          <a:p>
            <a:r>
              <a:rPr lang="en-IN" dirty="0">
                <a:solidFill>
                  <a:srgbClr val="000000"/>
                </a:solidFill>
                <a:latin typeface="Helvetica" pitchFamily="2" charset="0"/>
              </a:rPr>
              <a:t>S</a:t>
            </a:r>
            <a:r>
              <a:rPr lang="en-IN" dirty="0">
                <a:solidFill>
                  <a:srgbClr val="000000"/>
                </a:solidFill>
                <a:effectLst/>
                <a:latin typeface="Helvetica" pitchFamily="2" charset="0"/>
              </a:rPr>
              <a:t>witch argument data type and case label values must be same data type otherwise the compiler will raise compilation error.</a:t>
            </a:r>
          </a:p>
          <a:p>
            <a:r>
              <a:rPr lang="en-IN" dirty="0">
                <a:solidFill>
                  <a:srgbClr val="000000"/>
                </a:solidFill>
                <a:effectLst/>
                <a:latin typeface="Helvetica" pitchFamily="2" charset="0"/>
              </a:rPr>
              <a:t>Inside switch the case label must be within the range of provided argument data type.</a:t>
            </a: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13319049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New/Latest Features</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a:p>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16574236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54D5C-ECC9-E7A9-D3D2-88214BA6920B}"/>
              </a:ext>
            </a:extLst>
          </p:cNvPr>
          <p:cNvSpPr>
            <a:spLocks noGrp="1"/>
          </p:cNvSpPr>
          <p:nvPr>
            <p:ph type="title"/>
          </p:nvPr>
        </p:nvSpPr>
        <p:spPr>
          <a:xfrm>
            <a:off x="838200" y="2766218"/>
            <a:ext cx="10515600" cy="1325563"/>
          </a:xfrm>
        </p:spPr>
        <p:txBody>
          <a:bodyPr/>
          <a:lstStyle/>
          <a:p>
            <a:pPr algn="ctr"/>
            <a:r>
              <a:rPr lang="en-US" b="1" dirty="0"/>
              <a:t>*** Iteration Statements***</a:t>
            </a:r>
          </a:p>
        </p:txBody>
      </p:sp>
    </p:spTree>
    <p:extLst>
      <p:ext uri="{BB962C8B-B14F-4D97-AF65-F5344CB8AC3E}">
        <p14:creationId xmlns:p14="http://schemas.microsoft.com/office/powerpoint/2010/main" val="24813263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a:solidFill>
                  <a:srgbClr val="000000"/>
                </a:solidFill>
                <a:effectLst/>
                <a:latin typeface="Helvetica" pitchFamily="2" charset="0"/>
              </a:rPr>
              <a:t>If we want to execute group of statements repeatedly or more number of times then we should go for iteration statements.</a:t>
            </a: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16703261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For loop Syntax</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70000" lnSpcReduction="20000"/>
          </a:bodyPr>
          <a:lstStyle/>
          <a:p>
            <a:pPr marL="0" indent="0">
              <a:buNone/>
            </a:pPr>
            <a:r>
              <a:rPr lang="en-IN" dirty="0">
                <a:solidFill>
                  <a:srgbClr val="000000"/>
                </a:solidFill>
                <a:effectLst/>
                <a:latin typeface="Helvetica" pitchFamily="2" charset="0"/>
              </a:rPr>
              <a:t>for (part 1;part 2 ;part 3 )</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	Body;</a:t>
            </a:r>
          </a:p>
          <a:p>
            <a:pPr marL="0" indent="0">
              <a:buNone/>
            </a:pPr>
            <a:r>
              <a:rPr lang="en-IN" dirty="0">
                <a:solidFill>
                  <a:srgbClr val="000000"/>
                </a:solidFill>
                <a:effectLst/>
                <a:latin typeface="Helvetica" pitchFamily="2" charset="0"/>
              </a:rPr>
              <a:t>}</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Ex:- for (initialization ;condition ;increment/decrement )</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	Body;</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1)</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The for loop contains three parts initialization, condition, increment/decrement part.</a:t>
            </a:r>
          </a:p>
          <a:p>
            <a:pPr marL="0" indent="0">
              <a:buNone/>
            </a:pPr>
            <a:r>
              <a:rPr lang="en-IN" dirty="0">
                <a:solidFill>
                  <a:srgbClr val="000000"/>
                </a:solidFill>
                <a:effectLst/>
                <a:latin typeface="Helvetica" pitchFamily="2" charset="0"/>
              </a:rPr>
              <a:t>2)</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Each and every part is separated by semicolon and it is mandatory.</a:t>
            </a:r>
          </a:p>
          <a:p>
            <a:endParaRPr lang="en-IN" dirty="0">
              <a:solidFill>
                <a:srgbClr val="000000"/>
              </a:solidFill>
              <a:effectLst/>
              <a:latin typeface="Helvetica" pitchFamily="2" charset="0"/>
            </a:endParaRPr>
          </a:p>
          <a:p>
            <a:r>
              <a:rPr lang="en-IN" dirty="0">
                <a:solidFill>
                  <a:srgbClr val="000000"/>
                </a:solidFill>
                <a:effectLst/>
                <a:latin typeface="Helvetica" pitchFamily="2" charset="0"/>
              </a:rPr>
              <a:t>The curly brasses are optional whenever we are taking single statement.</a:t>
            </a:r>
          </a:p>
          <a:p>
            <a:r>
              <a:rPr lang="en-IN" dirty="0">
                <a:solidFill>
                  <a:srgbClr val="000000"/>
                </a:solidFill>
                <a:effectLst/>
                <a:latin typeface="Helvetica" pitchFamily="2" charset="0"/>
              </a:rPr>
              <a:t>The curly brasses are mandatory whenever we are taking more than one statements.</a:t>
            </a:r>
          </a:p>
          <a:p>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309008011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For loop execution</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92500" lnSpcReduction="10000"/>
          </a:bodyPr>
          <a:lstStyle/>
          <a:p>
            <a:r>
              <a:rPr lang="en-IN" dirty="0">
                <a:solidFill>
                  <a:srgbClr val="000000"/>
                </a:solidFill>
                <a:effectLst/>
                <a:latin typeface="Helvetica" pitchFamily="2" charset="0"/>
              </a:rPr>
              <a:t>Step1:- Initialization</a:t>
            </a:r>
          </a:p>
          <a:p>
            <a:r>
              <a:rPr lang="en-IN" dirty="0">
                <a:solidFill>
                  <a:srgbClr val="000000"/>
                </a:solidFill>
                <a:effectLst/>
                <a:latin typeface="Helvetica" pitchFamily="2" charset="0"/>
              </a:rPr>
              <a:t>Step 2:- Condition will be checked.</a:t>
            </a:r>
          </a:p>
          <a:p>
            <a:r>
              <a:rPr lang="en-IN" dirty="0">
                <a:solidFill>
                  <a:srgbClr val="000000"/>
                </a:solidFill>
                <a:effectLst/>
                <a:latin typeface="Helvetica" pitchFamily="2" charset="0"/>
              </a:rPr>
              <a:t>Step 3:- If the condition is true body will be executed. If the condition is false loop stopped.</a:t>
            </a:r>
          </a:p>
          <a:p>
            <a:r>
              <a:rPr lang="en-IN" dirty="0">
                <a:solidFill>
                  <a:srgbClr val="000000"/>
                </a:solidFill>
                <a:effectLst/>
                <a:latin typeface="Helvetica" pitchFamily="2" charset="0"/>
              </a:rPr>
              <a:t>Step 4:- After body  Execution &gt;&gt; increment/decrement part will be executed.</a:t>
            </a:r>
          </a:p>
          <a:p>
            <a:r>
              <a:rPr lang="en-IN" dirty="0">
                <a:solidFill>
                  <a:srgbClr val="000000"/>
                </a:solidFill>
                <a:effectLst/>
                <a:latin typeface="Helvetica" pitchFamily="2" charset="0"/>
              </a:rPr>
              <a:t>Step 5:- Condition will be checked Again.</a:t>
            </a:r>
          </a:p>
          <a:p>
            <a:r>
              <a:rPr lang="en-IN" dirty="0">
                <a:solidFill>
                  <a:srgbClr val="000000"/>
                </a:solidFill>
                <a:effectLst/>
                <a:latin typeface="Helvetica" pitchFamily="2" charset="0"/>
              </a:rPr>
              <a:t>Step 6:- If the condition is true body is executed.</a:t>
            </a:r>
          </a:p>
          <a:p>
            <a:r>
              <a:rPr lang="en-IN" dirty="0">
                <a:solidFill>
                  <a:srgbClr val="000000"/>
                </a:solidFill>
                <a:effectLst/>
                <a:latin typeface="Helvetica" pitchFamily="2" charset="0"/>
              </a:rPr>
              <a:t>Step 7:- After body Execution &gt; increment/decrement part will be executed.</a:t>
            </a:r>
          </a:p>
          <a:p>
            <a:endParaRPr lang="en-IN" dirty="0">
              <a:solidFill>
                <a:srgbClr val="000000"/>
              </a:solidFill>
              <a:latin typeface="Helvetica" pitchFamily="2" charset="0"/>
            </a:endParaRPr>
          </a:p>
          <a:p>
            <a:r>
              <a:rPr lang="en-IN" dirty="0">
                <a:solidFill>
                  <a:srgbClr val="000000"/>
                </a:solidFill>
                <a:effectLst/>
                <a:latin typeface="Helvetica" pitchFamily="2" charset="0"/>
              </a:rPr>
              <a:t>This repeats Until the condition is false</a:t>
            </a:r>
          </a:p>
        </p:txBody>
      </p:sp>
    </p:spTree>
    <p:extLst>
      <p:ext uri="{BB962C8B-B14F-4D97-AF65-F5344CB8AC3E}">
        <p14:creationId xmlns:p14="http://schemas.microsoft.com/office/powerpoint/2010/main" val="30211577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For Loop Initialization</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a:solidFill>
                  <a:srgbClr val="000000"/>
                </a:solidFill>
                <a:effectLst/>
                <a:latin typeface="Helvetica" pitchFamily="2" charset="0"/>
              </a:rPr>
              <a:t>Inside the for loop initialization part is optional.</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a:p>
            <a:r>
              <a:rPr lang="en-IN" dirty="0">
                <a:solidFill>
                  <a:srgbClr val="000000"/>
                </a:solidFill>
                <a:effectLst/>
                <a:latin typeface="Helvetica" pitchFamily="2" charset="0"/>
              </a:rPr>
              <a:t>Instead of initialization it is possible to take any number of </a:t>
            </a:r>
            <a:r>
              <a:rPr lang="en-IN" dirty="0" err="1">
                <a:solidFill>
                  <a:srgbClr val="000000"/>
                </a:solidFill>
                <a:effectLst/>
                <a:latin typeface="Helvetica" pitchFamily="2" charset="0"/>
              </a:rPr>
              <a:t>system.out.println</a:t>
            </a:r>
            <a:r>
              <a:rPr lang="en-IN" dirty="0">
                <a:solidFill>
                  <a:srgbClr val="000000"/>
                </a:solidFill>
                <a:effectLst/>
                <a:latin typeface="Helvetica" pitchFamily="2" charset="0"/>
              </a:rPr>
              <a:t>(“</a:t>
            </a:r>
            <a:r>
              <a:rPr lang="en-IN" dirty="0" err="1">
                <a:solidFill>
                  <a:srgbClr val="000000"/>
                </a:solidFill>
                <a:effectLst/>
                <a:latin typeface="Helvetica" pitchFamily="2" charset="0"/>
              </a:rPr>
              <a:t>siva</a:t>
            </a:r>
            <a:r>
              <a:rPr lang="en-IN" dirty="0">
                <a:solidFill>
                  <a:srgbClr val="000000"/>
                </a:solidFill>
                <a:effectLst/>
                <a:latin typeface="Helvetica" pitchFamily="2" charset="0"/>
              </a:rPr>
              <a:t>”); also and </a:t>
            </a:r>
            <a:r>
              <a:rPr lang="en-IN" dirty="0">
                <a:solidFill>
                  <a:srgbClr val="000000"/>
                </a:solidFill>
                <a:latin typeface="Helvetica" pitchFamily="2" charset="0"/>
              </a:rPr>
              <a:t>e</a:t>
            </a:r>
            <a:r>
              <a:rPr lang="en-IN" dirty="0">
                <a:solidFill>
                  <a:srgbClr val="000000"/>
                </a:solidFill>
                <a:effectLst/>
                <a:latin typeface="Helvetica" pitchFamily="2" charset="0"/>
              </a:rPr>
              <a:t>ach and every statement is separated by camas(,).</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a:p>
            <a:r>
              <a:rPr lang="en-IN" dirty="0">
                <a:solidFill>
                  <a:srgbClr val="000000"/>
                </a:solidFill>
                <a:latin typeface="Helvetica" pitchFamily="2" charset="0"/>
              </a:rPr>
              <a:t>Possible of Single Initialization not multiple</a:t>
            </a:r>
          </a:p>
          <a:p>
            <a:pPr lvl="1"/>
            <a:r>
              <a:rPr lang="en-IN" dirty="0">
                <a:solidFill>
                  <a:srgbClr val="000000"/>
                </a:solidFill>
                <a:effectLst/>
                <a:latin typeface="Helvetica" pitchFamily="2" charset="0"/>
              </a:rPr>
              <a:t>Example</a:t>
            </a:r>
          </a:p>
        </p:txBody>
      </p:sp>
    </p:spTree>
    <p:extLst>
      <p:ext uri="{BB962C8B-B14F-4D97-AF65-F5344CB8AC3E}">
        <p14:creationId xmlns:p14="http://schemas.microsoft.com/office/powerpoint/2010/main" val="40978123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For Loop Conditional</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a:solidFill>
                  <a:srgbClr val="000000"/>
                </a:solidFill>
                <a:effectLst/>
                <a:latin typeface="Helvetica" pitchFamily="2" charset="0"/>
              </a:rPr>
              <a:t>Inside the for loop conditional part is optional.</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a:p>
            <a:r>
              <a:rPr lang="en-IN" dirty="0">
                <a:solidFill>
                  <a:srgbClr val="000000"/>
                </a:solidFill>
                <a:effectLst/>
                <a:latin typeface="Helvetica" pitchFamily="2" charset="0"/>
              </a:rPr>
              <a:t>If we are not taking any condition then the compiler places the true value.</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a:p>
            <a:r>
              <a:rPr lang="en-IN" dirty="0">
                <a:solidFill>
                  <a:srgbClr val="000000"/>
                </a:solidFill>
                <a:effectLst/>
                <a:latin typeface="Helvetica" pitchFamily="2" charset="0"/>
              </a:rPr>
              <a:t>The condition is always must return Boolean(true, false) values only.</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24308426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For Loop Increment/Decrement</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a:solidFill>
                  <a:srgbClr val="000000"/>
                </a:solidFill>
                <a:effectLst/>
                <a:latin typeface="Helvetica" pitchFamily="2" charset="0"/>
              </a:rPr>
              <a:t>Inside the for loop increment/decrement session is optional.</a:t>
            </a:r>
          </a:p>
          <a:p>
            <a:r>
              <a:rPr lang="en-IN" dirty="0">
                <a:solidFill>
                  <a:srgbClr val="000000"/>
                </a:solidFill>
                <a:effectLst/>
                <a:latin typeface="Helvetica" pitchFamily="2" charset="0"/>
              </a:rPr>
              <a:t>Instead of increment/decrement it is possible to take the any number of </a:t>
            </a:r>
            <a:r>
              <a:rPr lang="en-IN" dirty="0" err="1">
                <a:solidFill>
                  <a:srgbClr val="000000"/>
                </a:solidFill>
                <a:latin typeface="Helvetica" pitchFamily="2" charset="0"/>
              </a:rPr>
              <a:t>s</a:t>
            </a:r>
            <a:r>
              <a:rPr lang="en-IN" dirty="0" err="1">
                <a:solidFill>
                  <a:srgbClr val="000000"/>
                </a:solidFill>
                <a:effectLst/>
                <a:latin typeface="Helvetica" pitchFamily="2" charset="0"/>
              </a:rPr>
              <a:t>ystem.out.pritnln</a:t>
            </a:r>
            <a:r>
              <a:rPr lang="en-IN" dirty="0">
                <a:solidFill>
                  <a:srgbClr val="000000"/>
                </a:solidFill>
                <a:effectLst/>
                <a:latin typeface="Helvetica" pitchFamily="2" charset="0"/>
              </a:rPr>
              <a:t>(“</a:t>
            </a:r>
            <a:r>
              <a:rPr lang="en-IN" dirty="0" err="1">
                <a:solidFill>
                  <a:srgbClr val="000000"/>
                </a:solidFill>
                <a:effectLst/>
                <a:latin typeface="Helvetica" pitchFamily="2" charset="0"/>
              </a:rPr>
              <a:t>siva</a:t>
            </a:r>
            <a:r>
              <a:rPr lang="en-IN" dirty="0">
                <a:solidFill>
                  <a:srgbClr val="000000"/>
                </a:solidFill>
                <a:effectLst/>
                <a:latin typeface="Helvetica" pitchFamily="2" charset="0"/>
              </a:rPr>
              <a:t>”); also and each and every statement is separated by comma(,).</a:t>
            </a:r>
          </a:p>
          <a:p>
            <a:r>
              <a:rPr lang="en-IN" dirty="0">
                <a:solidFill>
                  <a:srgbClr val="000000"/>
                </a:solidFill>
                <a:effectLst/>
                <a:latin typeface="Helvetica" pitchFamily="2" charset="0"/>
              </a:rPr>
              <a:t>for(;;)------------</a:t>
            </a:r>
            <a:r>
              <a:rPr lang="en-IN" dirty="0">
                <a:solidFill>
                  <a:srgbClr val="000000"/>
                </a:solidFill>
                <a:effectLst/>
                <a:latin typeface="Wingdings" pitchFamily="2" charset="2"/>
              </a:rPr>
              <a:t></a:t>
            </a:r>
            <a:r>
              <a:rPr lang="en-IN" dirty="0">
                <a:solidFill>
                  <a:srgbClr val="000000"/>
                </a:solidFill>
                <a:effectLst/>
                <a:latin typeface="Helvetica" pitchFamily="2" charset="0"/>
              </a:rPr>
              <a:t>represent infinite loop because the condition is always true.</a:t>
            </a: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42214886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For Loop Increment/Decrement</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err="1">
                <a:solidFill>
                  <a:srgbClr val="000000"/>
                </a:solidFill>
                <a:effectLst/>
                <a:latin typeface="Helvetica" pitchFamily="2" charset="0"/>
              </a:rPr>
              <a:t>inc</a:t>
            </a:r>
            <a:r>
              <a:rPr lang="en-IN" dirty="0">
                <a:solidFill>
                  <a:srgbClr val="000000"/>
                </a:solidFill>
                <a:effectLst/>
                <a:latin typeface="Helvetica" pitchFamily="2" charset="0"/>
              </a:rPr>
              <a:t>/dec part is optional</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a:p>
            <a:r>
              <a:rPr lang="en-IN" dirty="0">
                <a:solidFill>
                  <a:srgbClr val="000000"/>
                </a:solidFill>
                <a:effectLst/>
                <a:latin typeface="Helvetica" pitchFamily="2" charset="0"/>
              </a:rPr>
              <a:t>instead if </a:t>
            </a:r>
            <a:r>
              <a:rPr lang="en-IN" dirty="0" err="1">
                <a:solidFill>
                  <a:srgbClr val="000000"/>
                </a:solidFill>
                <a:effectLst/>
                <a:latin typeface="Helvetica" pitchFamily="2" charset="0"/>
              </a:rPr>
              <a:t>inc</a:t>
            </a:r>
            <a:r>
              <a:rPr lang="en-IN" dirty="0">
                <a:solidFill>
                  <a:srgbClr val="000000"/>
                </a:solidFill>
                <a:effectLst/>
                <a:latin typeface="Helvetica" pitchFamily="2" charset="0"/>
              </a:rPr>
              <a:t>/dec it is possible to take the any number of System.out.println(“Siva”);</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a:p>
            <a:r>
              <a:rPr lang="en-IN" dirty="0">
                <a:solidFill>
                  <a:srgbClr val="000000"/>
                </a:solidFill>
                <a:effectLst/>
                <a:latin typeface="Helvetica" pitchFamily="2" charset="0"/>
              </a:rPr>
              <a:t>each and every part inside the for loop is optional.</a:t>
            </a:r>
          </a:p>
          <a:p>
            <a:pPr marL="0" indent="0">
              <a:buNone/>
            </a:pPr>
            <a:r>
              <a:rPr lang="en-IN" dirty="0">
                <a:solidFill>
                  <a:srgbClr val="000000"/>
                </a:solidFill>
                <a:effectLst/>
                <a:latin typeface="Helvetica" pitchFamily="2" charset="0"/>
              </a:rPr>
              <a:t>	for(;;)------------</a:t>
            </a:r>
            <a:r>
              <a:rPr lang="en-IN" dirty="0">
                <a:solidFill>
                  <a:srgbClr val="000000"/>
                </a:solidFill>
                <a:effectLst/>
                <a:latin typeface="Wingdings" pitchFamily="2" charset="2"/>
              </a:rPr>
              <a:t></a:t>
            </a:r>
            <a:r>
              <a:rPr lang="en-IN" dirty="0">
                <a:solidFill>
                  <a:srgbClr val="000000"/>
                </a:solidFill>
                <a:effectLst/>
                <a:latin typeface="Helvetica" pitchFamily="2" charset="0"/>
              </a:rPr>
              <a:t>represent infinite loop because the condition is always true.</a:t>
            </a:r>
          </a:p>
          <a:p>
            <a:pPr lvl="1"/>
            <a:r>
              <a:rPr lang="en-IN" dirty="0">
                <a:solidFill>
                  <a:srgbClr val="000000"/>
                </a:solidFill>
                <a:latin typeface="Helvetica" pitchFamily="2" charset="0"/>
              </a:rPr>
              <a:t>Example</a:t>
            </a:r>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1894405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p:txBody>
          <a:bodyPr vert="horz" lIns="91440" tIns="45720" rIns="91440" bIns="45720" rtlCol="0" anchor="ctr">
            <a:normAutofit/>
          </a:bodyPr>
          <a:lstStyle/>
          <a:p>
            <a:r>
              <a:rPr lang="en-IN" dirty="0">
                <a:latin typeface="TTE19494D0t00"/>
              </a:rPr>
              <a:t>6. </a:t>
            </a:r>
            <a:r>
              <a:rPr lang="en-IN" sz="4400" dirty="0">
                <a:effectLst/>
                <a:latin typeface="TTE1948BD8t00"/>
              </a:rPr>
              <a:t>Distributed</a:t>
            </a:r>
            <a:endParaRPr lang="en-US" dirty="0">
              <a:latin typeface="TTE19494D0t00"/>
            </a:endParaRPr>
          </a:p>
        </p:txBody>
      </p:sp>
      <p:sp>
        <p:nvSpPr>
          <p:cNvPr id="3" name="Content Placeholder 2">
            <a:extLst>
              <a:ext uri="{FF2B5EF4-FFF2-40B4-BE49-F238E27FC236}">
                <a16:creationId xmlns:a16="http://schemas.microsoft.com/office/drawing/2014/main" id="{5A19D6A0-8D2C-BB2B-FD5A-EE2B8706D5FF}"/>
              </a:ext>
            </a:extLst>
          </p:cNvPr>
          <p:cNvSpPr>
            <a:spLocks noGrp="1"/>
          </p:cNvSpPr>
          <p:nvPr>
            <p:ph idx="1"/>
          </p:nvPr>
        </p:nvSpPr>
        <p:spPr/>
        <p:txBody>
          <a:bodyPr>
            <a:normAutofit/>
          </a:bodyPr>
          <a:lstStyle/>
          <a:p>
            <a:r>
              <a:rPr lang="en-IN" sz="1800" dirty="0">
                <a:effectLst/>
                <a:latin typeface="TTE1948BD8t00"/>
              </a:rPr>
              <a:t>A service is a said to be a </a:t>
            </a:r>
            <a:r>
              <a:rPr lang="en-IN" sz="1800" dirty="0">
                <a:effectLst/>
                <a:latin typeface="TTE19494D0t00"/>
              </a:rPr>
              <a:t>distributed </a:t>
            </a:r>
            <a:r>
              <a:rPr lang="en-IN" sz="1800" dirty="0">
                <a:effectLst/>
                <a:latin typeface="TTE1948BD8t00"/>
              </a:rPr>
              <a:t>service which runs in </a:t>
            </a:r>
            <a:r>
              <a:rPr lang="en-IN" sz="1800" dirty="0">
                <a:effectLst/>
                <a:latin typeface="TTE19494D0t00"/>
              </a:rPr>
              <a:t>multiple servers </a:t>
            </a:r>
            <a:r>
              <a:rPr lang="en-IN" sz="1800" dirty="0">
                <a:effectLst/>
                <a:latin typeface="TTE1948BD8t00"/>
              </a:rPr>
              <a:t>and that service can be accessed by n number of clients across the globe. </a:t>
            </a:r>
            <a:endParaRPr lang="en-IN" sz="1200" dirty="0"/>
          </a:p>
          <a:p>
            <a:pPr marL="0" indent="0">
              <a:buNone/>
            </a:pPr>
            <a:br>
              <a:rPr lang="en-IN" sz="1800" dirty="0">
                <a:latin typeface="TTE1948BD8t00"/>
              </a:rPr>
            </a:br>
            <a:endParaRPr lang="en-IN" sz="1800" dirty="0">
              <a:latin typeface="TTE1948BD8t00"/>
            </a:endParaRPr>
          </a:p>
          <a:p>
            <a:r>
              <a:rPr lang="en-US" b="1" dirty="0">
                <a:solidFill>
                  <a:schemeClr val="accent6"/>
                </a:solidFill>
              </a:rPr>
              <a:t>Take Aways</a:t>
            </a:r>
          </a:p>
          <a:p>
            <a:pPr lvl="1"/>
            <a:r>
              <a:rPr lang="en-US" b="1" dirty="0">
                <a:solidFill>
                  <a:schemeClr val="accent6"/>
                </a:solidFill>
              </a:rPr>
              <a:t>Developed by Using J2EE</a:t>
            </a:r>
          </a:p>
          <a:p>
            <a:pPr lvl="1"/>
            <a:r>
              <a:rPr lang="en-US" b="1" dirty="0">
                <a:solidFill>
                  <a:schemeClr val="accent6"/>
                </a:solidFill>
              </a:rPr>
              <a:t>Used by large scale Organizations</a:t>
            </a:r>
          </a:p>
        </p:txBody>
      </p:sp>
    </p:spTree>
    <p:extLst>
      <p:ext uri="{BB962C8B-B14F-4D97-AF65-F5344CB8AC3E}">
        <p14:creationId xmlns:p14="http://schemas.microsoft.com/office/powerpoint/2010/main" val="20350744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While - Syntax</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r>
              <a:rPr lang="en-IN" dirty="0">
                <a:solidFill>
                  <a:srgbClr val="000000"/>
                </a:solidFill>
                <a:effectLst/>
                <a:latin typeface="Helvetica" pitchFamily="2" charset="0"/>
              </a:rPr>
              <a:t>If we want to execute group of statements repeatedly or more number of times then we should go for while loop.</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Syntax:-</a:t>
            </a:r>
          </a:p>
          <a:p>
            <a:pPr marL="0" indent="0">
              <a:buNone/>
            </a:pPr>
            <a:r>
              <a:rPr lang="en-IN" dirty="0">
                <a:solidFill>
                  <a:srgbClr val="000000"/>
                </a:solidFill>
                <a:effectLst/>
                <a:latin typeface="Helvetica" pitchFamily="2" charset="0"/>
              </a:rPr>
              <a:t>while (condition)</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body;</a:t>
            </a:r>
          </a:p>
          <a:p>
            <a:pPr marL="0" indent="0">
              <a:buNone/>
            </a:pPr>
            <a:r>
              <a:rPr lang="en-IN" dirty="0">
                <a:solidFill>
                  <a:srgbClr val="000000"/>
                </a:solidFill>
                <a:effectLst/>
                <a:latin typeface="Helvetica" pitchFamily="2" charset="0"/>
              </a:rPr>
              <a:t>}</a:t>
            </a: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13240147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While - Example</a:t>
            </a:r>
            <a:endParaRPr lang="en-IN"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92500" lnSpcReduction="20000"/>
          </a:bodyPr>
          <a:lstStyle/>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lgn="just">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lgn="just">
              <a:buNone/>
            </a:pPr>
            <a:r>
              <a:rPr lang="en-IN" dirty="0">
                <a:solidFill>
                  <a:srgbClr val="000000"/>
                </a:solidFill>
                <a:effectLst/>
                <a:latin typeface="Helvetica" pitchFamily="2" charset="0"/>
              </a:rPr>
              <a:t>{</a:t>
            </a:r>
          </a:p>
          <a:p>
            <a:pPr marL="0" indent="0" algn="just">
              <a:buNone/>
            </a:pPr>
            <a:r>
              <a:rPr lang="en-IN" dirty="0">
                <a:solidFill>
                  <a:srgbClr val="000000"/>
                </a:solidFill>
                <a:effectLst/>
                <a:latin typeface="Helvetica" pitchFamily="2" charset="0"/>
              </a:rPr>
              <a:t>int </a:t>
            </a:r>
            <a:r>
              <a:rPr lang="en-IN" dirty="0" err="1">
                <a:solidFill>
                  <a:srgbClr val="000000"/>
                </a:solidFill>
                <a:effectLst/>
                <a:latin typeface="Helvetica" pitchFamily="2" charset="0"/>
              </a:rPr>
              <a:t>i</a:t>
            </a:r>
            <a:r>
              <a:rPr lang="en-IN" dirty="0">
                <a:solidFill>
                  <a:srgbClr val="000000"/>
                </a:solidFill>
                <a:effectLst/>
                <a:latin typeface="Helvetica" pitchFamily="2" charset="0"/>
              </a:rPr>
              <a:t>=0;</a:t>
            </a:r>
          </a:p>
          <a:p>
            <a:pPr marL="0" indent="0" algn="just">
              <a:buNone/>
            </a:pPr>
            <a:r>
              <a:rPr lang="en-IN" dirty="0">
                <a:solidFill>
                  <a:srgbClr val="000000"/>
                </a:solidFill>
                <a:effectLst/>
                <a:latin typeface="Helvetica" pitchFamily="2" charset="0"/>
              </a:rPr>
              <a:t>while (</a:t>
            </a:r>
            <a:r>
              <a:rPr lang="en-IN" dirty="0" err="1">
                <a:solidFill>
                  <a:srgbClr val="000000"/>
                </a:solidFill>
                <a:effectLst/>
                <a:latin typeface="Helvetica" pitchFamily="2" charset="0"/>
              </a:rPr>
              <a:t>i</a:t>
            </a:r>
            <a:r>
              <a:rPr lang="en-IN" dirty="0">
                <a:solidFill>
                  <a:srgbClr val="000000"/>
                </a:solidFill>
                <a:effectLst/>
                <a:latin typeface="Helvetica" pitchFamily="2" charset="0"/>
              </a:rPr>
              <a:t>&lt;10)</a:t>
            </a:r>
          </a:p>
          <a:p>
            <a:pPr marL="0" indent="0" algn="just">
              <a:buNone/>
            </a:pPr>
            <a:r>
              <a:rPr lang="en-IN" dirty="0">
                <a:solidFill>
                  <a:srgbClr val="000000"/>
                </a:solidFill>
                <a:effectLst/>
                <a:latin typeface="Helvetica" pitchFamily="2" charset="0"/>
              </a:rPr>
              <a:t>{</a:t>
            </a:r>
          </a:p>
          <a:p>
            <a:pPr marL="0" indent="0" algn="just">
              <a:buNone/>
            </a:pPr>
            <a:r>
              <a:rPr lang="en-IN" dirty="0">
                <a:solidFill>
                  <a:srgbClr val="000000"/>
                </a:solidFill>
                <a:effectLst/>
                <a:latin typeface="Helvetica" pitchFamily="2" charset="0"/>
              </a:rPr>
              <a:t>System.out.println("Siva");</a:t>
            </a:r>
          </a:p>
          <a:p>
            <a:pPr marL="0" indent="0" algn="just">
              <a:buNone/>
            </a:pPr>
            <a:r>
              <a:rPr lang="en-IN" dirty="0" err="1">
                <a:solidFill>
                  <a:srgbClr val="000000"/>
                </a:solidFill>
                <a:effectLst/>
                <a:latin typeface="Helvetica" pitchFamily="2" charset="0"/>
              </a:rPr>
              <a:t>i</a:t>
            </a:r>
            <a:r>
              <a:rPr lang="en-IN" dirty="0">
                <a:solidFill>
                  <a:srgbClr val="000000"/>
                </a:solidFill>
                <a:effectLst/>
                <a:latin typeface="Helvetica" pitchFamily="2" charset="0"/>
              </a:rPr>
              <a:t>++;</a:t>
            </a:r>
          </a:p>
          <a:p>
            <a:pPr marL="0" indent="0" algn="just">
              <a:buNone/>
            </a:pPr>
            <a:r>
              <a:rPr lang="en-IN" dirty="0">
                <a:solidFill>
                  <a:srgbClr val="000000"/>
                </a:solidFill>
                <a:effectLst/>
                <a:latin typeface="Helvetica" pitchFamily="2" charset="0"/>
              </a:rPr>
              <a:t>}</a:t>
            </a:r>
          </a:p>
          <a:p>
            <a:pPr marL="0" indent="0" algn="just">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p:txBody>
      </p:sp>
    </p:spTree>
    <p:extLst>
      <p:ext uri="{BB962C8B-B14F-4D97-AF65-F5344CB8AC3E}">
        <p14:creationId xmlns:p14="http://schemas.microsoft.com/office/powerpoint/2010/main" val="42413688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dirty="0">
                <a:solidFill>
                  <a:srgbClr val="000000"/>
                </a:solidFill>
                <a:latin typeface="Helvetica" pitchFamily="2" charset="0"/>
              </a:rPr>
              <a:t>While – </a:t>
            </a:r>
            <a:r>
              <a:rPr lang="en-IN" dirty="0">
                <a:solidFill>
                  <a:srgbClr val="000000"/>
                </a:solidFill>
                <a:effectLst/>
                <a:latin typeface="Helvetica" pitchFamily="2" charset="0"/>
              </a:rPr>
              <a:t>represent infinite loop</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92500" lnSpcReduction="20000"/>
          </a:bodyPr>
          <a:lstStyle/>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int </a:t>
            </a:r>
            <a:r>
              <a:rPr lang="en-IN" dirty="0" err="1">
                <a:solidFill>
                  <a:srgbClr val="000000"/>
                </a:solidFill>
                <a:effectLst/>
                <a:latin typeface="Helvetica" pitchFamily="2" charset="0"/>
              </a:rPr>
              <a:t>i</a:t>
            </a:r>
            <a:r>
              <a:rPr lang="en-IN" dirty="0">
                <a:solidFill>
                  <a:srgbClr val="000000"/>
                </a:solidFill>
                <a:effectLst/>
                <a:latin typeface="Helvetica" pitchFamily="2" charset="0"/>
              </a:rPr>
              <a:t>=0;</a:t>
            </a:r>
          </a:p>
          <a:p>
            <a:pPr marL="0" indent="0">
              <a:buNone/>
            </a:pPr>
            <a:r>
              <a:rPr lang="en-IN" dirty="0">
                <a:solidFill>
                  <a:srgbClr val="000000"/>
                </a:solidFill>
                <a:effectLst/>
                <a:latin typeface="Helvetica" pitchFamily="2" charset="0"/>
              </a:rPr>
              <a:t>while (true)</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System.out.println("Siva");</a:t>
            </a:r>
          </a:p>
          <a:p>
            <a:pPr marL="0" indent="0">
              <a:buNone/>
            </a:pPr>
            <a:r>
              <a:rPr lang="en-IN" dirty="0" err="1">
                <a:solidFill>
                  <a:srgbClr val="000000"/>
                </a:solidFill>
                <a:effectLst/>
                <a:latin typeface="Helvetica" pitchFamily="2" charset="0"/>
              </a:rPr>
              <a:t>i</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p:txBody>
      </p:sp>
    </p:spTree>
    <p:extLst>
      <p:ext uri="{BB962C8B-B14F-4D97-AF65-F5344CB8AC3E}">
        <p14:creationId xmlns:p14="http://schemas.microsoft.com/office/powerpoint/2010/main" val="36753896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2400" dirty="0">
                <a:solidFill>
                  <a:srgbClr val="000000"/>
                </a:solidFill>
                <a:latin typeface="Helvetica" pitchFamily="2" charset="0"/>
              </a:rPr>
              <a:t>While – </a:t>
            </a:r>
            <a:r>
              <a:rPr lang="en-IN" sz="2400" dirty="0">
                <a:solidFill>
                  <a:srgbClr val="000000"/>
                </a:solidFill>
                <a:effectLst/>
                <a:latin typeface="Helvetica" pitchFamily="2" charset="0"/>
              </a:rPr>
              <a:t>compilation error unreachable statement</a:t>
            </a:r>
            <a:br>
              <a:rPr lang="en-IN" sz="2400" dirty="0">
                <a:solidFill>
                  <a:srgbClr val="000000"/>
                </a:solidFill>
                <a:effectLst/>
                <a:latin typeface="Helvetica" pitchFamily="2" charset="0"/>
              </a:rPr>
            </a:br>
            <a:endParaRPr lang="en-IN" sz="2400" dirty="0">
              <a:solidFill>
                <a:srgbClr val="000000"/>
              </a:solidFill>
              <a:effectLst/>
              <a:latin typeface="Helvetica" pitchFamily="2" charset="0"/>
            </a:endParaRP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92500" lnSpcReduction="20000"/>
          </a:bodyPr>
          <a:lstStyle/>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int </a:t>
            </a:r>
            <a:r>
              <a:rPr lang="en-IN" dirty="0" err="1">
                <a:solidFill>
                  <a:srgbClr val="000000"/>
                </a:solidFill>
                <a:effectLst/>
                <a:latin typeface="Helvetica" pitchFamily="2" charset="0"/>
              </a:rPr>
              <a:t>i</a:t>
            </a:r>
            <a:r>
              <a:rPr lang="en-IN" dirty="0">
                <a:solidFill>
                  <a:srgbClr val="000000"/>
                </a:solidFill>
                <a:effectLst/>
                <a:latin typeface="Helvetica" pitchFamily="2" charset="0"/>
              </a:rPr>
              <a:t>=0;</a:t>
            </a:r>
          </a:p>
          <a:p>
            <a:pPr marL="0" indent="0">
              <a:buNone/>
            </a:pPr>
            <a:r>
              <a:rPr lang="en-IN" dirty="0">
                <a:solidFill>
                  <a:srgbClr val="000000"/>
                </a:solidFill>
                <a:effectLst/>
                <a:latin typeface="Helvetica" pitchFamily="2" charset="0"/>
              </a:rPr>
              <a:t>while (false)</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System.out.println("Siva");//unreachable statement</a:t>
            </a:r>
          </a:p>
          <a:p>
            <a:pPr marL="0" indent="0">
              <a:buNone/>
            </a:pPr>
            <a:r>
              <a:rPr lang="en-IN" dirty="0" err="1">
                <a:solidFill>
                  <a:srgbClr val="000000"/>
                </a:solidFill>
                <a:effectLst/>
                <a:latin typeface="Helvetica" pitchFamily="2" charset="0"/>
              </a:rPr>
              <a:t>i</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p:txBody>
      </p:sp>
    </p:spTree>
    <p:extLst>
      <p:ext uri="{BB962C8B-B14F-4D97-AF65-F5344CB8AC3E}">
        <p14:creationId xmlns:p14="http://schemas.microsoft.com/office/powerpoint/2010/main" val="40880560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4000" dirty="0">
                <a:solidFill>
                  <a:srgbClr val="000000"/>
                </a:solidFill>
                <a:effectLst/>
                <a:latin typeface="Helvetica" pitchFamily="2" charset="0"/>
              </a:rPr>
              <a:t>Do-While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62500" lnSpcReduction="20000"/>
          </a:bodyPr>
          <a:lstStyle/>
          <a:p>
            <a:pPr marL="0" indent="0">
              <a:buNone/>
            </a:pPr>
            <a:r>
              <a:rPr lang="en-IN" dirty="0">
                <a:solidFill>
                  <a:srgbClr val="000000"/>
                </a:solidFill>
                <a:effectLst/>
                <a:latin typeface="Helvetica" pitchFamily="2" charset="0"/>
              </a:rPr>
              <a:t>1)</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If we want to execute the loop body at least one time them we should go for do-while statement.</a:t>
            </a:r>
          </a:p>
          <a:p>
            <a:pPr marL="0" indent="0">
              <a:buNone/>
            </a:pPr>
            <a:r>
              <a:rPr lang="en-IN" dirty="0">
                <a:solidFill>
                  <a:srgbClr val="000000"/>
                </a:solidFill>
                <a:effectLst/>
                <a:latin typeface="Helvetica" pitchFamily="2" charset="0"/>
              </a:rPr>
              <a:t>2)</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 the do-while first body will be executed then only condition will be checked.</a:t>
            </a:r>
          </a:p>
          <a:p>
            <a:pPr marL="0" indent="0">
              <a:buNone/>
            </a:pPr>
            <a:r>
              <a:rPr lang="en-IN" dirty="0">
                <a:solidFill>
                  <a:srgbClr val="000000"/>
                </a:solidFill>
                <a:effectLst/>
                <a:latin typeface="Helvetica" pitchFamily="2" charset="0"/>
              </a:rPr>
              <a:t>3)</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In the do-while the while must be ends with semicolon otherwise we are getting compilation error.</a:t>
            </a:r>
          </a:p>
          <a:p>
            <a:pPr marL="0" indent="0">
              <a:buNone/>
            </a:pPr>
            <a:r>
              <a:rPr lang="en-IN" dirty="0">
                <a:solidFill>
                  <a:srgbClr val="000000"/>
                </a:solidFill>
                <a:effectLst/>
                <a:latin typeface="Helvetica" pitchFamily="2" charset="0"/>
              </a:rPr>
              <a:t>4)</a:t>
            </a:r>
            <a:r>
              <a:rPr lang="en-IN" dirty="0">
                <a:solidFill>
                  <a:srgbClr val="000000"/>
                </a:solidFill>
                <a:effectLst/>
                <a:latin typeface="Arial" panose="020B0604020202020204" pitchFamily="34" charset="0"/>
              </a:rPr>
              <a:t> </a:t>
            </a:r>
            <a:r>
              <a:rPr lang="en-IN" dirty="0">
                <a:solidFill>
                  <a:srgbClr val="000000"/>
                </a:solidFill>
                <a:effectLst/>
                <a:latin typeface="Helvetica" pitchFamily="2" charset="0"/>
              </a:rPr>
              <a:t>do is taking the body and while is taking the condition and the condition must be Boolean condition.</a:t>
            </a:r>
          </a:p>
          <a:p>
            <a:pPr marL="0" indent="0">
              <a:buNone/>
            </a:pPr>
            <a:endParaRPr lang="en-IN" dirty="0">
              <a:solidFill>
                <a:srgbClr val="000000"/>
              </a:solidFill>
              <a:latin typeface="Helvetica" pitchFamily="2" charset="0"/>
            </a:endParaRPr>
          </a:p>
          <a:p>
            <a:pPr marL="0" indent="0">
              <a:buNone/>
            </a:pPr>
            <a:r>
              <a:rPr lang="en-IN" dirty="0">
                <a:solidFill>
                  <a:srgbClr val="000000"/>
                </a:solidFill>
                <a:effectLst/>
                <a:latin typeface="Helvetica" pitchFamily="2" charset="0"/>
              </a:rPr>
              <a:t>Syntax:-</a:t>
            </a:r>
          </a:p>
          <a:p>
            <a:r>
              <a:rPr lang="en-IN" dirty="0">
                <a:solidFill>
                  <a:srgbClr val="000000"/>
                </a:solidFill>
                <a:effectLst/>
                <a:latin typeface="Helvetica" pitchFamily="2" charset="0"/>
              </a:rPr>
              <a:t>Syntax:-do</a:t>
            </a:r>
          </a:p>
          <a:p>
            <a:r>
              <a:rPr lang="en-IN" dirty="0">
                <a:solidFill>
                  <a:srgbClr val="000000"/>
                </a:solidFill>
                <a:effectLst/>
                <a:latin typeface="Helvetica" pitchFamily="2" charset="0"/>
              </a:rPr>
              <a:t>{</a:t>
            </a:r>
          </a:p>
          <a:p>
            <a:r>
              <a:rPr lang="en-IN" dirty="0">
                <a:solidFill>
                  <a:srgbClr val="000000"/>
                </a:solidFill>
                <a:effectLst/>
                <a:latin typeface="Helvetica" pitchFamily="2" charset="0"/>
              </a:rPr>
              <a:t>//body of loop</a:t>
            </a:r>
          </a:p>
          <a:p>
            <a:r>
              <a:rPr lang="en-IN" dirty="0">
                <a:solidFill>
                  <a:srgbClr val="000000"/>
                </a:solidFill>
                <a:effectLst/>
                <a:latin typeface="Helvetica" pitchFamily="2" charset="0"/>
              </a:rPr>
              <a:t>} while(condition);</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do</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//body of loop</a:t>
            </a:r>
          </a:p>
          <a:p>
            <a:pPr marL="0" indent="0">
              <a:buNone/>
            </a:pPr>
            <a:r>
              <a:rPr lang="en-IN" dirty="0">
                <a:solidFill>
                  <a:srgbClr val="000000"/>
                </a:solidFill>
                <a:effectLst/>
                <a:latin typeface="Helvetica" pitchFamily="2" charset="0"/>
              </a:rPr>
              <a:t>} while(condition);</a:t>
            </a: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9661295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4000" dirty="0">
                <a:solidFill>
                  <a:srgbClr val="000000"/>
                </a:solidFill>
                <a:effectLst/>
                <a:latin typeface="Helvetica" pitchFamily="2" charset="0"/>
              </a:rPr>
              <a:t>Do-While - Example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92500" lnSpcReduction="20000"/>
          </a:bodyPr>
          <a:lstStyle/>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int </a:t>
            </a:r>
            <a:r>
              <a:rPr lang="en-IN" dirty="0" err="1">
                <a:solidFill>
                  <a:srgbClr val="000000"/>
                </a:solidFill>
                <a:effectLst/>
                <a:latin typeface="Helvetica" pitchFamily="2" charset="0"/>
              </a:rPr>
              <a:t>i</a:t>
            </a:r>
            <a:r>
              <a:rPr lang="en-IN" dirty="0">
                <a:solidFill>
                  <a:srgbClr val="000000"/>
                </a:solidFill>
                <a:effectLst/>
                <a:latin typeface="Helvetica" pitchFamily="2" charset="0"/>
              </a:rPr>
              <a:t>=0;</a:t>
            </a:r>
          </a:p>
          <a:p>
            <a:pPr marL="0" indent="0">
              <a:buNone/>
            </a:pPr>
            <a:r>
              <a:rPr lang="en-IN" dirty="0">
                <a:solidFill>
                  <a:srgbClr val="000000"/>
                </a:solidFill>
                <a:effectLst/>
                <a:latin typeface="Helvetica" pitchFamily="2" charset="0"/>
              </a:rPr>
              <a:t>do</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System.out.println(”Siva");</a:t>
            </a:r>
          </a:p>
          <a:p>
            <a:pPr marL="0" indent="0">
              <a:buNone/>
            </a:pPr>
            <a:r>
              <a:rPr lang="en-IN" dirty="0" err="1">
                <a:solidFill>
                  <a:srgbClr val="000000"/>
                </a:solidFill>
                <a:effectLst/>
                <a:latin typeface="Helvetica" pitchFamily="2" charset="0"/>
              </a:rPr>
              <a:t>i</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}while (</a:t>
            </a:r>
            <a:r>
              <a:rPr lang="en-IN" dirty="0" err="1">
                <a:solidFill>
                  <a:srgbClr val="000000"/>
                </a:solidFill>
                <a:effectLst/>
                <a:latin typeface="Helvetica" pitchFamily="2" charset="0"/>
              </a:rPr>
              <a:t>i</a:t>
            </a:r>
            <a:r>
              <a:rPr lang="en-IN" dirty="0">
                <a:solidFill>
                  <a:srgbClr val="000000"/>
                </a:solidFill>
                <a:effectLst/>
                <a:latin typeface="Helvetica" pitchFamily="2" charset="0"/>
              </a:rPr>
              <a:t>&lt;10);</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p:txBody>
      </p:sp>
    </p:spTree>
    <p:extLst>
      <p:ext uri="{BB962C8B-B14F-4D97-AF65-F5344CB8AC3E}">
        <p14:creationId xmlns:p14="http://schemas.microsoft.com/office/powerpoint/2010/main" val="405596813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4000" dirty="0">
                <a:solidFill>
                  <a:srgbClr val="000000"/>
                </a:solidFill>
                <a:effectLst/>
                <a:latin typeface="Helvetica" pitchFamily="2" charset="0"/>
              </a:rPr>
              <a:t>Do-While – Example – Unreachable statement </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77500" lnSpcReduction="20000"/>
          </a:bodyPr>
          <a:lstStyle/>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int </a:t>
            </a:r>
            <a:r>
              <a:rPr lang="en-IN" dirty="0" err="1">
                <a:solidFill>
                  <a:srgbClr val="000000"/>
                </a:solidFill>
                <a:effectLst/>
                <a:latin typeface="Helvetica" pitchFamily="2" charset="0"/>
              </a:rPr>
              <a:t>i</a:t>
            </a:r>
            <a:r>
              <a:rPr lang="en-IN" dirty="0">
                <a:solidFill>
                  <a:srgbClr val="000000"/>
                </a:solidFill>
                <a:effectLst/>
                <a:latin typeface="Helvetica" pitchFamily="2" charset="0"/>
              </a:rPr>
              <a:t>=0;</a:t>
            </a:r>
          </a:p>
          <a:p>
            <a:pPr marL="0" indent="0">
              <a:buNone/>
            </a:pPr>
            <a:r>
              <a:rPr lang="en-IN" dirty="0">
                <a:solidFill>
                  <a:srgbClr val="000000"/>
                </a:solidFill>
                <a:effectLst/>
                <a:latin typeface="Helvetica" pitchFamily="2" charset="0"/>
              </a:rPr>
              <a:t>do</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System.out.println("Siva");</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while (true); -- Try with false</a:t>
            </a:r>
          </a:p>
          <a:p>
            <a:pPr marL="0" indent="0">
              <a:buNone/>
            </a:pPr>
            <a:r>
              <a:rPr lang="en-IN" dirty="0">
                <a:solidFill>
                  <a:srgbClr val="000000"/>
                </a:solidFill>
                <a:effectLst/>
                <a:latin typeface="Helvetica" pitchFamily="2" charset="0"/>
              </a:rPr>
              <a:t>System.out.println("M");//unreachable statement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p:txBody>
      </p:sp>
    </p:spTree>
    <p:extLst>
      <p:ext uri="{BB962C8B-B14F-4D97-AF65-F5344CB8AC3E}">
        <p14:creationId xmlns:p14="http://schemas.microsoft.com/office/powerpoint/2010/main" val="3195716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Transfer/Jump statements</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pPr marL="0" indent="0">
              <a:buNone/>
            </a:pPr>
            <a:r>
              <a:rPr lang="en-IN" dirty="0">
                <a:solidFill>
                  <a:srgbClr val="000000"/>
                </a:solidFill>
                <a:latin typeface="Helvetica" pitchFamily="2" charset="0"/>
              </a:rPr>
              <a:t>B</a:t>
            </a:r>
            <a:r>
              <a:rPr lang="en-IN" dirty="0">
                <a:solidFill>
                  <a:srgbClr val="000000"/>
                </a:solidFill>
                <a:effectLst/>
                <a:latin typeface="Helvetica" pitchFamily="2" charset="0"/>
              </a:rPr>
              <a:t>y using transfer statements we are able to transfer the flow of execution from one position to another position</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effectLst/>
                <a:latin typeface="Helvetica" pitchFamily="2" charset="0"/>
              </a:rPr>
              <a:t>1.</a:t>
            </a:r>
            <a:r>
              <a:rPr lang="en-IN" b="1" dirty="0">
                <a:solidFill>
                  <a:srgbClr val="000000"/>
                </a:solidFill>
                <a:effectLst/>
                <a:latin typeface="Arial" panose="020B0604020202020204" pitchFamily="34" charset="0"/>
              </a:rPr>
              <a:t> </a:t>
            </a:r>
            <a:r>
              <a:rPr lang="en-IN" dirty="0">
                <a:solidFill>
                  <a:srgbClr val="000000"/>
                </a:solidFill>
                <a:effectLst/>
                <a:latin typeface="Helvetica" pitchFamily="2" charset="0"/>
              </a:rPr>
              <a:t>break</a:t>
            </a:r>
          </a:p>
          <a:p>
            <a:pPr marL="0" indent="0">
              <a:buNone/>
            </a:pPr>
            <a:r>
              <a:rPr lang="en-IN" dirty="0">
                <a:solidFill>
                  <a:srgbClr val="000000"/>
                </a:solidFill>
                <a:effectLst/>
                <a:latin typeface="Helvetica" pitchFamily="2" charset="0"/>
              </a:rPr>
              <a:t>2.</a:t>
            </a:r>
            <a:r>
              <a:rPr lang="en-IN" b="1" dirty="0">
                <a:solidFill>
                  <a:srgbClr val="000000"/>
                </a:solidFill>
                <a:effectLst/>
                <a:latin typeface="Arial" panose="020B0604020202020204" pitchFamily="34" charset="0"/>
              </a:rPr>
              <a:t> </a:t>
            </a:r>
            <a:r>
              <a:rPr lang="en-IN" dirty="0">
                <a:solidFill>
                  <a:srgbClr val="000000"/>
                </a:solidFill>
                <a:effectLst/>
                <a:latin typeface="Helvetica" pitchFamily="2" charset="0"/>
              </a:rPr>
              <a:t>continue</a:t>
            </a:r>
          </a:p>
          <a:p>
            <a:pPr marL="0" indent="0">
              <a:buNone/>
            </a:pPr>
            <a:r>
              <a:rPr lang="en-IN" dirty="0">
                <a:solidFill>
                  <a:srgbClr val="000000"/>
                </a:solidFill>
                <a:effectLst/>
                <a:latin typeface="Helvetica" pitchFamily="2" charset="0"/>
              </a:rPr>
              <a:t>3.</a:t>
            </a:r>
            <a:r>
              <a:rPr lang="en-IN" b="1" dirty="0">
                <a:solidFill>
                  <a:srgbClr val="000000"/>
                </a:solidFill>
                <a:effectLst/>
                <a:latin typeface="Arial" panose="020B0604020202020204" pitchFamily="34" charset="0"/>
              </a:rPr>
              <a:t> </a:t>
            </a:r>
            <a:r>
              <a:rPr lang="en-IN" dirty="0">
                <a:solidFill>
                  <a:srgbClr val="000000"/>
                </a:solidFill>
                <a:effectLst/>
                <a:latin typeface="Helvetica" pitchFamily="2" charset="0"/>
              </a:rPr>
              <a:t>return</a:t>
            </a: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40638843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Break</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a:bodyPr>
          <a:lstStyle/>
          <a:p>
            <a:pPr marL="0" indent="0">
              <a:buNone/>
            </a:pPr>
            <a:r>
              <a:rPr lang="en-IN" dirty="0">
                <a:solidFill>
                  <a:srgbClr val="000000"/>
                </a:solidFill>
                <a:latin typeface="Helvetica" pitchFamily="2" charset="0"/>
              </a:rPr>
              <a:t>Stop the execution , Come out of the loop</a:t>
            </a:r>
          </a:p>
          <a:p>
            <a:pPr marL="0" indent="0">
              <a:buNone/>
            </a:pPr>
            <a:endParaRPr lang="en-IN" dirty="0">
              <a:solidFill>
                <a:srgbClr val="000000"/>
              </a:solidFill>
              <a:effectLst/>
              <a:latin typeface="Helvetica" pitchFamily="2" charset="0"/>
            </a:endParaRPr>
          </a:p>
          <a:p>
            <a:pPr marL="0" indent="0">
              <a:buNone/>
            </a:pPr>
            <a:r>
              <a:rPr lang="en-IN" dirty="0">
                <a:solidFill>
                  <a:srgbClr val="000000"/>
                </a:solidFill>
                <a:latin typeface="Helvetica" pitchFamily="2" charset="0"/>
              </a:rPr>
              <a:t>Break Uses in Two places</a:t>
            </a:r>
          </a:p>
          <a:p>
            <a:pPr marL="0" indent="0">
              <a:buNone/>
            </a:pPr>
            <a:r>
              <a:rPr lang="en-IN" dirty="0">
                <a:solidFill>
                  <a:srgbClr val="000000"/>
                </a:solidFill>
                <a:effectLst/>
                <a:latin typeface="Helvetica" pitchFamily="2" charset="0"/>
              </a:rPr>
              <a:t>	1. Switch</a:t>
            </a:r>
          </a:p>
          <a:p>
            <a:pPr marL="0" indent="0">
              <a:buNone/>
            </a:pPr>
            <a:r>
              <a:rPr lang="en-IN" dirty="0">
                <a:solidFill>
                  <a:srgbClr val="000000"/>
                </a:solidFill>
                <a:latin typeface="Helvetica" pitchFamily="2" charset="0"/>
              </a:rPr>
              <a:t>	2. Loop</a:t>
            </a:r>
          </a:p>
          <a:p>
            <a:pPr marL="0" indent="0">
              <a:buNone/>
            </a:pPr>
            <a:endParaRPr lang="en-IN" dirty="0">
              <a:solidFill>
                <a:srgbClr val="000000"/>
              </a:solidFill>
              <a:effectLst/>
              <a:latin typeface="Helvetica" pitchFamily="2" charset="0"/>
            </a:endParaRPr>
          </a:p>
          <a:p>
            <a:r>
              <a:rPr lang="en-IN" dirty="0">
                <a:solidFill>
                  <a:srgbClr val="000000"/>
                </a:solidFill>
                <a:latin typeface="Helvetica" pitchFamily="2" charset="0"/>
              </a:rPr>
              <a:t>I</a:t>
            </a:r>
            <a:r>
              <a:rPr lang="en-IN" dirty="0">
                <a:solidFill>
                  <a:srgbClr val="000000"/>
                </a:solidFill>
                <a:effectLst/>
                <a:latin typeface="Helvetica" pitchFamily="2" charset="0"/>
              </a:rPr>
              <a:t>f we are using any other place the compiler will raise compilation error.</a:t>
            </a:r>
          </a:p>
          <a:p>
            <a:pPr marL="0" indent="0">
              <a:buNone/>
            </a:pPr>
            <a:endParaRPr lang="en-IN" dirty="0">
              <a:solidFill>
                <a:srgbClr val="000000"/>
              </a:solidFill>
              <a:effectLst/>
              <a:latin typeface="Helvetica" pitchFamily="2" charset="0"/>
            </a:endParaRPr>
          </a:p>
          <a:p>
            <a:pPr marL="0" indent="0">
              <a:buNone/>
            </a:pPr>
            <a:endParaRPr lang="en-IN" dirty="0">
              <a:solidFill>
                <a:srgbClr val="000000"/>
              </a:solidFill>
              <a:effectLst/>
              <a:latin typeface="Helvetica" pitchFamily="2" charset="0"/>
            </a:endParaRPr>
          </a:p>
        </p:txBody>
      </p:sp>
    </p:spTree>
    <p:extLst>
      <p:ext uri="{BB962C8B-B14F-4D97-AF65-F5344CB8AC3E}">
        <p14:creationId xmlns:p14="http://schemas.microsoft.com/office/powerpoint/2010/main" val="36585277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BE4E0-F249-55BB-B07F-4DD42AD18461}"/>
              </a:ext>
            </a:extLst>
          </p:cNvPr>
          <p:cNvSpPr>
            <a:spLocks noGrp="1"/>
          </p:cNvSpPr>
          <p:nvPr>
            <p:ph type="title"/>
          </p:nvPr>
        </p:nvSpPr>
        <p:spPr>
          <a:xfrm>
            <a:off x="838200" y="127083"/>
            <a:ext cx="10515600" cy="1325563"/>
          </a:xfrm>
        </p:spPr>
        <p:txBody>
          <a:bodyPr vert="horz" lIns="91440" tIns="45720" rIns="91440" bIns="45720" rtlCol="0" anchor="ctr">
            <a:normAutofit/>
          </a:bodyPr>
          <a:lstStyle/>
          <a:p>
            <a:r>
              <a:rPr lang="en-IN" sz="3600" dirty="0">
                <a:solidFill>
                  <a:srgbClr val="000000"/>
                </a:solidFill>
                <a:effectLst/>
                <a:latin typeface="Helvetica" pitchFamily="2" charset="0"/>
              </a:rPr>
              <a:t>Transfer statements – Break - Example</a:t>
            </a:r>
          </a:p>
        </p:txBody>
      </p:sp>
      <p:sp>
        <p:nvSpPr>
          <p:cNvPr id="4" name="Content Placeholder 3">
            <a:extLst>
              <a:ext uri="{FF2B5EF4-FFF2-40B4-BE49-F238E27FC236}">
                <a16:creationId xmlns:a16="http://schemas.microsoft.com/office/drawing/2014/main" id="{50AEEF23-C8E1-5BB4-5598-156CBD97A5B4}"/>
              </a:ext>
            </a:extLst>
          </p:cNvPr>
          <p:cNvSpPr>
            <a:spLocks noGrp="1"/>
          </p:cNvSpPr>
          <p:nvPr>
            <p:ph idx="1"/>
          </p:nvPr>
        </p:nvSpPr>
        <p:spPr>
          <a:xfrm>
            <a:off x="838200" y="1452646"/>
            <a:ext cx="10515600" cy="4948154"/>
          </a:xfrm>
        </p:spPr>
        <p:txBody>
          <a:bodyPr>
            <a:normAutofit fontScale="70000" lnSpcReduction="20000"/>
          </a:bodyPr>
          <a:lstStyle/>
          <a:p>
            <a:pPr marL="0" indent="0">
              <a:buNone/>
            </a:pPr>
            <a:r>
              <a:rPr lang="en-IN" dirty="0">
                <a:solidFill>
                  <a:srgbClr val="000000"/>
                </a:solidFill>
                <a:effectLst/>
                <a:latin typeface="Helvetica" pitchFamily="2" charset="0"/>
              </a:rPr>
              <a:t>class Test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public static void main(String[] </a:t>
            </a:r>
            <a:r>
              <a:rPr lang="en-IN" dirty="0" err="1">
                <a:solidFill>
                  <a:srgbClr val="000000"/>
                </a:solidFill>
                <a:effectLst/>
                <a:latin typeface="Helvetica" pitchFamily="2" charset="0"/>
              </a:rPr>
              <a:t>args</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for (int </a:t>
            </a:r>
            <a:r>
              <a:rPr lang="en-IN" dirty="0" err="1">
                <a:solidFill>
                  <a:srgbClr val="000000"/>
                </a:solidFill>
                <a:effectLst/>
                <a:latin typeface="Helvetica" pitchFamily="2" charset="0"/>
              </a:rPr>
              <a:t>i</a:t>
            </a:r>
            <a:r>
              <a:rPr lang="en-IN" dirty="0">
                <a:solidFill>
                  <a:srgbClr val="000000"/>
                </a:solidFill>
                <a:effectLst/>
                <a:latin typeface="Helvetica" pitchFamily="2" charset="0"/>
              </a:rPr>
              <a:t>=0;i&lt;10;i++)</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if (</a:t>
            </a:r>
            <a:r>
              <a:rPr lang="en-IN" dirty="0" err="1">
                <a:solidFill>
                  <a:srgbClr val="000000"/>
                </a:solidFill>
                <a:effectLst/>
                <a:latin typeface="Helvetica" pitchFamily="2" charset="0"/>
              </a:rPr>
              <a:t>i</a:t>
            </a:r>
            <a:r>
              <a:rPr lang="en-IN" dirty="0">
                <a:solidFill>
                  <a:srgbClr val="000000"/>
                </a:solidFill>
                <a:effectLst/>
                <a:latin typeface="Helvetica" pitchFamily="2" charset="0"/>
              </a:rPr>
              <a:t>==5)</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break;</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System.out.println(</a:t>
            </a:r>
            <a:r>
              <a:rPr lang="en-IN" dirty="0" err="1">
                <a:solidFill>
                  <a:srgbClr val="000000"/>
                </a:solidFill>
                <a:effectLst/>
                <a:latin typeface="Helvetica" pitchFamily="2" charset="0"/>
              </a:rPr>
              <a:t>i</a:t>
            </a: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a:p>
            <a:pPr marL="0" indent="0">
              <a:buNone/>
            </a:pPr>
            <a:r>
              <a:rPr lang="en-IN" dirty="0">
                <a:solidFill>
                  <a:srgbClr val="000000"/>
                </a:solidFill>
                <a:effectLst/>
                <a:latin typeface="Helvetica" pitchFamily="2" charset="0"/>
              </a:rPr>
              <a:t>}</a:t>
            </a:r>
          </a:p>
        </p:txBody>
      </p:sp>
    </p:spTree>
    <p:extLst>
      <p:ext uri="{BB962C8B-B14F-4D97-AF65-F5344CB8AC3E}">
        <p14:creationId xmlns:p14="http://schemas.microsoft.com/office/powerpoint/2010/main" val="405388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41666</TotalTime>
  <Words>18113</Words>
  <Application>Microsoft Macintosh PowerPoint</Application>
  <PresentationFormat>Widescreen</PresentationFormat>
  <Paragraphs>1685</Paragraphs>
  <Slides>251</Slides>
  <Notes>0</Notes>
  <HiddenSlides>0</HiddenSlides>
  <MMClips>0</MMClips>
  <ScaleCrop>false</ScaleCrop>
  <HeadingPairs>
    <vt:vector size="6" baseType="variant">
      <vt:variant>
        <vt:lpstr>Fonts Used</vt:lpstr>
      </vt:variant>
      <vt:variant>
        <vt:i4>23</vt:i4>
      </vt:variant>
      <vt:variant>
        <vt:lpstr>Theme</vt:lpstr>
      </vt:variant>
      <vt:variant>
        <vt:i4>1</vt:i4>
      </vt:variant>
      <vt:variant>
        <vt:lpstr>Slide Titles</vt:lpstr>
      </vt:variant>
      <vt:variant>
        <vt:i4>251</vt:i4>
      </vt:variant>
    </vt:vector>
  </HeadingPairs>
  <TitlesOfParts>
    <vt:vector size="275" baseType="lpstr">
      <vt:lpstr>-apple-system</vt:lpstr>
      <vt:lpstr>Arial</vt:lpstr>
      <vt:lpstr>Calibri</vt:lpstr>
      <vt:lpstr>Calibri Light</vt:lpstr>
      <vt:lpstr>Century Gothic</vt:lpstr>
      <vt:lpstr>Consolas</vt:lpstr>
      <vt:lpstr>Courier</vt:lpstr>
      <vt:lpstr>Helvetica</vt:lpstr>
      <vt:lpstr>Nunito</vt:lpstr>
      <vt:lpstr>Open Sans</vt:lpstr>
      <vt:lpstr>Roboto</vt:lpstr>
      <vt:lpstr>Segoe UI</vt:lpstr>
      <vt:lpstr>sohne</vt:lpstr>
      <vt:lpstr>Source Sans 3</vt:lpstr>
      <vt:lpstr>source-code-pro</vt:lpstr>
      <vt:lpstr>source-serif-pro</vt:lpstr>
      <vt:lpstr>Symbol</vt:lpstr>
      <vt:lpstr>TTE1948BD8t00</vt:lpstr>
      <vt:lpstr>TTE19493D8t00</vt:lpstr>
      <vt:lpstr>TTE19494D0t00</vt:lpstr>
      <vt:lpstr>TTE19499A0t00</vt:lpstr>
      <vt:lpstr>Ubuntu</vt:lpstr>
      <vt:lpstr>Wingdings</vt:lpstr>
      <vt:lpstr>Office Theme</vt:lpstr>
      <vt:lpstr>Core Concepts</vt:lpstr>
      <vt:lpstr>Java 3 Categories </vt:lpstr>
      <vt:lpstr>Features of Java</vt:lpstr>
      <vt:lpstr>1. Simple</vt:lpstr>
      <vt:lpstr>2. Platform Independent</vt:lpstr>
      <vt:lpstr>3. Architectural neutral</vt:lpstr>
      <vt:lpstr>4. Portable</vt:lpstr>
      <vt:lpstr>5. Multi-Threading</vt:lpstr>
      <vt:lpstr>6. Distributed</vt:lpstr>
      <vt:lpstr>7. Networked</vt:lpstr>
      <vt:lpstr>8. Robust</vt:lpstr>
      <vt:lpstr>9. Dynamic</vt:lpstr>
      <vt:lpstr>10. Secured</vt:lpstr>
      <vt:lpstr>11. High Performance</vt:lpstr>
      <vt:lpstr>12. Interpreted</vt:lpstr>
      <vt:lpstr>JVM Architecture &amp; Components</vt:lpstr>
      <vt:lpstr>13. Object Oriented</vt:lpstr>
      <vt:lpstr>Java Class Execution - Flow</vt:lpstr>
      <vt:lpstr>Flow – Contd.</vt:lpstr>
      <vt:lpstr>Flow – Contd.</vt:lpstr>
      <vt:lpstr>OOPS Principles</vt:lpstr>
      <vt:lpstr>OOPS Principles - CLASS</vt:lpstr>
      <vt:lpstr>OOPS Principles – CLASS - Contd</vt:lpstr>
      <vt:lpstr>OOPS Principles – OBJECT</vt:lpstr>
      <vt:lpstr>OOPS Principles – OBJECT - Syntax</vt:lpstr>
      <vt:lpstr>OOPS Principles – Data Abstraction</vt:lpstr>
      <vt:lpstr>OOPS Principles – Data Abstraction - Contd</vt:lpstr>
      <vt:lpstr>OOPS Principles – Data Abstraction - Contd</vt:lpstr>
      <vt:lpstr>OOPS Principles – Data Abstraction - Contd</vt:lpstr>
      <vt:lpstr>OOPS Principles – Data Abstraction - Contd</vt:lpstr>
      <vt:lpstr>OOPS Principles – Data Encapsulation</vt:lpstr>
      <vt:lpstr>OOPS Principles – Data Encapsulation - Contd</vt:lpstr>
      <vt:lpstr>OOPS Principles – Data Encapsulation - Contd</vt:lpstr>
      <vt:lpstr>OOPS Principles – Data Hiding</vt:lpstr>
      <vt:lpstr>OOPS Principles – Data Hiding</vt:lpstr>
      <vt:lpstr>OOPS Principles – Data Hiding - Contd</vt:lpstr>
      <vt:lpstr>OOPS Principles – Data Hiding - Contd</vt:lpstr>
      <vt:lpstr>OOPS Principles – Data Hiding - Contd</vt:lpstr>
      <vt:lpstr>OOPS Principles – Data Hiding - Contd</vt:lpstr>
      <vt:lpstr>Data Hiding vs. Encapsulation in Java</vt:lpstr>
      <vt:lpstr>OOPS Principles – Inheritance</vt:lpstr>
      <vt:lpstr>OOPS Principles – Inheritance - Contd</vt:lpstr>
      <vt:lpstr>OOPS Principles – Inheritance - Contd</vt:lpstr>
      <vt:lpstr>OOPS Principles – Inheritance - Contd</vt:lpstr>
      <vt:lpstr>OOPS Principles – Inheritance – Single Inheritance</vt:lpstr>
      <vt:lpstr>OOPS Principles – Inheritance – Single Inheritance</vt:lpstr>
      <vt:lpstr>OOPS Principles – Inheritance – Multilevel Inheritance</vt:lpstr>
      <vt:lpstr>OOPS Principles – Inheritance – Multilevel Inheritance</vt:lpstr>
      <vt:lpstr>OOPS Principles – Inheritance – Hierarchical Inheritance</vt:lpstr>
      <vt:lpstr>OOPS Principles – Inheritance – Hierarchical Inheritance</vt:lpstr>
      <vt:lpstr>OOPS Principles – Inheritance – Hybrid Inheritance</vt:lpstr>
      <vt:lpstr>OOPS Principles – Inheritance – Hybrid</vt:lpstr>
      <vt:lpstr>OOPS Principles – Inheritance – Multiple</vt:lpstr>
      <vt:lpstr>OOPS Principles – Inheritance – Multiple</vt:lpstr>
      <vt:lpstr>OOPS Principles – Inheritance – Contd</vt:lpstr>
      <vt:lpstr>OOPS Principles – Inheritance – Contd</vt:lpstr>
      <vt:lpstr>OOPS Principles – Inheritance – Contd</vt:lpstr>
      <vt:lpstr>OOPS Principles – Polymorphism</vt:lpstr>
      <vt:lpstr>OOPS Principles – Polymorphism - Contd</vt:lpstr>
      <vt:lpstr>OOPS Principles – Data Binding</vt:lpstr>
      <vt:lpstr>OOPS Principles – Message Passing</vt:lpstr>
      <vt:lpstr>OOPS Principles – Message Passing - Contd</vt:lpstr>
      <vt:lpstr>OOPS Principles – Message Passing - Contd</vt:lpstr>
      <vt:lpstr>OOPS Principles – Message Passing - Contd</vt:lpstr>
      <vt:lpstr>In-Depth </vt:lpstr>
      <vt:lpstr>Identifiers</vt:lpstr>
      <vt:lpstr>Rules to declare identifiers</vt:lpstr>
      <vt:lpstr>Rules to declare identifiers - Contd</vt:lpstr>
      <vt:lpstr>Rules to declare identifiers - Contd</vt:lpstr>
      <vt:lpstr>Java Naming Conventions</vt:lpstr>
      <vt:lpstr>Java Comments</vt:lpstr>
      <vt:lpstr>Java Statements</vt:lpstr>
      <vt:lpstr>*** Selection Statements ***</vt:lpstr>
      <vt:lpstr>If Statement - Syntax</vt:lpstr>
      <vt:lpstr>If Statement - Examples</vt:lpstr>
      <vt:lpstr>If-Else Statement</vt:lpstr>
      <vt:lpstr>If-Else Statement Examples</vt:lpstr>
      <vt:lpstr>Switch Statement</vt:lpstr>
      <vt:lpstr>Switch Statement - Syntax</vt:lpstr>
      <vt:lpstr>Switch Statement – Target to Complete with Example</vt:lpstr>
      <vt:lpstr>New/Latest Features</vt:lpstr>
      <vt:lpstr>*** Iteration Statements***</vt:lpstr>
      <vt:lpstr>PowerPoint Presentation</vt:lpstr>
      <vt:lpstr>For loop Syntax</vt:lpstr>
      <vt:lpstr>For loop execution</vt:lpstr>
      <vt:lpstr>For Loop Initialization</vt:lpstr>
      <vt:lpstr>For Loop Conditional</vt:lpstr>
      <vt:lpstr>For Loop Increment/Decrement</vt:lpstr>
      <vt:lpstr>For Loop Increment/Decrement</vt:lpstr>
      <vt:lpstr>While - Syntax</vt:lpstr>
      <vt:lpstr>While - Example</vt:lpstr>
      <vt:lpstr>While – represent infinite loop</vt:lpstr>
      <vt:lpstr>While – compilation error unreachable statement </vt:lpstr>
      <vt:lpstr>Do-While</vt:lpstr>
      <vt:lpstr>Do-While - Example</vt:lpstr>
      <vt:lpstr>Do-While – Example – Unreachable statement </vt:lpstr>
      <vt:lpstr>Transfer/Jump statements</vt:lpstr>
      <vt:lpstr>Transfer statements - Break</vt:lpstr>
      <vt:lpstr>Transfer statements – Break - Example</vt:lpstr>
      <vt:lpstr>Transfer statements - Continue</vt:lpstr>
      <vt:lpstr>Transfer statements - return</vt:lpstr>
      <vt:lpstr>Transfer statements – return - Example</vt:lpstr>
      <vt:lpstr>Transfer statements – Labelled Statements</vt:lpstr>
      <vt:lpstr>Transfer statements – Labelled Statements - Example</vt:lpstr>
      <vt:lpstr>Transfer statements – Practice</vt:lpstr>
      <vt:lpstr>Transfer Best Practices</vt:lpstr>
      <vt:lpstr>Keywords - ** Need to Remember **</vt:lpstr>
      <vt:lpstr>Keywords - ** Need to Remember **</vt:lpstr>
      <vt:lpstr>Keywords - ** Need to Remember **</vt:lpstr>
      <vt:lpstr>Keywords - ** Need to Remember **</vt:lpstr>
      <vt:lpstr>Keywords - ** Need to Remember **</vt:lpstr>
      <vt:lpstr>Keywords - ** Need to Remember **</vt:lpstr>
      <vt:lpstr>Keywords - ** Need to Remember **</vt:lpstr>
      <vt:lpstr>Keywords - ** Need to Remember **</vt:lpstr>
      <vt:lpstr>Data Types in Java</vt:lpstr>
      <vt:lpstr>Data Types in Java</vt:lpstr>
      <vt:lpstr>Data Types Contd..</vt:lpstr>
      <vt:lpstr>PACKAGE </vt:lpstr>
      <vt:lpstr>java.lang.*</vt:lpstr>
      <vt:lpstr>Java.io.*</vt:lpstr>
      <vt:lpstr>Java.awt.*</vt:lpstr>
      <vt:lpstr>Java.net.*</vt:lpstr>
      <vt:lpstr>Java.util.*</vt:lpstr>
      <vt:lpstr>Java.text.*</vt:lpstr>
      <vt:lpstr>Java.lang.reflect.*</vt:lpstr>
      <vt:lpstr>Java.sql.*</vt:lpstr>
      <vt:lpstr>Exception Handling</vt:lpstr>
      <vt:lpstr>PowerPoint Presentation</vt:lpstr>
      <vt:lpstr>PowerPoint Presentation</vt:lpstr>
      <vt:lpstr>PowerPoint Presentation</vt:lpstr>
      <vt:lpstr>PowerPoint Presentation</vt:lpstr>
      <vt:lpstr>PowerPoint Presentation</vt:lpstr>
      <vt:lpstr>PowerPoint Presentation</vt:lpstr>
      <vt:lpstr>Try Block</vt:lpstr>
      <vt:lpstr>Catch Block</vt:lpstr>
      <vt:lpstr>Finally Block</vt:lpstr>
      <vt:lpstr>Throws Block</vt:lpstr>
      <vt:lpstr>Number of ways to find details of the exception</vt:lpstr>
      <vt:lpstr>User Or Custom Defined Exceptions</vt:lpstr>
      <vt:lpstr>PowerPoint Presentation</vt:lpstr>
      <vt:lpstr>PowerPoint Presentation</vt:lpstr>
      <vt:lpstr>**</vt:lpstr>
      <vt:lpstr>Dynamic Input</vt:lpstr>
      <vt:lpstr>Using BufferedReader</vt:lpstr>
      <vt:lpstr>Using Scanner</vt:lpstr>
      <vt:lpstr>Using Console</vt:lpstr>
      <vt:lpstr>Using Command Line Arguments</vt:lpstr>
      <vt:lpstr>Using DataInputStreamReader</vt:lpstr>
      <vt:lpstr>Serialization and Deserialization</vt:lpstr>
      <vt:lpstr>Java.io</vt:lpstr>
      <vt:lpstr>Understanding the Concept of Streams</vt:lpstr>
      <vt:lpstr>There are two primary directions of this flow:</vt:lpstr>
      <vt:lpstr>Types of I/O Streams in Java: Byte Streams(5125) &amp; Character Streams(2562)</vt:lpstr>
      <vt:lpstr>PowerPoint Presentation</vt:lpstr>
      <vt:lpstr>PowerPoint Presentation</vt:lpstr>
      <vt:lpstr>PowerPoint Presentation</vt:lpstr>
      <vt:lpstr>PowerPoint Presentation</vt:lpstr>
      <vt:lpstr>Importance of Buffering in I/O</vt:lpstr>
      <vt:lpstr>Let’s take a look at a few examples:</vt:lpstr>
      <vt:lpstr>PowerPoint Presentation</vt:lpstr>
      <vt:lpstr>JDK has two sets of I/O packages:</vt:lpstr>
      <vt:lpstr>Class java.io.File (Pre-JDK 7)</vt:lpstr>
      <vt:lpstr>PowerPoint Presentation</vt:lpstr>
      <vt:lpstr>Example</vt:lpstr>
      <vt:lpstr>Verifying Properties of a File/Directory </vt:lpstr>
      <vt:lpstr>List Directory</vt:lpstr>
      <vt:lpstr>(Advanced) List Directory with Filter</vt:lpstr>
      <vt:lpstr>Reading from an InputStream</vt:lpstr>
      <vt:lpstr>Writing to an OutputStream</vt:lpstr>
      <vt:lpstr>Opening &amp; Closing I/O Streams</vt:lpstr>
      <vt:lpstr>JDK1.7</vt:lpstr>
      <vt:lpstr>Flushing the OutputStream </vt:lpstr>
      <vt:lpstr>Character-Based I/O &amp; Character Streams </vt:lpstr>
      <vt:lpstr>Abstract superclass Reader and Writer </vt:lpstr>
      <vt:lpstr>PowerPoint Presentation</vt:lpstr>
      <vt:lpstr>File I/O Character-Streams - FileReader &amp; FileWriter </vt:lpstr>
      <vt:lpstr>Buffered I/O Character-Streams - BufferedReader &amp; BufferedWriter </vt:lpstr>
      <vt:lpstr>Conclusion</vt:lpstr>
      <vt:lpstr>PowerPoint Presentation</vt:lpstr>
      <vt:lpstr>RandomAccessFile</vt:lpstr>
      <vt:lpstr>Java IO Package - Key takeaways </vt:lpstr>
      <vt:lpstr>What is Thread ?</vt:lpstr>
      <vt:lpstr>Thread Lifecycle in Java</vt:lpstr>
      <vt:lpstr>How can we create thread in java ?</vt:lpstr>
      <vt:lpstr>Methods of Thread</vt:lpstr>
      <vt:lpstr>PowerPoint Presentation</vt:lpstr>
      <vt:lpstr>PowerPoint Presentation</vt:lpstr>
      <vt:lpstr>PowerPoint Presentation</vt:lpstr>
      <vt:lpstr>PowerPoint Presentation</vt:lpstr>
      <vt:lpstr>Why Use Threads?</vt:lpstr>
      <vt:lpstr>Challenges with Threads</vt:lpstr>
      <vt:lpstr>Synchronization and Thread Safety</vt:lpstr>
      <vt:lpstr>Thread Interference and Memory Consistency Errors</vt:lpstr>
      <vt:lpstr>Synchronized Methods</vt:lpstr>
      <vt:lpstr>Synchronized Blocks</vt:lpstr>
      <vt:lpstr>Understanding Locks and Synchronization</vt:lpstr>
      <vt:lpstr>The Volatile Keyword</vt:lpstr>
      <vt:lpstr>Executors and Thread Pools</vt:lpstr>
      <vt:lpstr>What is Thread Pool? </vt:lpstr>
      <vt:lpstr>PowerPoint Presentation</vt:lpstr>
      <vt:lpstr>Types of Thread Pool</vt:lpstr>
      <vt:lpstr>PowerPoint Presentation</vt:lpstr>
      <vt:lpstr>Future and Callable</vt:lpstr>
      <vt:lpstr>The Fork/Join Framework</vt:lpstr>
      <vt:lpstr>Deadlock</vt:lpstr>
      <vt:lpstr>PowerPoint Presentation</vt:lpstr>
      <vt:lpstr>DeadLock Detection</vt:lpstr>
      <vt:lpstr>Detect Deadlock Programmatically</vt:lpstr>
      <vt:lpstr>ThreadLocal</vt:lpstr>
      <vt:lpstr>Java Collections Framework</vt:lpstr>
      <vt:lpstr>What is the Collections Framework?</vt:lpstr>
      <vt:lpstr>Purpose and Benefits </vt:lpstr>
      <vt:lpstr>Core Interface</vt:lpstr>
      <vt:lpstr>Common Utility Classes</vt:lpstr>
      <vt:lpstr>Collection Implementations</vt:lpstr>
      <vt:lpstr>Iterators</vt:lpstr>
      <vt:lpstr>Ordering and Sorting</vt:lpstr>
      <vt:lpstr>Concurrent Collections</vt:lpstr>
      <vt:lpstr>Specialized Collections</vt:lpstr>
      <vt:lpstr>Performance Considerations</vt:lpstr>
      <vt:lpstr>Performance Considerations</vt:lpstr>
      <vt:lpstr>Best Practices</vt:lpstr>
      <vt:lpstr>Best Practices</vt:lpstr>
      <vt:lpstr>Examples and Use Cases</vt:lpstr>
      <vt:lpstr>Examples and Use Cases</vt:lpstr>
      <vt:lpstr>Real-world Scenarios Where Collections are Employed</vt:lpstr>
      <vt:lpstr>Real-world Scenarios Where Collections are Employed</vt:lpstr>
      <vt:lpstr>Comparison with Legacy Collection Classes</vt:lpstr>
      <vt:lpstr>Comparison with Legacy Collection Classes</vt:lpstr>
      <vt:lpstr>Comparison with Legacy Collection Classes</vt:lpstr>
      <vt:lpstr>Future of the Collections Framework</vt:lpstr>
      <vt:lpstr>Future of the Collections Framework</vt:lpstr>
      <vt:lpstr>Evolving Needs and Technologies</vt:lpstr>
      <vt:lpstr>Evolving Needs and Technologies</vt:lpstr>
      <vt:lpstr>PowerPoint Presentation</vt:lpstr>
      <vt:lpstr>Java Stack Class</vt:lpstr>
      <vt:lpstr>Java Stack Class</vt:lpstr>
      <vt:lpstr>Java Stack Class</vt:lpstr>
      <vt:lpstr>Java Stack Class</vt:lpstr>
      <vt:lpstr>Java Stack Class</vt:lpstr>
      <vt:lpstr>Java Queue</vt:lpstr>
      <vt:lpstr>Java Queue</vt:lpstr>
      <vt:lpstr>Java Queue</vt:lpstr>
      <vt:lpstr>Java Queue</vt:lpstr>
      <vt:lpstr>Java Queue</vt:lpstr>
      <vt:lpstr>Java Priority Queue</vt:lpstr>
      <vt:lpstr>Java Priority Queue</vt:lpstr>
      <vt:lpstr>Java Priority Queue</vt:lpstr>
      <vt:lpstr>Java Priority Queue</vt:lpstr>
      <vt:lpstr>Comparable and Comparator</vt:lpstr>
      <vt:lpstr>Comparable and Comparator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Concepts</dc:title>
  <dc:creator>Maddireddy Siva</dc:creator>
  <cp:lastModifiedBy>Maddireddy Siva</cp:lastModifiedBy>
  <cp:revision>96</cp:revision>
  <dcterms:created xsi:type="dcterms:W3CDTF">2024-06-05T15:03:32Z</dcterms:created>
  <dcterms:modified xsi:type="dcterms:W3CDTF">2024-07-30T00:26:33Z</dcterms:modified>
</cp:coreProperties>
</file>